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 id="2147483703" r:id="rId2"/>
    <p:sldMasterId id="2147483719" r:id="rId3"/>
  </p:sldMasterIdLst>
  <p:notesMasterIdLst>
    <p:notesMasterId r:id="rId30"/>
  </p:notesMasterIdLst>
  <p:handoutMasterIdLst>
    <p:handoutMasterId r:id="rId31"/>
  </p:handoutMasterIdLst>
  <p:sldIdLst>
    <p:sldId id="853" r:id="rId4"/>
    <p:sldId id="863" r:id="rId5"/>
    <p:sldId id="864" r:id="rId6"/>
    <p:sldId id="865" r:id="rId7"/>
    <p:sldId id="866" r:id="rId8"/>
    <p:sldId id="867" r:id="rId9"/>
    <p:sldId id="868" r:id="rId10"/>
    <p:sldId id="869" r:id="rId11"/>
    <p:sldId id="870" r:id="rId12"/>
    <p:sldId id="871" r:id="rId13"/>
    <p:sldId id="872" r:id="rId14"/>
    <p:sldId id="873" r:id="rId15"/>
    <p:sldId id="876" r:id="rId16"/>
    <p:sldId id="877" r:id="rId17"/>
    <p:sldId id="878" r:id="rId18"/>
    <p:sldId id="879" r:id="rId19"/>
    <p:sldId id="855" r:id="rId20"/>
    <p:sldId id="880" r:id="rId21"/>
    <p:sldId id="881" r:id="rId22"/>
    <p:sldId id="882" r:id="rId23"/>
    <p:sldId id="857" r:id="rId24"/>
    <p:sldId id="859" r:id="rId25"/>
    <p:sldId id="860" r:id="rId26"/>
    <p:sldId id="883" r:id="rId27"/>
    <p:sldId id="862" r:id="rId28"/>
    <p:sldId id="884" r:id="rId29"/>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254" userDrawn="1">
          <p15:clr>
            <a:srgbClr val="A4A3A4"/>
          </p15:clr>
        </p15:guide>
        <p15:guide id="3" orient="horz" pos="2928" userDrawn="1">
          <p15:clr>
            <a:srgbClr val="A4A3A4"/>
          </p15:clr>
        </p15:guide>
        <p15:guide id="4"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nsalves, Julian Julius" initials="GJJ" lastIdx="5" clrIdx="0">
    <p:extLst/>
  </p:cmAuthor>
  <p:cmAuthor id="2" name="Kim, Theodore J." initials="KTJ" lastIdx="32" clrIdx="1">
    <p:extLst/>
  </p:cmAuthor>
  <p:cmAuthor id="3" name="Ghoshal, Caitlin" initials="GC"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8282"/>
    <a:srgbClr val="6B4568"/>
    <a:srgbClr val="E2E2E2"/>
    <a:srgbClr val="9A002B"/>
    <a:srgbClr val="CCCCCC"/>
    <a:srgbClr val="075384"/>
    <a:srgbClr val="818386"/>
    <a:srgbClr val="067CB3"/>
    <a:srgbClr val="E985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73" autoAdjust="0"/>
    <p:restoredTop sz="73536" autoAdjust="0"/>
  </p:normalViewPr>
  <p:slideViewPr>
    <p:cSldViewPr>
      <p:cViewPr varScale="1">
        <p:scale>
          <a:sx n="88" d="100"/>
          <a:sy n="88" d="100"/>
        </p:scale>
        <p:origin x="1896" y="96"/>
      </p:cViewPr>
      <p:guideLst>
        <p:guide orient="horz" pos="2160"/>
        <p:guide pos="2880"/>
      </p:guideLst>
    </p:cSldViewPr>
  </p:slideViewPr>
  <p:outlineViewPr>
    <p:cViewPr>
      <p:scale>
        <a:sx n="33" d="100"/>
        <a:sy n="33" d="100"/>
      </p:scale>
      <p:origin x="0" y="-20444"/>
    </p:cViewPr>
  </p:outlineViewPr>
  <p:notesTextViewPr>
    <p:cViewPr>
      <p:scale>
        <a:sx n="125" d="100"/>
        <a:sy n="125" d="100"/>
      </p:scale>
      <p:origin x="0" y="0"/>
    </p:cViewPr>
  </p:notesTextViewPr>
  <p:sorterViewPr>
    <p:cViewPr varScale="1">
      <p:scale>
        <a:sx n="100" d="100"/>
        <a:sy n="100" d="100"/>
      </p:scale>
      <p:origin x="0" y="0"/>
    </p:cViewPr>
  </p:sorterViewPr>
  <p:notesViewPr>
    <p:cSldViewPr>
      <p:cViewPr varScale="1">
        <p:scale>
          <a:sx n="89" d="100"/>
          <a:sy n="89" d="100"/>
        </p:scale>
        <p:origin x="3798" y="108"/>
      </p:cViewPr>
      <p:guideLst>
        <p:guide orient="horz" pos="3024"/>
        <p:guide pos="2254"/>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ACECD1-FB42-43F6-ABB3-16FC6531173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6DAE2D2-6AFE-4DF8-9FE6-61ABC4736FC7}">
      <dgm:prSet/>
      <dgm:spPr/>
      <dgm:t>
        <a:bodyPr/>
        <a:lstStyle/>
        <a:p>
          <a:r>
            <a:rPr lang="en-US" dirty="0"/>
            <a:t>-Why state and local governments consider P3s</a:t>
          </a:r>
        </a:p>
      </dgm:t>
    </dgm:pt>
    <dgm:pt modelId="{BAD113FC-E51F-4B40-91A8-8FB137F623FB}" type="parTrans" cxnId="{B4A735AE-3B26-42BD-9E44-E235BA5546D8}">
      <dgm:prSet/>
      <dgm:spPr/>
      <dgm:t>
        <a:bodyPr/>
        <a:lstStyle/>
        <a:p>
          <a:endParaRPr lang="en-US"/>
        </a:p>
      </dgm:t>
    </dgm:pt>
    <dgm:pt modelId="{FC005E05-92E6-4939-9A91-B26329D8ED5D}" type="sibTrans" cxnId="{B4A735AE-3B26-42BD-9E44-E235BA5546D8}">
      <dgm:prSet/>
      <dgm:spPr/>
      <dgm:t>
        <a:bodyPr/>
        <a:lstStyle/>
        <a:p>
          <a:endParaRPr lang="en-US"/>
        </a:p>
      </dgm:t>
    </dgm:pt>
    <dgm:pt modelId="{83F7E59D-801A-4007-A31C-CF487A3B5881}">
      <dgm:prSet/>
      <dgm:spPr/>
      <dgm:t>
        <a:bodyPr/>
        <a:lstStyle/>
        <a:p>
          <a:r>
            <a:rPr lang="en-US"/>
            <a:t>-P3 projects in the U.S.</a:t>
          </a:r>
        </a:p>
      </dgm:t>
    </dgm:pt>
    <dgm:pt modelId="{F307BB44-AAB9-44E4-BD6D-3C8C10FD5EA4}" type="parTrans" cxnId="{5D462E30-AF99-4F4F-89CF-BF1FABEF34B6}">
      <dgm:prSet/>
      <dgm:spPr/>
      <dgm:t>
        <a:bodyPr/>
        <a:lstStyle/>
        <a:p>
          <a:endParaRPr lang="en-US"/>
        </a:p>
      </dgm:t>
    </dgm:pt>
    <dgm:pt modelId="{849641AB-C722-456B-BC85-47FF51E117CB}" type="sibTrans" cxnId="{5D462E30-AF99-4F4F-89CF-BF1FABEF34B6}">
      <dgm:prSet/>
      <dgm:spPr/>
      <dgm:t>
        <a:bodyPr/>
        <a:lstStyle/>
        <a:p>
          <a:endParaRPr lang="en-US"/>
        </a:p>
      </dgm:t>
    </dgm:pt>
    <dgm:pt modelId="{4A236BCA-EBE0-4828-9885-850DBE0376D8}">
      <dgm:prSet/>
      <dgm:spPr/>
      <dgm:t>
        <a:bodyPr/>
        <a:lstStyle/>
        <a:p>
          <a:r>
            <a:rPr lang="en-US"/>
            <a:t>-P3 Success in NYS</a:t>
          </a:r>
        </a:p>
      </dgm:t>
    </dgm:pt>
    <dgm:pt modelId="{2F61B4C7-93C4-4578-9FDF-E6D76CCB68DF}" type="parTrans" cxnId="{BEE13110-9B1C-4015-9933-E6058FC630F6}">
      <dgm:prSet/>
      <dgm:spPr/>
      <dgm:t>
        <a:bodyPr/>
        <a:lstStyle/>
        <a:p>
          <a:endParaRPr lang="en-US"/>
        </a:p>
      </dgm:t>
    </dgm:pt>
    <dgm:pt modelId="{0B8F10BC-4B4C-4840-85A3-C317CA9377E1}" type="sibTrans" cxnId="{BEE13110-9B1C-4015-9933-E6058FC630F6}">
      <dgm:prSet/>
      <dgm:spPr/>
      <dgm:t>
        <a:bodyPr/>
        <a:lstStyle/>
        <a:p>
          <a:endParaRPr lang="en-US"/>
        </a:p>
      </dgm:t>
    </dgm:pt>
    <dgm:pt modelId="{B498BA6D-63FF-4EBE-85EF-CA9FC56AB64F}">
      <dgm:prSet/>
      <dgm:spPr/>
      <dgm:t>
        <a:bodyPr/>
        <a:lstStyle/>
        <a:p>
          <a:r>
            <a:rPr lang="en-US" dirty="0"/>
            <a:t>-Potential for PPPs in our NY State</a:t>
          </a:r>
        </a:p>
      </dgm:t>
    </dgm:pt>
    <dgm:pt modelId="{D22FBF4F-6BBA-4C07-B8A0-BC229E2C5B39}" type="parTrans" cxnId="{50F85F16-C1B1-400E-BB8E-4DBC20AD9ED2}">
      <dgm:prSet/>
      <dgm:spPr/>
      <dgm:t>
        <a:bodyPr/>
        <a:lstStyle/>
        <a:p>
          <a:endParaRPr lang="en-US"/>
        </a:p>
      </dgm:t>
    </dgm:pt>
    <dgm:pt modelId="{F3C9E5C8-8C5B-4134-8D59-20C9B13FA847}" type="sibTrans" cxnId="{50F85F16-C1B1-400E-BB8E-4DBC20AD9ED2}">
      <dgm:prSet/>
      <dgm:spPr/>
      <dgm:t>
        <a:bodyPr/>
        <a:lstStyle/>
        <a:p>
          <a:endParaRPr lang="en-US"/>
        </a:p>
      </dgm:t>
    </dgm:pt>
    <dgm:pt modelId="{81D44416-54CE-49DE-8E6F-3245EEC7B0F7}" type="pres">
      <dgm:prSet presAssocID="{38ACECD1-FB42-43F6-ABB3-16FC6531173B}" presName="linear" presStyleCnt="0">
        <dgm:presLayoutVars>
          <dgm:animLvl val="lvl"/>
          <dgm:resizeHandles val="exact"/>
        </dgm:presLayoutVars>
      </dgm:prSet>
      <dgm:spPr/>
    </dgm:pt>
    <dgm:pt modelId="{75212523-65AA-44FD-B1C7-3ED7DF5F58DD}" type="pres">
      <dgm:prSet presAssocID="{16DAE2D2-6AFE-4DF8-9FE6-61ABC4736FC7}" presName="parentText" presStyleLbl="node1" presStyleIdx="0" presStyleCnt="4">
        <dgm:presLayoutVars>
          <dgm:chMax val="0"/>
          <dgm:bulletEnabled val="1"/>
        </dgm:presLayoutVars>
      </dgm:prSet>
      <dgm:spPr/>
    </dgm:pt>
    <dgm:pt modelId="{484435F1-1B40-495F-B98C-5134D1D39406}" type="pres">
      <dgm:prSet presAssocID="{FC005E05-92E6-4939-9A91-B26329D8ED5D}" presName="spacer" presStyleCnt="0"/>
      <dgm:spPr/>
    </dgm:pt>
    <dgm:pt modelId="{39AC4CA5-C8A5-4291-AA74-704179DF9E2C}" type="pres">
      <dgm:prSet presAssocID="{83F7E59D-801A-4007-A31C-CF487A3B5881}" presName="parentText" presStyleLbl="node1" presStyleIdx="1" presStyleCnt="4">
        <dgm:presLayoutVars>
          <dgm:chMax val="0"/>
          <dgm:bulletEnabled val="1"/>
        </dgm:presLayoutVars>
      </dgm:prSet>
      <dgm:spPr/>
    </dgm:pt>
    <dgm:pt modelId="{B7FD505B-9FCE-4836-A341-629E78A7977A}" type="pres">
      <dgm:prSet presAssocID="{849641AB-C722-456B-BC85-47FF51E117CB}" presName="spacer" presStyleCnt="0"/>
      <dgm:spPr/>
    </dgm:pt>
    <dgm:pt modelId="{A9DA9DB5-D1AD-4F5C-8E98-6B963C02741C}" type="pres">
      <dgm:prSet presAssocID="{4A236BCA-EBE0-4828-9885-850DBE0376D8}" presName="parentText" presStyleLbl="node1" presStyleIdx="2" presStyleCnt="4">
        <dgm:presLayoutVars>
          <dgm:chMax val="0"/>
          <dgm:bulletEnabled val="1"/>
        </dgm:presLayoutVars>
      </dgm:prSet>
      <dgm:spPr/>
    </dgm:pt>
    <dgm:pt modelId="{E9423DEE-B01A-4948-990D-88C3D16F4C89}" type="pres">
      <dgm:prSet presAssocID="{0B8F10BC-4B4C-4840-85A3-C317CA9377E1}" presName="spacer" presStyleCnt="0"/>
      <dgm:spPr/>
    </dgm:pt>
    <dgm:pt modelId="{FE3404A8-BCEC-480D-AA3C-5C20E250B528}" type="pres">
      <dgm:prSet presAssocID="{B498BA6D-63FF-4EBE-85EF-CA9FC56AB64F}" presName="parentText" presStyleLbl="node1" presStyleIdx="3" presStyleCnt="4">
        <dgm:presLayoutVars>
          <dgm:chMax val="0"/>
          <dgm:bulletEnabled val="1"/>
        </dgm:presLayoutVars>
      </dgm:prSet>
      <dgm:spPr/>
    </dgm:pt>
  </dgm:ptLst>
  <dgm:cxnLst>
    <dgm:cxn modelId="{BEE13110-9B1C-4015-9933-E6058FC630F6}" srcId="{38ACECD1-FB42-43F6-ABB3-16FC6531173B}" destId="{4A236BCA-EBE0-4828-9885-850DBE0376D8}" srcOrd="2" destOrd="0" parTransId="{2F61B4C7-93C4-4578-9FDF-E6D76CCB68DF}" sibTransId="{0B8F10BC-4B4C-4840-85A3-C317CA9377E1}"/>
    <dgm:cxn modelId="{50F85F16-C1B1-400E-BB8E-4DBC20AD9ED2}" srcId="{38ACECD1-FB42-43F6-ABB3-16FC6531173B}" destId="{B498BA6D-63FF-4EBE-85EF-CA9FC56AB64F}" srcOrd="3" destOrd="0" parTransId="{D22FBF4F-6BBA-4C07-B8A0-BC229E2C5B39}" sibTransId="{F3C9E5C8-8C5B-4134-8D59-20C9B13FA847}"/>
    <dgm:cxn modelId="{5D462E30-AF99-4F4F-89CF-BF1FABEF34B6}" srcId="{38ACECD1-FB42-43F6-ABB3-16FC6531173B}" destId="{83F7E59D-801A-4007-A31C-CF487A3B5881}" srcOrd="1" destOrd="0" parTransId="{F307BB44-AAB9-44E4-BD6D-3C8C10FD5EA4}" sibTransId="{849641AB-C722-456B-BC85-47FF51E117CB}"/>
    <dgm:cxn modelId="{41E77934-C4C8-45FC-A847-D4B481ED4214}" type="presOf" srcId="{38ACECD1-FB42-43F6-ABB3-16FC6531173B}" destId="{81D44416-54CE-49DE-8E6F-3245EEC7B0F7}" srcOrd="0" destOrd="0" presId="urn:microsoft.com/office/officeart/2005/8/layout/vList2"/>
    <dgm:cxn modelId="{1650703D-C36D-4E7C-862B-53E7BA0AB2A8}" type="presOf" srcId="{83F7E59D-801A-4007-A31C-CF487A3B5881}" destId="{39AC4CA5-C8A5-4291-AA74-704179DF9E2C}" srcOrd="0" destOrd="0" presId="urn:microsoft.com/office/officeart/2005/8/layout/vList2"/>
    <dgm:cxn modelId="{3C3EBA52-E9D1-45A4-B1E1-0788148E3DF4}" type="presOf" srcId="{B498BA6D-63FF-4EBE-85EF-CA9FC56AB64F}" destId="{FE3404A8-BCEC-480D-AA3C-5C20E250B528}" srcOrd="0" destOrd="0" presId="urn:microsoft.com/office/officeart/2005/8/layout/vList2"/>
    <dgm:cxn modelId="{39C2ED84-AF93-4FDE-8825-12D57151E520}" type="presOf" srcId="{4A236BCA-EBE0-4828-9885-850DBE0376D8}" destId="{A9DA9DB5-D1AD-4F5C-8E98-6B963C02741C}" srcOrd="0" destOrd="0" presId="urn:microsoft.com/office/officeart/2005/8/layout/vList2"/>
    <dgm:cxn modelId="{B4A735AE-3B26-42BD-9E44-E235BA5546D8}" srcId="{38ACECD1-FB42-43F6-ABB3-16FC6531173B}" destId="{16DAE2D2-6AFE-4DF8-9FE6-61ABC4736FC7}" srcOrd="0" destOrd="0" parTransId="{BAD113FC-E51F-4B40-91A8-8FB137F623FB}" sibTransId="{FC005E05-92E6-4939-9A91-B26329D8ED5D}"/>
    <dgm:cxn modelId="{A4878BC6-51F1-4160-B9C7-150D831B4F71}" type="presOf" srcId="{16DAE2D2-6AFE-4DF8-9FE6-61ABC4736FC7}" destId="{75212523-65AA-44FD-B1C7-3ED7DF5F58DD}" srcOrd="0" destOrd="0" presId="urn:microsoft.com/office/officeart/2005/8/layout/vList2"/>
    <dgm:cxn modelId="{3EE7FF4C-4B02-4079-91A8-9B2F9A4EE867}" type="presParOf" srcId="{81D44416-54CE-49DE-8E6F-3245EEC7B0F7}" destId="{75212523-65AA-44FD-B1C7-3ED7DF5F58DD}" srcOrd="0" destOrd="0" presId="urn:microsoft.com/office/officeart/2005/8/layout/vList2"/>
    <dgm:cxn modelId="{A145FC42-2C15-485E-9F4A-10AC91F0DD1B}" type="presParOf" srcId="{81D44416-54CE-49DE-8E6F-3245EEC7B0F7}" destId="{484435F1-1B40-495F-B98C-5134D1D39406}" srcOrd="1" destOrd="0" presId="urn:microsoft.com/office/officeart/2005/8/layout/vList2"/>
    <dgm:cxn modelId="{3BF01392-996B-47B8-9BEC-007801A9BD4F}" type="presParOf" srcId="{81D44416-54CE-49DE-8E6F-3245EEC7B0F7}" destId="{39AC4CA5-C8A5-4291-AA74-704179DF9E2C}" srcOrd="2" destOrd="0" presId="urn:microsoft.com/office/officeart/2005/8/layout/vList2"/>
    <dgm:cxn modelId="{D70E0D84-1695-433A-B214-4C05B4D5A58C}" type="presParOf" srcId="{81D44416-54CE-49DE-8E6F-3245EEC7B0F7}" destId="{B7FD505B-9FCE-4836-A341-629E78A7977A}" srcOrd="3" destOrd="0" presId="urn:microsoft.com/office/officeart/2005/8/layout/vList2"/>
    <dgm:cxn modelId="{0E969326-4CAB-4258-928A-A2F9CE8A2EA4}" type="presParOf" srcId="{81D44416-54CE-49DE-8E6F-3245EEC7B0F7}" destId="{A9DA9DB5-D1AD-4F5C-8E98-6B963C02741C}" srcOrd="4" destOrd="0" presId="urn:microsoft.com/office/officeart/2005/8/layout/vList2"/>
    <dgm:cxn modelId="{13739A40-FB26-47B3-B9ED-4A8BC6CFA053}" type="presParOf" srcId="{81D44416-54CE-49DE-8E6F-3245EEC7B0F7}" destId="{E9423DEE-B01A-4948-990D-88C3D16F4C89}" srcOrd="5" destOrd="0" presId="urn:microsoft.com/office/officeart/2005/8/layout/vList2"/>
    <dgm:cxn modelId="{5C3E1867-291F-42EB-845F-5CC09BC1DBD6}" type="presParOf" srcId="{81D44416-54CE-49DE-8E6F-3245EEC7B0F7}" destId="{FE3404A8-BCEC-480D-AA3C-5C20E250B528}"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3FC8B0-CADF-46AE-9BD5-87E3BB7CA0CA}" type="doc">
      <dgm:prSet loTypeId="urn:microsoft.com/office/officeart/2005/8/layout/chevron1" loCatId="process" qsTypeId="urn:microsoft.com/office/officeart/2005/8/quickstyle/simple1" qsCatId="simple" csTypeId="urn:microsoft.com/office/officeart/2005/8/colors/accent1_2" csCatId="accent1" phldr="1"/>
      <dgm:spPr/>
    </dgm:pt>
    <dgm:pt modelId="{CCF579B6-4CED-4C55-840C-376A65DBC2DD}">
      <dgm:prSet phldrT="[Text]" custT="1"/>
      <dgm:spPr>
        <a:solidFill>
          <a:srgbClr val="00007F"/>
        </a:solidFill>
      </dgm:spPr>
      <dgm:t>
        <a:bodyPr/>
        <a:lstStyle/>
        <a:p>
          <a:r>
            <a:rPr lang="en-US" sz="900" dirty="0"/>
            <a:t>Legislation &amp; Policy</a:t>
          </a:r>
        </a:p>
      </dgm:t>
    </dgm:pt>
    <dgm:pt modelId="{0CBEDF59-B555-4578-A73C-094229663B84}" type="parTrans" cxnId="{E20E933F-3F10-415A-AED9-E4A48071402E}">
      <dgm:prSet/>
      <dgm:spPr/>
      <dgm:t>
        <a:bodyPr/>
        <a:lstStyle/>
        <a:p>
          <a:endParaRPr lang="en-US"/>
        </a:p>
      </dgm:t>
    </dgm:pt>
    <dgm:pt modelId="{1563B49B-8BA9-4719-995C-9FE73EF36A5A}" type="sibTrans" cxnId="{E20E933F-3F10-415A-AED9-E4A48071402E}">
      <dgm:prSet/>
      <dgm:spPr/>
      <dgm:t>
        <a:bodyPr/>
        <a:lstStyle/>
        <a:p>
          <a:endParaRPr lang="en-US"/>
        </a:p>
      </dgm:t>
    </dgm:pt>
    <dgm:pt modelId="{9EE95E10-A9F7-44FD-AAD4-FD599645402D}">
      <dgm:prSet phldrT="[Text]" custT="1"/>
      <dgm:spPr>
        <a:solidFill>
          <a:srgbClr val="00007F">
            <a:alpha val="25000"/>
          </a:srgbClr>
        </a:solidFill>
      </dgm:spPr>
      <dgm:t>
        <a:bodyPr/>
        <a:lstStyle/>
        <a:p>
          <a:r>
            <a:rPr lang="en-US" sz="900" dirty="0"/>
            <a:t>Procurement</a:t>
          </a:r>
        </a:p>
      </dgm:t>
    </dgm:pt>
    <dgm:pt modelId="{70AF695E-93CD-4E85-98D1-FC91A119392E}" type="parTrans" cxnId="{9B9503B9-EF0A-49CD-BB48-7CA9C87FDA32}">
      <dgm:prSet/>
      <dgm:spPr/>
      <dgm:t>
        <a:bodyPr/>
        <a:lstStyle/>
        <a:p>
          <a:endParaRPr lang="en-US"/>
        </a:p>
      </dgm:t>
    </dgm:pt>
    <dgm:pt modelId="{0BE3F014-2A0A-422A-9B52-8BE92FFC21C4}" type="sibTrans" cxnId="{9B9503B9-EF0A-49CD-BB48-7CA9C87FDA32}">
      <dgm:prSet/>
      <dgm:spPr/>
      <dgm:t>
        <a:bodyPr/>
        <a:lstStyle/>
        <a:p>
          <a:endParaRPr lang="en-US"/>
        </a:p>
      </dgm:t>
    </dgm:pt>
    <dgm:pt modelId="{2C59000F-5683-4557-AB19-4FB6E1A40459}">
      <dgm:prSet phldrT="[Text]" custT="1"/>
      <dgm:spPr>
        <a:solidFill>
          <a:srgbClr val="00007F">
            <a:alpha val="27000"/>
          </a:srgbClr>
        </a:solidFill>
      </dgm:spPr>
      <dgm:t>
        <a:bodyPr/>
        <a:lstStyle/>
        <a:p>
          <a:r>
            <a:rPr lang="en-US" sz="900" dirty="0"/>
            <a:t>Performance Monitoring &amp; Oversight</a:t>
          </a:r>
        </a:p>
      </dgm:t>
    </dgm:pt>
    <dgm:pt modelId="{53E5BCCC-9A4D-4C4A-AE2B-00AACFD701B0}" type="parTrans" cxnId="{70CB3ED7-B1A6-4368-A23D-0B7D878F2516}">
      <dgm:prSet/>
      <dgm:spPr/>
      <dgm:t>
        <a:bodyPr/>
        <a:lstStyle/>
        <a:p>
          <a:endParaRPr lang="en-US"/>
        </a:p>
      </dgm:t>
    </dgm:pt>
    <dgm:pt modelId="{A3680066-8CBC-49B0-BCF2-948DDB2990F4}" type="sibTrans" cxnId="{70CB3ED7-B1A6-4368-A23D-0B7D878F2516}">
      <dgm:prSet/>
      <dgm:spPr/>
      <dgm:t>
        <a:bodyPr/>
        <a:lstStyle/>
        <a:p>
          <a:endParaRPr lang="en-US"/>
        </a:p>
      </dgm:t>
    </dgm:pt>
    <dgm:pt modelId="{E6D8F40D-1FAB-4057-BEDE-CED52088F804}">
      <dgm:prSet phldrT="[Text]" custT="1"/>
      <dgm:spPr>
        <a:solidFill>
          <a:srgbClr val="00007F">
            <a:alpha val="29000"/>
          </a:srgbClr>
        </a:solidFill>
      </dgm:spPr>
      <dgm:t>
        <a:bodyPr/>
        <a:lstStyle/>
        <a:p>
          <a:r>
            <a:rPr lang="en-US" sz="900" dirty="0"/>
            <a:t>Project Development</a:t>
          </a:r>
        </a:p>
      </dgm:t>
    </dgm:pt>
    <dgm:pt modelId="{EF93C6CE-543C-4DEE-AE52-136BF6E807D4}" type="parTrans" cxnId="{4410419B-F2EA-4237-882F-07C9F07ED16C}">
      <dgm:prSet/>
      <dgm:spPr/>
      <dgm:t>
        <a:bodyPr/>
        <a:lstStyle/>
        <a:p>
          <a:endParaRPr lang="en-US"/>
        </a:p>
      </dgm:t>
    </dgm:pt>
    <dgm:pt modelId="{725A6C6E-D990-4BDF-92B8-648B0A88C93C}" type="sibTrans" cxnId="{4410419B-F2EA-4237-882F-07C9F07ED16C}">
      <dgm:prSet/>
      <dgm:spPr/>
      <dgm:t>
        <a:bodyPr/>
        <a:lstStyle/>
        <a:p>
          <a:endParaRPr lang="en-US"/>
        </a:p>
      </dgm:t>
    </dgm:pt>
    <dgm:pt modelId="{4AE04801-BF09-4799-8196-1B8239B8CEF0}" type="pres">
      <dgm:prSet presAssocID="{A43FC8B0-CADF-46AE-9BD5-87E3BB7CA0CA}" presName="Name0" presStyleCnt="0">
        <dgm:presLayoutVars>
          <dgm:dir/>
          <dgm:animLvl val="lvl"/>
          <dgm:resizeHandles val="exact"/>
        </dgm:presLayoutVars>
      </dgm:prSet>
      <dgm:spPr/>
    </dgm:pt>
    <dgm:pt modelId="{AAB27252-4ABE-4AF9-B538-D9384C5A5625}" type="pres">
      <dgm:prSet presAssocID="{CCF579B6-4CED-4C55-840C-376A65DBC2DD}" presName="parTxOnly" presStyleLbl="node1" presStyleIdx="0" presStyleCnt="4">
        <dgm:presLayoutVars>
          <dgm:chMax val="0"/>
          <dgm:chPref val="0"/>
          <dgm:bulletEnabled val="1"/>
        </dgm:presLayoutVars>
      </dgm:prSet>
      <dgm:spPr/>
    </dgm:pt>
    <dgm:pt modelId="{60E9572D-6DC2-47FA-9F76-C2946B879F51}" type="pres">
      <dgm:prSet presAssocID="{1563B49B-8BA9-4719-995C-9FE73EF36A5A}" presName="parTxOnlySpace" presStyleCnt="0"/>
      <dgm:spPr/>
    </dgm:pt>
    <dgm:pt modelId="{0E5E6AD7-2011-4D43-926B-CE27C033F9BA}" type="pres">
      <dgm:prSet presAssocID="{E6D8F40D-1FAB-4057-BEDE-CED52088F804}" presName="parTxOnly" presStyleLbl="node1" presStyleIdx="1" presStyleCnt="4" custLinFactY="39826" custLinFactNeighborX="22053" custLinFactNeighborY="100000">
        <dgm:presLayoutVars>
          <dgm:chMax val="0"/>
          <dgm:chPref val="0"/>
          <dgm:bulletEnabled val="1"/>
        </dgm:presLayoutVars>
      </dgm:prSet>
      <dgm:spPr/>
    </dgm:pt>
    <dgm:pt modelId="{834F6FB5-BA91-442B-AD66-D154E5C86859}" type="pres">
      <dgm:prSet presAssocID="{725A6C6E-D990-4BDF-92B8-648B0A88C93C}" presName="parTxOnlySpace" presStyleCnt="0"/>
      <dgm:spPr/>
    </dgm:pt>
    <dgm:pt modelId="{4D4C6773-41C3-49E8-88E3-118344F06D99}" type="pres">
      <dgm:prSet presAssocID="{9EE95E10-A9F7-44FD-AAD4-FD599645402D}" presName="parTxOnly" presStyleLbl="node1" presStyleIdx="2" presStyleCnt="4">
        <dgm:presLayoutVars>
          <dgm:chMax val="0"/>
          <dgm:chPref val="0"/>
          <dgm:bulletEnabled val="1"/>
        </dgm:presLayoutVars>
      </dgm:prSet>
      <dgm:spPr/>
    </dgm:pt>
    <dgm:pt modelId="{B698AA45-D101-4C0E-ABEE-8CC56BFD0CD5}" type="pres">
      <dgm:prSet presAssocID="{0BE3F014-2A0A-422A-9B52-8BE92FFC21C4}" presName="parTxOnlySpace" presStyleCnt="0"/>
      <dgm:spPr/>
    </dgm:pt>
    <dgm:pt modelId="{3CA0754A-4821-4A19-A4ED-E8DEDC6BD4FA}" type="pres">
      <dgm:prSet presAssocID="{2C59000F-5683-4557-AB19-4FB6E1A40459}" presName="parTxOnly" presStyleLbl="node1" presStyleIdx="3" presStyleCnt="4">
        <dgm:presLayoutVars>
          <dgm:chMax val="0"/>
          <dgm:chPref val="0"/>
          <dgm:bulletEnabled val="1"/>
        </dgm:presLayoutVars>
      </dgm:prSet>
      <dgm:spPr/>
    </dgm:pt>
  </dgm:ptLst>
  <dgm:cxnLst>
    <dgm:cxn modelId="{58E0791B-632D-403F-8927-4DDE64BE8ECF}" type="presOf" srcId="{9EE95E10-A9F7-44FD-AAD4-FD599645402D}" destId="{4D4C6773-41C3-49E8-88E3-118344F06D99}" srcOrd="0" destOrd="0" presId="urn:microsoft.com/office/officeart/2005/8/layout/chevron1"/>
    <dgm:cxn modelId="{E20E933F-3F10-415A-AED9-E4A48071402E}" srcId="{A43FC8B0-CADF-46AE-9BD5-87E3BB7CA0CA}" destId="{CCF579B6-4CED-4C55-840C-376A65DBC2DD}" srcOrd="0" destOrd="0" parTransId="{0CBEDF59-B555-4578-A73C-094229663B84}" sibTransId="{1563B49B-8BA9-4719-995C-9FE73EF36A5A}"/>
    <dgm:cxn modelId="{30F42E77-593C-4892-935F-B4E4008551A8}" type="presOf" srcId="{CCF579B6-4CED-4C55-840C-376A65DBC2DD}" destId="{AAB27252-4ABE-4AF9-B538-D9384C5A5625}" srcOrd="0" destOrd="0" presId="urn:microsoft.com/office/officeart/2005/8/layout/chevron1"/>
    <dgm:cxn modelId="{A5A5359A-137F-4683-BEF2-1F09AF209010}" type="presOf" srcId="{2C59000F-5683-4557-AB19-4FB6E1A40459}" destId="{3CA0754A-4821-4A19-A4ED-E8DEDC6BD4FA}" srcOrd="0" destOrd="0" presId="urn:microsoft.com/office/officeart/2005/8/layout/chevron1"/>
    <dgm:cxn modelId="{4410419B-F2EA-4237-882F-07C9F07ED16C}" srcId="{A43FC8B0-CADF-46AE-9BD5-87E3BB7CA0CA}" destId="{E6D8F40D-1FAB-4057-BEDE-CED52088F804}" srcOrd="1" destOrd="0" parTransId="{EF93C6CE-543C-4DEE-AE52-136BF6E807D4}" sibTransId="{725A6C6E-D990-4BDF-92B8-648B0A88C93C}"/>
    <dgm:cxn modelId="{9B9503B9-EF0A-49CD-BB48-7CA9C87FDA32}" srcId="{A43FC8B0-CADF-46AE-9BD5-87E3BB7CA0CA}" destId="{9EE95E10-A9F7-44FD-AAD4-FD599645402D}" srcOrd="2" destOrd="0" parTransId="{70AF695E-93CD-4E85-98D1-FC91A119392E}" sibTransId="{0BE3F014-2A0A-422A-9B52-8BE92FFC21C4}"/>
    <dgm:cxn modelId="{70CB3ED7-B1A6-4368-A23D-0B7D878F2516}" srcId="{A43FC8B0-CADF-46AE-9BD5-87E3BB7CA0CA}" destId="{2C59000F-5683-4557-AB19-4FB6E1A40459}" srcOrd="3" destOrd="0" parTransId="{53E5BCCC-9A4D-4C4A-AE2B-00AACFD701B0}" sibTransId="{A3680066-8CBC-49B0-BCF2-948DDB2990F4}"/>
    <dgm:cxn modelId="{49833FE7-A7D6-4CF2-9230-37054F9AB45A}" type="presOf" srcId="{A43FC8B0-CADF-46AE-9BD5-87E3BB7CA0CA}" destId="{4AE04801-BF09-4799-8196-1B8239B8CEF0}" srcOrd="0" destOrd="0" presId="urn:microsoft.com/office/officeart/2005/8/layout/chevron1"/>
    <dgm:cxn modelId="{6FDAC4FA-D6E8-45B4-B139-29E0807C6893}" type="presOf" srcId="{E6D8F40D-1FAB-4057-BEDE-CED52088F804}" destId="{0E5E6AD7-2011-4D43-926B-CE27C033F9BA}" srcOrd="0" destOrd="0" presId="urn:microsoft.com/office/officeart/2005/8/layout/chevron1"/>
    <dgm:cxn modelId="{688CAD3B-B559-46D3-9212-D17D3A0ABC0B}" type="presParOf" srcId="{4AE04801-BF09-4799-8196-1B8239B8CEF0}" destId="{AAB27252-4ABE-4AF9-B538-D9384C5A5625}" srcOrd="0" destOrd="0" presId="urn:microsoft.com/office/officeart/2005/8/layout/chevron1"/>
    <dgm:cxn modelId="{091E4389-BD11-41B3-9E7A-DF124A95DAE5}" type="presParOf" srcId="{4AE04801-BF09-4799-8196-1B8239B8CEF0}" destId="{60E9572D-6DC2-47FA-9F76-C2946B879F51}" srcOrd="1" destOrd="0" presId="urn:microsoft.com/office/officeart/2005/8/layout/chevron1"/>
    <dgm:cxn modelId="{AFBBB73C-97FB-4CEF-AE02-D0A0CFD3D51B}" type="presParOf" srcId="{4AE04801-BF09-4799-8196-1B8239B8CEF0}" destId="{0E5E6AD7-2011-4D43-926B-CE27C033F9BA}" srcOrd="2" destOrd="0" presId="urn:microsoft.com/office/officeart/2005/8/layout/chevron1"/>
    <dgm:cxn modelId="{827B5D9B-7395-483D-A063-CD29BDA2DB0E}" type="presParOf" srcId="{4AE04801-BF09-4799-8196-1B8239B8CEF0}" destId="{834F6FB5-BA91-442B-AD66-D154E5C86859}" srcOrd="3" destOrd="0" presId="urn:microsoft.com/office/officeart/2005/8/layout/chevron1"/>
    <dgm:cxn modelId="{E8C9EA5E-585B-4924-A496-A7D5A3C55024}" type="presParOf" srcId="{4AE04801-BF09-4799-8196-1B8239B8CEF0}" destId="{4D4C6773-41C3-49E8-88E3-118344F06D99}" srcOrd="4" destOrd="0" presId="urn:microsoft.com/office/officeart/2005/8/layout/chevron1"/>
    <dgm:cxn modelId="{54F14B05-4BBA-4142-BD8D-3C3C2E15F7DD}" type="presParOf" srcId="{4AE04801-BF09-4799-8196-1B8239B8CEF0}" destId="{B698AA45-D101-4C0E-ABEE-8CC56BFD0CD5}" srcOrd="5" destOrd="0" presId="urn:microsoft.com/office/officeart/2005/8/layout/chevron1"/>
    <dgm:cxn modelId="{EA42D3C3-485F-464F-8FB9-B2165A11BCA2}" type="presParOf" srcId="{4AE04801-BF09-4799-8196-1B8239B8CEF0}" destId="{3CA0754A-4821-4A19-A4ED-E8DEDC6BD4FA}" srcOrd="6"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212523-65AA-44FD-B1C7-3ED7DF5F58DD}">
      <dsp:nvSpPr>
        <dsp:cNvPr id="0" name=""/>
        <dsp:cNvSpPr/>
      </dsp:nvSpPr>
      <dsp:spPr>
        <a:xfrm>
          <a:off x="0" y="321329"/>
          <a:ext cx="6096000" cy="55165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-Why state and local governments consider P3s</a:t>
          </a:r>
        </a:p>
      </dsp:txBody>
      <dsp:txXfrm>
        <a:off x="26930" y="348259"/>
        <a:ext cx="6042140" cy="497795"/>
      </dsp:txXfrm>
    </dsp:sp>
    <dsp:sp modelId="{39AC4CA5-C8A5-4291-AA74-704179DF9E2C}">
      <dsp:nvSpPr>
        <dsp:cNvPr id="0" name=""/>
        <dsp:cNvSpPr/>
      </dsp:nvSpPr>
      <dsp:spPr>
        <a:xfrm>
          <a:off x="0" y="939224"/>
          <a:ext cx="6096000" cy="55165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-P3 projects in the U.S.</a:t>
          </a:r>
        </a:p>
      </dsp:txBody>
      <dsp:txXfrm>
        <a:off x="26930" y="966154"/>
        <a:ext cx="6042140" cy="497795"/>
      </dsp:txXfrm>
    </dsp:sp>
    <dsp:sp modelId="{A9DA9DB5-D1AD-4F5C-8E98-6B963C02741C}">
      <dsp:nvSpPr>
        <dsp:cNvPr id="0" name=""/>
        <dsp:cNvSpPr/>
      </dsp:nvSpPr>
      <dsp:spPr>
        <a:xfrm>
          <a:off x="0" y="1557119"/>
          <a:ext cx="6096000" cy="55165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-P3 Success in NYS</a:t>
          </a:r>
        </a:p>
      </dsp:txBody>
      <dsp:txXfrm>
        <a:off x="26930" y="1584049"/>
        <a:ext cx="6042140" cy="497795"/>
      </dsp:txXfrm>
    </dsp:sp>
    <dsp:sp modelId="{FE3404A8-BCEC-480D-AA3C-5C20E250B528}">
      <dsp:nvSpPr>
        <dsp:cNvPr id="0" name=""/>
        <dsp:cNvSpPr/>
      </dsp:nvSpPr>
      <dsp:spPr>
        <a:xfrm>
          <a:off x="0" y="2175015"/>
          <a:ext cx="6096000" cy="55165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-Potential for PPPs in our NY State</a:t>
          </a:r>
        </a:p>
      </dsp:txBody>
      <dsp:txXfrm>
        <a:off x="26930" y="2201945"/>
        <a:ext cx="6042140" cy="4977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B27252-4ABE-4AF9-B538-D9384C5A5625}">
      <dsp:nvSpPr>
        <dsp:cNvPr id="0" name=""/>
        <dsp:cNvSpPr/>
      </dsp:nvSpPr>
      <dsp:spPr>
        <a:xfrm>
          <a:off x="1990" y="34914"/>
          <a:ext cx="1158929" cy="463571"/>
        </a:xfrm>
        <a:prstGeom prst="chevron">
          <a:avLst/>
        </a:prstGeom>
        <a:solidFill>
          <a:srgbClr val="0000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kern="1200" dirty="0"/>
            <a:t>Legislation &amp; Policy</a:t>
          </a:r>
        </a:p>
      </dsp:txBody>
      <dsp:txXfrm>
        <a:off x="233776" y="34914"/>
        <a:ext cx="695358" cy="463571"/>
      </dsp:txXfrm>
    </dsp:sp>
    <dsp:sp modelId="{0E5E6AD7-2011-4D43-926B-CE27C033F9BA}">
      <dsp:nvSpPr>
        <dsp:cNvPr id="0" name=""/>
        <dsp:cNvSpPr/>
      </dsp:nvSpPr>
      <dsp:spPr>
        <a:xfrm>
          <a:off x="1070585" y="69828"/>
          <a:ext cx="1158929" cy="463571"/>
        </a:xfrm>
        <a:prstGeom prst="chevron">
          <a:avLst/>
        </a:prstGeom>
        <a:solidFill>
          <a:srgbClr val="00007F">
            <a:alpha val="29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kern="1200" dirty="0"/>
            <a:t>Project Development</a:t>
          </a:r>
        </a:p>
      </dsp:txBody>
      <dsp:txXfrm>
        <a:off x="1302371" y="69828"/>
        <a:ext cx="695358" cy="463571"/>
      </dsp:txXfrm>
    </dsp:sp>
    <dsp:sp modelId="{4D4C6773-41C3-49E8-88E3-118344F06D99}">
      <dsp:nvSpPr>
        <dsp:cNvPr id="0" name=""/>
        <dsp:cNvSpPr/>
      </dsp:nvSpPr>
      <dsp:spPr>
        <a:xfrm>
          <a:off x="2088064" y="34914"/>
          <a:ext cx="1158929" cy="463571"/>
        </a:xfrm>
        <a:prstGeom prst="chevron">
          <a:avLst/>
        </a:prstGeom>
        <a:solidFill>
          <a:srgbClr val="00007F">
            <a:alpha val="25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kern="1200" dirty="0"/>
            <a:t>Procurement</a:t>
          </a:r>
        </a:p>
      </dsp:txBody>
      <dsp:txXfrm>
        <a:off x="2319850" y="34914"/>
        <a:ext cx="695358" cy="463571"/>
      </dsp:txXfrm>
    </dsp:sp>
    <dsp:sp modelId="{3CA0754A-4821-4A19-A4ED-E8DEDC6BD4FA}">
      <dsp:nvSpPr>
        <dsp:cNvPr id="0" name=""/>
        <dsp:cNvSpPr/>
      </dsp:nvSpPr>
      <dsp:spPr>
        <a:xfrm>
          <a:off x="3131100" y="34914"/>
          <a:ext cx="1158929" cy="463571"/>
        </a:xfrm>
        <a:prstGeom prst="chevron">
          <a:avLst/>
        </a:prstGeom>
        <a:solidFill>
          <a:srgbClr val="00007F">
            <a:alpha val="27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kern="1200" dirty="0"/>
            <a:t>Performance Monitoring &amp; Oversight</a:t>
          </a:r>
        </a:p>
      </dsp:txBody>
      <dsp:txXfrm>
        <a:off x="3362886" y="34914"/>
        <a:ext cx="695358" cy="46357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6434"/>
          </a:xfrm>
          <a:prstGeom prst="rect">
            <a:avLst/>
          </a:prstGeom>
        </p:spPr>
        <p:txBody>
          <a:bodyPr vert="horz" lIns="93158" tIns="46580" rIns="93158" bIns="46580" rtlCol="0"/>
          <a:lstStyle>
            <a:lvl1pPr algn="l">
              <a:defRPr sz="1300"/>
            </a:lvl1pPr>
          </a:lstStyle>
          <a:p>
            <a:endParaRPr lang="en-US"/>
          </a:p>
        </p:txBody>
      </p:sp>
      <p:sp>
        <p:nvSpPr>
          <p:cNvPr id="3" name="Date Placeholder 2"/>
          <p:cNvSpPr>
            <a:spLocks noGrp="1"/>
          </p:cNvSpPr>
          <p:nvPr>
            <p:ph type="dt" sz="quarter" idx="1"/>
          </p:nvPr>
        </p:nvSpPr>
        <p:spPr>
          <a:xfrm>
            <a:off x="3884613" y="1"/>
            <a:ext cx="2971800" cy="466434"/>
          </a:xfrm>
          <a:prstGeom prst="rect">
            <a:avLst/>
          </a:prstGeom>
        </p:spPr>
        <p:txBody>
          <a:bodyPr vert="horz" lIns="93158" tIns="46580" rIns="93158" bIns="46580" rtlCol="0"/>
          <a:lstStyle>
            <a:lvl1pPr algn="r">
              <a:defRPr sz="1300"/>
            </a:lvl1pPr>
          </a:lstStyle>
          <a:p>
            <a:fld id="{CFA35B61-89DB-4066-8C62-30E90CF9D008}" type="datetimeFigureOut">
              <a:rPr lang="en-US" smtClean="0"/>
              <a:t>2/21/2018</a:t>
            </a:fld>
            <a:endParaRPr lang="en-US"/>
          </a:p>
        </p:txBody>
      </p:sp>
      <p:sp>
        <p:nvSpPr>
          <p:cNvPr id="4" name="Footer Placeholder 3"/>
          <p:cNvSpPr>
            <a:spLocks noGrp="1"/>
          </p:cNvSpPr>
          <p:nvPr>
            <p:ph type="ftr" sz="quarter" idx="2"/>
          </p:nvPr>
        </p:nvSpPr>
        <p:spPr>
          <a:xfrm>
            <a:off x="0" y="8829969"/>
            <a:ext cx="2971800" cy="466433"/>
          </a:xfrm>
          <a:prstGeom prst="rect">
            <a:avLst/>
          </a:prstGeom>
        </p:spPr>
        <p:txBody>
          <a:bodyPr vert="horz" lIns="93158" tIns="46580" rIns="93158" bIns="46580" rtlCol="0" anchor="b"/>
          <a:lstStyle>
            <a:lvl1pPr algn="l">
              <a:defRPr sz="1300"/>
            </a:lvl1pPr>
          </a:lstStyle>
          <a:p>
            <a:endParaRPr lang="en-US"/>
          </a:p>
        </p:txBody>
      </p:sp>
      <p:sp>
        <p:nvSpPr>
          <p:cNvPr id="5" name="Slide Number Placeholder 4"/>
          <p:cNvSpPr>
            <a:spLocks noGrp="1"/>
          </p:cNvSpPr>
          <p:nvPr>
            <p:ph type="sldNum" sz="quarter" idx="3"/>
          </p:nvPr>
        </p:nvSpPr>
        <p:spPr>
          <a:xfrm>
            <a:off x="3884613" y="8829969"/>
            <a:ext cx="2971800" cy="466433"/>
          </a:xfrm>
          <a:prstGeom prst="rect">
            <a:avLst/>
          </a:prstGeom>
        </p:spPr>
        <p:txBody>
          <a:bodyPr vert="horz" lIns="93158" tIns="46580" rIns="93158" bIns="46580" rtlCol="0" anchor="b"/>
          <a:lstStyle>
            <a:lvl1pPr algn="r">
              <a:defRPr sz="1300"/>
            </a:lvl1pPr>
          </a:lstStyle>
          <a:p>
            <a:fld id="{D67BC4F6-5EC0-4318-BA27-596F8026A89E}" type="slidenum">
              <a:rPr lang="en-US" smtClean="0"/>
              <a:t>‹#›</a:t>
            </a:fld>
            <a:endParaRPr lang="en-US"/>
          </a:p>
        </p:txBody>
      </p:sp>
    </p:spTree>
    <p:extLst>
      <p:ext uri="{BB962C8B-B14F-4D97-AF65-F5344CB8AC3E}">
        <p14:creationId xmlns:p14="http://schemas.microsoft.com/office/powerpoint/2010/main" val="7779032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58" tIns="46580" rIns="93158" bIns="46580" rtlCol="0"/>
          <a:lstStyle>
            <a:lvl1pPr algn="l">
              <a:defRPr sz="13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3158" tIns="46580" rIns="93158" bIns="46580" rtlCol="0"/>
          <a:lstStyle>
            <a:lvl1pPr algn="r">
              <a:defRPr sz="1300"/>
            </a:lvl1pPr>
          </a:lstStyle>
          <a:p>
            <a:fld id="{12884FB1-F8C6-4375-A30E-23E1D96800C8}" type="datetimeFigureOut">
              <a:rPr lang="en-US" smtClean="0"/>
              <a:t>2/21/2018</a:t>
            </a:fld>
            <a:endParaRPr lang="en-US"/>
          </a:p>
        </p:txBody>
      </p:sp>
      <p:sp>
        <p:nvSpPr>
          <p:cNvPr id="4" name="Slide Image Placeholder 3"/>
          <p:cNvSpPr>
            <a:spLocks noGrp="1" noRot="1" noChangeAspect="1"/>
          </p:cNvSpPr>
          <p:nvPr>
            <p:ph type="sldImg" idx="2"/>
          </p:nvPr>
        </p:nvSpPr>
        <p:spPr>
          <a:xfrm>
            <a:off x="1104900" y="698500"/>
            <a:ext cx="4648200" cy="3486150"/>
          </a:xfrm>
          <a:prstGeom prst="rect">
            <a:avLst/>
          </a:prstGeom>
          <a:noFill/>
          <a:ln w="12700">
            <a:solidFill>
              <a:prstClr val="black"/>
            </a:solidFill>
          </a:ln>
        </p:spPr>
        <p:txBody>
          <a:bodyPr vert="horz" lIns="93158" tIns="46580" rIns="93158" bIns="46580" rtlCol="0" anchor="ctr"/>
          <a:lstStyle/>
          <a:p>
            <a:endParaRPr lang="en-US"/>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3158" tIns="46580" rIns="93158" bIns="4658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3158" tIns="46580" rIns="93158" bIns="46580" rtlCol="0" anchor="b"/>
          <a:lstStyle>
            <a:lvl1pPr algn="l">
              <a:defRPr sz="13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3158" tIns="46580" rIns="93158" bIns="46580" rtlCol="0" anchor="b"/>
          <a:lstStyle>
            <a:lvl1pPr algn="r">
              <a:defRPr sz="1300"/>
            </a:lvl1pPr>
          </a:lstStyle>
          <a:p>
            <a:fld id="{71E7ADC7-A0D2-4105-92B9-9A624F85BBD0}" type="slidenum">
              <a:rPr lang="en-US" smtClean="0"/>
              <a:t>‹#›</a:t>
            </a:fld>
            <a:endParaRPr lang="en-US"/>
          </a:p>
        </p:txBody>
      </p:sp>
    </p:spTree>
    <p:extLst>
      <p:ext uri="{BB962C8B-B14F-4D97-AF65-F5344CB8AC3E}">
        <p14:creationId xmlns:p14="http://schemas.microsoft.com/office/powerpoint/2010/main" val="42143639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This is the Introduction Slide;</a:t>
            </a:r>
            <a:r>
              <a:rPr lang="en-US" baseline="0" dirty="0"/>
              <a:t> </a:t>
            </a:r>
            <a:r>
              <a:rPr lang="en-US" dirty="0"/>
              <a:t>speaker name can be changed as needed.</a:t>
            </a:r>
            <a:r>
              <a:rPr lang="en-US" baseline="0" dirty="0"/>
              <a:t>  </a:t>
            </a:r>
          </a:p>
          <a:p>
            <a:endParaRPr lang="en-US" baseline="0" dirty="0"/>
          </a:p>
          <a:p>
            <a:pPr marL="171450" indent="-171450">
              <a:buFontTx/>
              <a:buChar char="-"/>
            </a:pPr>
            <a:r>
              <a:rPr lang="en-US" baseline="0" dirty="0"/>
              <a:t>It may feel appropriate to identify the upcoming Power Point Presentation as a “Fusion Document,” that merges information from the National Perspective as</a:t>
            </a:r>
          </a:p>
          <a:p>
            <a:pPr marL="628650" lvl="1" indent="-171450">
              <a:buFontTx/>
              <a:buChar char="-"/>
            </a:pPr>
            <a:r>
              <a:rPr lang="en-US" baseline="0" dirty="0"/>
              <a:t>Supplied from our USDOT/Build America Bureau, Merged </a:t>
            </a:r>
          </a:p>
          <a:p>
            <a:pPr marL="628650" lvl="1" indent="-171450">
              <a:buFontTx/>
              <a:buChar char="-"/>
            </a:pPr>
            <a:r>
              <a:rPr lang="en-US" baseline="0" dirty="0"/>
              <a:t>with local insights from the NY Division of FHWA </a:t>
            </a:r>
            <a:endParaRPr lang="en-US" dirty="0"/>
          </a:p>
        </p:txBody>
      </p:sp>
      <p:sp>
        <p:nvSpPr>
          <p:cNvPr id="4" name="Slide Number Placeholder 3"/>
          <p:cNvSpPr>
            <a:spLocks noGrp="1"/>
          </p:cNvSpPr>
          <p:nvPr>
            <p:ph type="sldNum" sz="quarter" idx="10"/>
          </p:nvPr>
        </p:nvSpPr>
        <p:spPr/>
        <p:txBody>
          <a:bodyPr/>
          <a:lstStyle/>
          <a:p>
            <a:fld id="{71E7ADC7-A0D2-4105-92B9-9A624F85BBD0}" type="slidenum">
              <a:rPr lang="en-US" smtClean="0"/>
              <a:t>1</a:t>
            </a:fld>
            <a:endParaRPr lang="en-US"/>
          </a:p>
        </p:txBody>
      </p:sp>
    </p:spTree>
    <p:extLst>
      <p:ext uri="{BB962C8B-B14F-4D97-AF65-F5344CB8AC3E}">
        <p14:creationId xmlns:p14="http://schemas.microsoft.com/office/powerpoint/2010/main" val="33821385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NYS and NYC host many revenue opportunities, both those revenue streams already tapped (say by tolls), as well as, new revenue opportunities.  </a:t>
            </a:r>
          </a:p>
          <a:p>
            <a:r>
              <a:rPr lang="en-US" dirty="0"/>
              <a:t>Examples of new revenue possibilities may include;</a:t>
            </a:r>
          </a:p>
          <a:p>
            <a:r>
              <a:rPr lang="en-US" dirty="0"/>
              <a:t>	-Congestion pricing as proposed by the “Fix NYC” panel recommendations</a:t>
            </a:r>
          </a:p>
          <a:p>
            <a:r>
              <a:rPr lang="en-US" dirty="0"/>
              <a:t>	-Real Estate Build Over/Deck Over Opportunities such as Moynihan Station, Harlem River Railyard, 61st Street Rail Overbuild</a:t>
            </a:r>
          </a:p>
          <a:p>
            <a:r>
              <a:rPr lang="en-US" dirty="0"/>
              <a:t>		We have the experience of Brookhaven, the Air Rights building and multiple extensions of the Street Network Grid over historic transportation corridors</a:t>
            </a:r>
          </a:p>
          <a:p>
            <a:r>
              <a:rPr lang="en-US" dirty="0"/>
              <a:t>	-We also have multiple opportunities for fees for service such as NYC Department of Sanitations fees used to support modal shifts off highways and towards rail and water usage</a:t>
            </a:r>
          </a:p>
          <a:p>
            <a:r>
              <a:rPr lang="en-US" dirty="0"/>
              <a:t>	- We have leases of key public properties for freight, commerce, and private use (examples include much of the Port Complexes, Air Terminals, Markets)</a:t>
            </a:r>
          </a:p>
          <a:p>
            <a:r>
              <a:rPr lang="en-US" dirty="0"/>
              <a:t>	We have Value capture and new housing such as the Residents within Brooklyn Bridge Park providing funds for long-term maintenance needs</a:t>
            </a:r>
          </a:p>
          <a:p>
            <a:r>
              <a:rPr lang="en-US" dirty="0"/>
              <a:t>	- We have the ability to consider conversion of some of our HOV corridors to HOT lane facilities</a:t>
            </a:r>
          </a:p>
          <a:p>
            <a:endParaRPr lang="en-US" dirty="0"/>
          </a:p>
          <a:p>
            <a:r>
              <a:rPr lang="en-US" dirty="0"/>
              <a:t>*The Key seems to be to leverage the strengths of our highly desired population centers with the thirst for ever densification of residential and office properties.  </a:t>
            </a:r>
          </a:p>
          <a:p>
            <a:r>
              <a:rPr lang="en-US" dirty="0"/>
              <a:t>In addition, that densification and the resulting consumption, as well as, the natural maritime freight advantages of NYC bring a second, massive stream of revenue opportunities from our multiple Maritime/Freight/Light Manufacturing, and Warehouse/Distribution services. </a:t>
            </a:r>
          </a:p>
        </p:txBody>
      </p:sp>
      <p:sp>
        <p:nvSpPr>
          <p:cNvPr id="4" name="Slide Number Placeholder 3"/>
          <p:cNvSpPr>
            <a:spLocks noGrp="1"/>
          </p:cNvSpPr>
          <p:nvPr>
            <p:ph type="sldNum" sz="quarter" idx="10"/>
          </p:nvPr>
        </p:nvSpPr>
        <p:spPr/>
        <p:txBody>
          <a:bodyPr/>
          <a:lstStyle/>
          <a:p>
            <a:fld id="{71E7ADC7-A0D2-4105-92B9-9A624F85BBD0}" type="slidenum">
              <a:rPr lang="en-US" smtClean="0"/>
              <a:t>10</a:t>
            </a:fld>
            <a:endParaRPr lang="en-US"/>
          </a:p>
        </p:txBody>
      </p:sp>
    </p:spTree>
    <p:extLst>
      <p:ext uri="{BB962C8B-B14F-4D97-AF65-F5344CB8AC3E}">
        <p14:creationId xmlns:p14="http://schemas.microsoft.com/office/powerpoint/2010/main" val="795573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Introduction Slide</a:t>
            </a:r>
          </a:p>
          <a:p>
            <a:endParaRPr lang="en-US" dirty="0"/>
          </a:p>
        </p:txBody>
      </p:sp>
      <p:sp>
        <p:nvSpPr>
          <p:cNvPr id="4" name="Slide Number Placeholder 3"/>
          <p:cNvSpPr>
            <a:spLocks noGrp="1"/>
          </p:cNvSpPr>
          <p:nvPr>
            <p:ph type="sldNum" sz="quarter" idx="10"/>
          </p:nvPr>
        </p:nvSpPr>
        <p:spPr/>
        <p:txBody>
          <a:bodyPr/>
          <a:lstStyle/>
          <a:p>
            <a:fld id="{71E7ADC7-A0D2-4105-92B9-9A624F85BBD0}" type="slidenum">
              <a:rPr lang="en-US" smtClean="0"/>
              <a:t>11</a:t>
            </a:fld>
            <a:endParaRPr lang="en-US"/>
          </a:p>
        </p:txBody>
      </p:sp>
    </p:spTree>
    <p:extLst>
      <p:ext uri="{BB962C8B-B14F-4D97-AF65-F5344CB8AC3E}">
        <p14:creationId xmlns:p14="http://schemas.microsoft.com/office/powerpoint/2010/main" val="34172252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map is good, although slightly outdated.</a:t>
            </a:r>
          </a:p>
          <a:p>
            <a:r>
              <a:rPr lang="en-US" dirty="0"/>
              <a:t>However; The weblink identified here has been vetted by USDOT, Build America Bureau as containing the latest information available</a:t>
            </a:r>
          </a:p>
          <a:p>
            <a:endParaRPr lang="en-US" dirty="0"/>
          </a:p>
          <a:p>
            <a:r>
              <a:rPr lang="en-US" dirty="0"/>
              <a:t>The link to NYS will identify the lack of Enabling Legislation and discuss how those efforts for enabling legislation have stalled since 2014 </a:t>
            </a:r>
          </a:p>
          <a:p>
            <a:endParaRPr lang="en-US" dirty="0"/>
          </a:p>
          <a:p>
            <a:r>
              <a:rPr lang="en-US" dirty="0"/>
              <a:t>The summary score card remains that 35 States have enabling legislation for PPPs for horizontal projects (transportation projects). </a:t>
            </a:r>
          </a:p>
        </p:txBody>
      </p:sp>
      <p:sp>
        <p:nvSpPr>
          <p:cNvPr id="4" name="Slide Number Placeholder 3"/>
          <p:cNvSpPr>
            <a:spLocks noGrp="1"/>
          </p:cNvSpPr>
          <p:nvPr>
            <p:ph type="sldNum" sz="quarter" idx="10"/>
          </p:nvPr>
        </p:nvSpPr>
        <p:spPr/>
        <p:txBody>
          <a:bodyPr/>
          <a:lstStyle/>
          <a:p>
            <a:fld id="{71E7ADC7-A0D2-4105-92B9-9A624F85BBD0}" type="slidenum">
              <a:rPr lang="en-US" smtClean="0"/>
              <a:t>12</a:t>
            </a:fld>
            <a:endParaRPr lang="en-US"/>
          </a:p>
        </p:txBody>
      </p:sp>
    </p:spTree>
    <p:extLst>
      <p:ext uri="{BB962C8B-B14F-4D97-AF65-F5344CB8AC3E}">
        <p14:creationId xmlns:p14="http://schemas.microsoft.com/office/powerpoint/2010/main" val="2713079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FHWA is excited to share in the Port Authority’s PPP progress on the Goethals Replacement:</a:t>
            </a:r>
          </a:p>
          <a:p>
            <a:r>
              <a:rPr lang="en-US" dirty="0"/>
              <a:t>FHWA is equally excited to have assisted NYSDOT and the NYS Thruway in their Tappan Zee project:</a:t>
            </a:r>
          </a:p>
          <a:p>
            <a:endParaRPr lang="en-US" dirty="0"/>
          </a:p>
          <a:p>
            <a:r>
              <a:rPr lang="en-US" dirty="0"/>
              <a:t>The FHWA NY Division has</a:t>
            </a:r>
          </a:p>
          <a:p>
            <a:r>
              <a:rPr lang="en-US" dirty="0"/>
              <a:t>	- Validated to the USDOT Secretary satisfaction that Tolled Interstates are “public facility” and eligible for allocations of Private Activity Bonding</a:t>
            </a:r>
          </a:p>
          <a:p>
            <a:r>
              <a:rPr lang="en-US" dirty="0"/>
              <a:t>	- Assisted the PANYNJ in securing the first Allocation of PABs for a tolled interstate (signed by our own Polly </a:t>
            </a:r>
            <a:r>
              <a:rPr lang="en-US" dirty="0" err="1"/>
              <a:t>Trottenberg</a:t>
            </a:r>
            <a:r>
              <a:rPr lang="en-US" dirty="0"/>
              <a:t> in her Prior Deputy Secretary Role)</a:t>
            </a:r>
          </a:p>
          <a:p>
            <a:r>
              <a:rPr lang="en-US" dirty="0"/>
              <a:t>	- Also demonstrated that the NY Division can oversee compliance with Buy America and 	DBE goals as requested in order to secure that bond allocation.</a:t>
            </a:r>
          </a:p>
          <a:p>
            <a:r>
              <a:rPr lang="en-US" dirty="0"/>
              <a:t>	- Fostered and developed a FHWA/Port Authority relationship to oversee a private concessionaire</a:t>
            </a:r>
          </a:p>
          <a:p>
            <a:r>
              <a:rPr lang="en-US" dirty="0"/>
              <a:t>	- Assisted the Port Authority in their internal restructuring effort necessary to conform to Title VI (Civil Rights) requirements </a:t>
            </a:r>
          </a:p>
          <a:p>
            <a:r>
              <a:rPr lang="en-US" dirty="0"/>
              <a:t>	- Addressed the Port Authority, (or the challenges of any future Authorities) presented by pooled fund/pooled debt benefit corporation to establish conformity in the use of 	“excess revenues” for future title 23 eligible activities.  (The so called “Toll Agreement” or 	MOU governing the use of Excess Revenues)</a:t>
            </a:r>
          </a:p>
          <a:p>
            <a:r>
              <a:rPr lang="en-US" dirty="0"/>
              <a:t>	- Participated with the Port Authority to secure a TIFIA loan that ultimately remains among debt enabling tools held by the private concessionaire.</a:t>
            </a:r>
          </a:p>
          <a:p>
            <a:r>
              <a:rPr lang="en-US" dirty="0"/>
              <a:t>	- Participated with NYSDOT and NYS Thruway to secure the largest TIFIA loan in the Nation</a:t>
            </a:r>
          </a:p>
          <a:p>
            <a:r>
              <a:rPr lang="en-US" dirty="0"/>
              <a:t>	- Blind to mode:  FHWA led training efforts with Federal Railroad to enable Moynihan Station’s TIFIA Loan</a:t>
            </a:r>
          </a:p>
          <a:p>
            <a:r>
              <a:rPr lang="en-US" dirty="0"/>
              <a:t>	- Blind to mode:  FHWA led training efforts with US Maritime to enable future TIFIA loan(s) for Port Development</a:t>
            </a:r>
          </a:p>
          <a:p>
            <a:endParaRPr lang="en-US" dirty="0"/>
          </a:p>
          <a:p>
            <a:r>
              <a:rPr lang="en-US" dirty="0"/>
              <a:t>	- The NY Division of FHWA retains a “get it done” philosophy and we are well staffed and experienced </a:t>
            </a:r>
          </a:p>
          <a:p>
            <a:endParaRPr lang="en-US" dirty="0"/>
          </a:p>
        </p:txBody>
      </p:sp>
      <p:sp>
        <p:nvSpPr>
          <p:cNvPr id="4" name="Slide Number Placeholder 3"/>
          <p:cNvSpPr>
            <a:spLocks noGrp="1"/>
          </p:cNvSpPr>
          <p:nvPr>
            <p:ph type="sldNum" sz="quarter" idx="10"/>
          </p:nvPr>
        </p:nvSpPr>
        <p:spPr/>
        <p:txBody>
          <a:bodyPr/>
          <a:lstStyle/>
          <a:p>
            <a:fld id="{71E7ADC7-A0D2-4105-92B9-9A624F85BBD0}" type="slidenum">
              <a:rPr lang="en-US" smtClean="0"/>
              <a:t>13</a:t>
            </a:fld>
            <a:endParaRPr lang="en-US"/>
          </a:p>
        </p:txBody>
      </p:sp>
    </p:spTree>
    <p:extLst>
      <p:ext uri="{BB962C8B-B14F-4D97-AF65-F5344CB8AC3E}">
        <p14:creationId xmlns:p14="http://schemas.microsoft.com/office/powerpoint/2010/main" val="11302915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above P3 concessions discuss those that have used federal aid assistance while converting an existing public facility to a private concessionaire.</a:t>
            </a:r>
          </a:p>
          <a:p>
            <a:r>
              <a:rPr lang="en-US" dirty="0"/>
              <a:t>NYS and the Port Authority’s more recent experiences at LaGuardia Airport, and the future proposal for JFK Airport are not captured as yet among National practice.  </a:t>
            </a:r>
          </a:p>
          <a:p>
            <a:r>
              <a:rPr lang="en-US" dirty="0"/>
              <a:t>The Indiana Tool Road deserves a separate discussion.  The original P3 of Cintra-Macquarie filed for bankruptcy in September 2014, citing lower that expected traffic volumes and associated revenues.  This resulted in a re-procurement and selection of IFM Partners.  The Indiana Toll Road remains a reminder that P3 deals require due diligence of both the public and the private sector to achieve mutual success. </a:t>
            </a:r>
          </a:p>
          <a:p>
            <a:endParaRPr lang="en-US" dirty="0"/>
          </a:p>
        </p:txBody>
      </p:sp>
      <p:sp>
        <p:nvSpPr>
          <p:cNvPr id="4" name="Slide Number Placeholder 3"/>
          <p:cNvSpPr>
            <a:spLocks noGrp="1"/>
          </p:cNvSpPr>
          <p:nvPr>
            <p:ph type="sldNum" sz="quarter" idx="10"/>
          </p:nvPr>
        </p:nvSpPr>
        <p:spPr/>
        <p:txBody>
          <a:bodyPr/>
          <a:lstStyle/>
          <a:p>
            <a:fld id="{71E7ADC7-A0D2-4105-92B9-9A624F85BBD0}" type="slidenum">
              <a:rPr lang="en-US" smtClean="0"/>
              <a:t>14</a:t>
            </a:fld>
            <a:endParaRPr lang="en-US"/>
          </a:p>
        </p:txBody>
      </p:sp>
    </p:spTree>
    <p:extLst>
      <p:ext uri="{BB962C8B-B14F-4D97-AF65-F5344CB8AC3E}">
        <p14:creationId xmlns:p14="http://schemas.microsoft.com/office/powerpoint/2010/main" val="31151166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FHWA does not serve as “owner” of P3s – owner agencies are typically states or sometimes local governments. </a:t>
            </a:r>
          </a:p>
          <a:p>
            <a:endParaRPr lang="en-US" dirty="0"/>
          </a:p>
        </p:txBody>
      </p:sp>
      <p:sp>
        <p:nvSpPr>
          <p:cNvPr id="4" name="Slide Number Placeholder 3"/>
          <p:cNvSpPr>
            <a:spLocks noGrp="1"/>
          </p:cNvSpPr>
          <p:nvPr>
            <p:ph type="sldNum" sz="quarter" idx="10"/>
          </p:nvPr>
        </p:nvSpPr>
        <p:spPr/>
        <p:txBody>
          <a:bodyPr/>
          <a:lstStyle/>
          <a:p>
            <a:fld id="{71E7ADC7-A0D2-4105-92B9-9A624F85BBD0}" type="slidenum">
              <a:rPr lang="en-US" smtClean="0"/>
              <a:t>16</a:t>
            </a:fld>
            <a:endParaRPr lang="en-US"/>
          </a:p>
        </p:txBody>
      </p:sp>
    </p:spTree>
    <p:extLst>
      <p:ext uri="{BB962C8B-B14F-4D97-AF65-F5344CB8AC3E}">
        <p14:creationId xmlns:p14="http://schemas.microsoft.com/office/powerpoint/2010/main" val="36033715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Slide says it all.</a:t>
            </a:r>
          </a:p>
        </p:txBody>
      </p:sp>
      <p:sp>
        <p:nvSpPr>
          <p:cNvPr id="4" name="Slide Number Placeholder 3"/>
          <p:cNvSpPr>
            <a:spLocks noGrp="1"/>
          </p:cNvSpPr>
          <p:nvPr>
            <p:ph type="sldNum" sz="quarter" idx="10"/>
          </p:nvPr>
        </p:nvSpPr>
        <p:spPr/>
        <p:txBody>
          <a:bodyPr/>
          <a:lstStyle/>
          <a:p>
            <a:fld id="{71E7ADC7-A0D2-4105-92B9-9A624F85BBD0}" type="slidenum">
              <a:rPr lang="en-US" smtClean="0"/>
              <a:t>17</a:t>
            </a:fld>
            <a:endParaRPr lang="en-US"/>
          </a:p>
        </p:txBody>
      </p:sp>
    </p:spTree>
    <p:extLst>
      <p:ext uri="{BB962C8B-B14F-4D97-AF65-F5344CB8AC3E}">
        <p14:creationId xmlns:p14="http://schemas.microsoft.com/office/powerpoint/2010/main" val="16945998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FHWA plays a role by facilitating P3s by lowering financing costs with financing tools such 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226228" marR="0" lvl="0" indent="-226228"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Transportation Infrastructure Finance and Innovation Act (TIFIA) </a:t>
            </a:r>
          </a:p>
          <a:p>
            <a:pPr marL="678684" marR="0" lvl="1" indent="-226228"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Credit assistance program that allows direct loans, loan guarantees, lines of credit, up to 49 percent of eligible project costs.  TIFIA is particularly important for projects such as toll roads, where revenues may be uncertain, particularly in early years.  TIFIA allows flexible repayment schedules and provides better and longer terms than are generally available in the capital markets. </a:t>
            </a:r>
          </a:p>
          <a:p>
            <a:pPr marL="226228" marR="0" lvl="0" indent="-226228"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Private Activity Bonds (PABs) Allocation</a:t>
            </a:r>
          </a:p>
          <a:p>
            <a:pPr marL="678684" marR="0" lvl="1" indent="-226228"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Authority to issue tax exempt bonds to be issued by a conduit issuer. SAFETEA-LU allowed USDOT Secretary to allocate $15 billion/ year to qualifying highway facility or freight transfer facility.  Eligibility for the tax exemption makes the financing interest rate cheaper than what the private sector can usually obtain. </a:t>
            </a:r>
          </a:p>
          <a:p>
            <a:pPr marL="226228" marR="0" lvl="0" indent="-226228"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Other Innovative Financing Tools are </a:t>
            </a:r>
          </a:p>
          <a:p>
            <a:pPr marL="683022" marR="0" lvl="1" indent="-226228"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State Infrastructure Banks (SIBs) – States can create SIBs using Federal-aid funds, and provide loans or other forms of credit assistance to eligible projects, including P3s. </a:t>
            </a:r>
          </a:p>
          <a:p>
            <a:pPr marL="683022" marR="0" lvl="1" indent="-226228"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Section 129 Loans – States can lend Federal-aid directly to eligible bridge, highway, and tunnel projects, including those that are undertaken as P3s. </a:t>
            </a:r>
          </a:p>
          <a:p>
            <a:pPr marL="683022" marR="0" lvl="1" indent="-226228"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Grant Anticipation Revenue Vehicles (GARVEEs) – States can use GARVEESs to borrow in anticipation of future Federal-aid.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1E7ADC7-A0D2-4105-92B9-9A624F85BBD0}" type="slidenum">
              <a:rPr lang="en-US" smtClean="0"/>
              <a:t>19</a:t>
            </a:fld>
            <a:endParaRPr lang="en-US"/>
          </a:p>
        </p:txBody>
      </p:sp>
    </p:spTree>
    <p:extLst>
      <p:ext uri="{BB962C8B-B14F-4D97-AF65-F5344CB8AC3E}">
        <p14:creationId xmlns:p14="http://schemas.microsoft.com/office/powerpoint/2010/main" val="28696858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Grant Anticipation Revenue Vehicles = GARVEEs</a:t>
            </a:r>
          </a:p>
          <a:p>
            <a:endParaRPr lang="en-US" dirty="0"/>
          </a:p>
          <a:p>
            <a:r>
              <a:rPr lang="en-US" dirty="0"/>
              <a:t>GARVEEs are (generally) tax-exempt bonds sold by States or local governments, backed by and repaid with specific Federal-aid funds</a:t>
            </a:r>
          </a:p>
          <a:p>
            <a:endParaRPr lang="en-US" dirty="0"/>
          </a:p>
          <a:p>
            <a:r>
              <a:rPr lang="en-US" dirty="0"/>
              <a:t>GARVEEs are not guaranteed by the Federal government. Eligibility for reimbursement with future Federal-aid highway funding does not constitute a commitment. An explicit Federal guarantee would invalidate the tax-exempt status of GARVEE bonds.</a:t>
            </a:r>
          </a:p>
          <a:p>
            <a:endParaRPr lang="en-US" dirty="0"/>
          </a:p>
          <a:p>
            <a:r>
              <a:rPr lang="en-US" dirty="0"/>
              <a:t>Benefits of GARVEEs:</a:t>
            </a:r>
          </a:p>
          <a:p>
            <a:r>
              <a:rPr lang="en-US" dirty="0"/>
              <a:t>Accelerates Construction</a:t>
            </a:r>
          </a:p>
          <a:p>
            <a:r>
              <a:rPr lang="en-US" dirty="0"/>
              <a:t>Better Funds Management</a:t>
            </a:r>
          </a:p>
          <a:p>
            <a:r>
              <a:rPr lang="en-US" dirty="0"/>
              <a:t>Avoided Costs</a:t>
            </a:r>
          </a:p>
          <a:p>
            <a:r>
              <a:rPr lang="en-US" dirty="0"/>
              <a:t>Large Project Financing</a:t>
            </a:r>
          </a:p>
          <a:p>
            <a:r>
              <a:rPr lang="en-US" dirty="0"/>
              <a:t>Efficiency</a:t>
            </a:r>
          </a:p>
          <a:p>
            <a:r>
              <a:rPr lang="en-US" dirty="0"/>
              <a:t>Relatively Low Interest Rates</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1E7ADC7-A0D2-4105-92B9-9A624F85BBD0}" type="slidenum">
              <a:rPr lang="en-US" smtClean="0"/>
              <a:t>20</a:t>
            </a:fld>
            <a:endParaRPr lang="en-US"/>
          </a:p>
        </p:txBody>
      </p:sp>
    </p:spTree>
    <p:extLst>
      <p:ext uri="{BB962C8B-B14F-4D97-AF65-F5344CB8AC3E}">
        <p14:creationId xmlns:p14="http://schemas.microsoft.com/office/powerpoint/2010/main" val="10513669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a:t>
            </a:r>
            <a:r>
              <a:rPr lang="en-US" baseline="0" dirty="0"/>
              <a:t> are the TIFIA wins that our NY Division has participated in, or assisted our fellow Modal Administrations.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In addition, LIRR and Metro North (within our MTA partner) have a loan, the largest in the Nation, at $967 million from the Railroad Rehabilitation &amp; Improvement Financing (RRIF)</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5D2A59-EC4D-4705-AFB5-D47FEB3562F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30200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This is the Outline</a:t>
            </a:r>
            <a:r>
              <a:rPr lang="en-US" baseline="0" dirty="0"/>
              <a:t> Slide</a:t>
            </a:r>
          </a:p>
          <a:p>
            <a:endParaRPr lang="en-US" baseline="0" dirty="0"/>
          </a:p>
          <a:p>
            <a:pPr marL="171450" indent="-171450">
              <a:buFontTx/>
              <a:buChar char="-"/>
            </a:pPr>
            <a:r>
              <a:rPr lang="en-US" baseline="0" dirty="0"/>
              <a:t>Not much more to say beyond the text within the slide.</a:t>
            </a:r>
          </a:p>
        </p:txBody>
      </p:sp>
      <p:sp>
        <p:nvSpPr>
          <p:cNvPr id="4" name="Slide Number Placeholder 3"/>
          <p:cNvSpPr>
            <a:spLocks noGrp="1"/>
          </p:cNvSpPr>
          <p:nvPr>
            <p:ph type="sldNum" sz="quarter" idx="10"/>
          </p:nvPr>
        </p:nvSpPr>
        <p:spPr/>
        <p:txBody>
          <a:bodyPr/>
          <a:lstStyle/>
          <a:p>
            <a:fld id="{71E7ADC7-A0D2-4105-92B9-9A624F85BBD0}" type="slidenum">
              <a:rPr lang="en-US" smtClean="0"/>
              <a:t>2</a:t>
            </a:fld>
            <a:endParaRPr lang="en-US"/>
          </a:p>
        </p:txBody>
      </p:sp>
    </p:spTree>
    <p:extLst>
      <p:ext uri="{BB962C8B-B14F-4D97-AF65-F5344CB8AC3E}">
        <p14:creationId xmlns:p14="http://schemas.microsoft.com/office/powerpoint/2010/main" val="36095674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5D2A59-EC4D-4705-AFB5-D47FEB3562F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161701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5D2A59-EC4D-4705-AFB5-D47FEB3562F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331384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E7ADC7-A0D2-4105-92B9-9A624F85BBD0}" type="slidenum">
              <a:rPr lang="en-US" smtClean="0"/>
              <a:t>24</a:t>
            </a:fld>
            <a:endParaRPr lang="en-US"/>
          </a:p>
        </p:txBody>
      </p:sp>
    </p:spTree>
    <p:extLst>
      <p:ext uri="{BB962C8B-B14F-4D97-AF65-F5344CB8AC3E}">
        <p14:creationId xmlns:p14="http://schemas.microsoft.com/office/powerpoint/2010/main" val="1783588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5D2A59-EC4D-4705-AFB5-D47FEB3562F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06714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E7ADC7-A0D2-4105-92B9-9A624F85BBD0}" type="slidenum">
              <a:rPr lang="en-US" smtClean="0"/>
              <a:t>26</a:t>
            </a:fld>
            <a:endParaRPr lang="en-US"/>
          </a:p>
        </p:txBody>
      </p:sp>
    </p:spTree>
    <p:extLst>
      <p:ext uri="{BB962C8B-B14F-4D97-AF65-F5344CB8AC3E}">
        <p14:creationId xmlns:p14="http://schemas.microsoft.com/office/powerpoint/2010/main" val="2479927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cap="all" dirty="0"/>
              <a:t>Key Message</a:t>
            </a:r>
          </a:p>
          <a:p>
            <a:r>
              <a:rPr lang="en-US" dirty="0"/>
              <a:t>P3s are contracts between public agency and a private entity that enable greater private sector participation in project delivery.</a:t>
            </a:r>
          </a:p>
          <a:p>
            <a:endParaRPr lang="en-US" dirty="0"/>
          </a:p>
          <a:p>
            <a:r>
              <a:rPr lang="en-US" b="1" cap="all" dirty="0"/>
              <a:t>Background Information</a:t>
            </a:r>
          </a:p>
          <a:p>
            <a:r>
              <a:rPr lang="en-US" dirty="0"/>
              <a:t>P3s are an additional tool in the toolbox to encourage investments in infrastructure. The private</a:t>
            </a:r>
            <a:r>
              <a:rPr lang="en-US" baseline="0" dirty="0"/>
              <a:t> sector </a:t>
            </a:r>
            <a:r>
              <a:rPr lang="en-US" dirty="0"/>
              <a:t>provides assets and services for the use of the public to prescribed performance-based specifications linked to contract</a:t>
            </a:r>
            <a:r>
              <a:rPr lang="en-US" baseline="0" dirty="0"/>
              <a:t> </a:t>
            </a:r>
            <a:r>
              <a:rPr lang="en-US" dirty="0"/>
              <a:t>terms. The private sector accepts</a:t>
            </a:r>
            <a:r>
              <a:rPr lang="en-US" baseline="0" dirty="0"/>
              <a:t> </a:t>
            </a:r>
            <a:r>
              <a:rPr lang="en-US" dirty="0"/>
              <a:t>an increased level of financial, technical, and perhaps even operational risk!</a:t>
            </a:r>
          </a:p>
          <a:p>
            <a:endParaRPr lang="en-US" b="1" dirty="0"/>
          </a:p>
          <a:p>
            <a:r>
              <a:rPr lang="en-US" b="1" dirty="0"/>
              <a:t>HISTORY</a:t>
            </a:r>
          </a:p>
          <a:p>
            <a:r>
              <a:rPr lang="en-US" dirty="0"/>
              <a:t>Information on how P3 projects have developed in the U.S: There are many historical examples of P3 in the US, including the original Pennsylvania Turnpike and the Brooklyn Bridge. In terms of highways, the current P3 trend in the US is fairly recent, dating to the 1990s. When the Dulles Greenway opened in 1995, it was the first private toll road in Virginia since 1816. California’s 1989 P3 law enabled the SR-125 and SR-91 projects, two of the first in the current P3 trend. In the past 20 years, the US has seen more than a dozen highway P3 projects come to fruition and many more are under preparation or planning. </a:t>
            </a:r>
          </a:p>
          <a:p>
            <a:endParaRPr lang="en-US" dirty="0"/>
          </a:p>
          <a:p>
            <a:r>
              <a:rPr lang="en-US" b="1" cap="all" dirty="0"/>
              <a:t>Local </a:t>
            </a:r>
            <a:r>
              <a:rPr lang="en-US" b="1" cap="all" dirty="0" err="1"/>
              <a:t>INput</a:t>
            </a:r>
            <a:endParaRPr lang="en-US" b="1" cap="all" dirty="0"/>
          </a:p>
          <a:p>
            <a:r>
              <a:rPr lang="en-US" dirty="0"/>
              <a:t>The</a:t>
            </a:r>
            <a:r>
              <a:rPr lang="en-US" baseline="0" dirty="0"/>
              <a:t> Port Authority has raised the bar of P3 performance in our NY Metro community, enabling the “Design/Build/Finance and Maintain” contract on the Goethals Bridge; and without federal funding assistance, at LaGuardia Airport, and under development at JFK Airport.  </a:t>
            </a:r>
            <a:endParaRPr lang="en-US" dirty="0"/>
          </a:p>
          <a:p>
            <a:endParaRPr lang="en-US" dirty="0"/>
          </a:p>
        </p:txBody>
      </p:sp>
      <p:sp>
        <p:nvSpPr>
          <p:cNvPr id="4" name="Slide Number Placeholder 3"/>
          <p:cNvSpPr>
            <a:spLocks noGrp="1"/>
          </p:cNvSpPr>
          <p:nvPr>
            <p:ph type="sldNum" sz="quarter" idx="10"/>
          </p:nvPr>
        </p:nvSpPr>
        <p:spPr/>
        <p:txBody>
          <a:bodyPr/>
          <a:lstStyle/>
          <a:p>
            <a:fld id="{71E7ADC7-A0D2-4105-92B9-9A624F85BBD0}" type="slidenum">
              <a:rPr lang="en-US" smtClean="0"/>
              <a:t>3</a:t>
            </a:fld>
            <a:endParaRPr lang="en-US"/>
          </a:p>
        </p:txBody>
      </p:sp>
    </p:spTree>
    <p:extLst>
      <p:ext uri="{BB962C8B-B14F-4D97-AF65-F5344CB8AC3E}">
        <p14:creationId xmlns:p14="http://schemas.microsoft.com/office/powerpoint/2010/main" val="3020987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of</a:t>
            </a:r>
            <a:r>
              <a:rPr lang="en-US" baseline="0" dirty="0"/>
              <a:t> today’s conversations on project and program delivery are focused on Risk.</a:t>
            </a:r>
          </a:p>
          <a:p>
            <a:r>
              <a:rPr lang="en-US" dirty="0"/>
              <a:t>This slide shows the differences in risk allocation between public sector and private sector for different types of P3 projects. </a:t>
            </a:r>
          </a:p>
          <a:p>
            <a:endParaRPr lang="en-US" dirty="0"/>
          </a:p>
          <a:p>
            <a:r>
              <a:rPr lang="en-US" dirty="0"/>
              <a:t>- The design-bid-build project model,</a:t>
            </a:r>
            <a:r>
              <a:rPr lang="en-US" baseline="0" dirty="0"/>
              <a:t> our tradition, retains the greatest levels of risk within</a:t>
            </a:r>
            <a:r>
              <a:rPr lang="en-US" dirty="0"/>
              <a:t> the public sector.  O</a:t>
            </a:r>
            <a:r>
              <a:rPr lang="en-US" baseline="0" dirty="0"/>
              <a:t>ur tradition, o</a:t>
            </a:r>
            <a:r>
              <a:rPr lang="en-US" dirty="0"/>
              <a:t>nly conveys</a:t>
            </a:r>
            <a:r>
              <a:rPr lang="en-US" baseline="0" dirty="0"/>
              <a:t> shared risk during construction. </a:t>
            </a:r>
            <a:r>
              <a:rPr lang="en-US" dirty="0"/>
              <a:t>  </a:t>
            </a:r>
          </a:p>
          <a:p>
            <a:r>
              <a:rPr lang="en-US" dirty="0"/>
              <a:t>- However</a:t>
            </a:r>
            <a:r>
              <a:rPr lang="en-US" baseline="0" dirty="0"/>
              <a:t> PPPs can enable a</a:t>
            </a:r>
            <a:r>
              <a:rPr lang="en-US" dirty="0"/>
              <a:t> more</a:t>
            </a:r>
            <a:r>
              <a:rPr lang="en-US" baseline="0" dirty="0"/>
              <a:t> complete </a:t>
            </a:r>
            <a:r>
              <a:rPr lang="en-US" dirty="0"/>
              <a:t>transfer of the majority of project risk including; financing, operating, and maintaining</a:t>
            </a:r>
            <a:r>
              <a:rPr lang="en-US" baseline="0" dirty="0"/>
              <a:t> to private concessionaires.</a:t>
            </a: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1E7ADC7-A0D2-4105-92B9-9A624F85BBD0}" type="slidenum">
              <a:rPr lang="en-US" smtClean="0"/>
              <a:t>4</a:t>
            </a:fld>
            <a:endParaRPr lang="en-US"/>
          </a:p>
        </p:txBody>
      </p:sp>
    </p:spTree>
    <p:extLst>
      <p:ext uri="{BB962C8B-B14F-4D97-AF65-F5344CB8AC3E}">
        <p14:creationId xmlns:p14="http://schemas.microsoft.com/office/powerpoint/2010/main" val="606774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226980"/>
            <a:r>
              <a:rPr lang="en-US" sz="1000" dirty="0"/>
              <a:t>This table offers a second illustration comparing traditional design-bid-build approach to a sample P3 approach.</a:t>
            </a:r>
          </a:p>
          <a:p>
            <a:pPr marL="0" lvl="1" indent="-226980"/>
            <a:endParaRPr lang="en-US" sz="1000" dirty="0"/>
          </a:p>
          <a:p>
            <a:pPr marL="0" lvl="1" indent="-226980"/>
            <a:r>
              <a:rPr lang="en-US" sz="1000" dirty="0"/>
              <a:t>Other key differences between traditional and P3 approaches include:</a:t>
            </a:r>
          </a:p>
          <a:p>
            <a:pPr marL="0" lvl="1" indent="-226980">
              <a:buFont typeface="Arial" pitchFamily="34" charset="0"/>
              <a:buChar char="•"/>
            </a:pPr>
            <a:r>
              <a:rPr lang="en-US" sz="1000" dirty="0"/>
              <a:t>Streamlined and concurrent project phases</a:t>
            </a:r>
          </a:p>
          <a:p>
            <a:pPr marL="0" lvl="1" indent="-226980">
              <a:buFont typeface="Arial" pitchFamily="34" charset="0"/>
              <a:buChar char="•"/>
            </a:pPr>
            <a:r>
              <a:rPr lang="en-US" sz="1000" dirty="0"/>
              <a:t>Private upfront financing</a:t>
            </a:r>
          </a:p>
          <a:p>
            <a:pPr marL="0" lvl="1" indent="-226980">
              <a:buFont typeface="Arial" pitchFamily="34" charset="0"/>
              <a:buChar char="•"/>
            </a:pPr>
            <a:r>
              <a:rPr lang="en-US" sz="1000" dirty="0"/>
              <a:t>Obligation to maintain a facility at an equal if not higher standard than publicly maintained facilities</a:t>
            </a:r>
          </a:p>
          <a:p>
            <a:pPr marL="0" lvl="1" indent="-226980">
              <a:buFont typeface="Arial" pitchFamily="34" charset="0"/>
              <a:buChar char="•"/>
            </a:pPr>
            <a:endParaRPr lang="en-US" sz="1000" dirty="0"/>
          </a:p>
          <a:p>
            <a:pPr marL="0" lvl="1" indent="-226980">
              <a:buFont typeface="Arial" pitchFamily="34" charset="0"/>
              <a:buChar char="•"/>
            </a:pPr>
            <a:r>
              <a:rPr lang="en-US" sz="1000" b="1" dirty="0"/>
              <a:t>KEY</a:t>
            </a:r>
            <a:r>
              <a:rPr lang="en-US" sz="1000" b="1" baseline="0" dirty="0"/>
              <a:t> NY Input</a:t>
            </a:r>
          </a:p>
          <a:p>
            <a:pPr marL="0" lvl="1" indent="-226980">
              <a:buFont typeface="Arial" pitchFamily="34" charset="0"/>
              <a:buChar char="•"/>
            </a:pPr>
            <a:r>
              <a:rPr lang="en-US" sz="1000" baseline="0" dirty="0"/>
              <a:t>P3 financing enables our NY Public Benefit Corporations (Authorities) to execute more projects outside of limits resulting from pooled fund/pooled debt obligations.  </a:t>
            </a:r>
          </a:p>
          <a:p>
            <a:pPr marL="0" lvl="1" indent="-226980">
              <a:buFont typeface="Arial" pitchFamily="34" charset="0"/>
              <a:buChar char="•"/>
            </a:pPr>
            <a:r>
              <a:rPr lang="en-US" sz="1000" baseline="0" dirty="0"/>
              <a:t>P3 constructs can protect existing Authority bondholders and existing political commitments, while enabling Authorities to do more.</a:t>
            </a:r>
            <a:endParaRPr lang="en-US" sz="1000" dirty="0"/>
          </a:p>
          <a:p>
            <a:endParaRPr lang="en-US" dirty="0"/>
          </a:p>
        </p:txBody>
      </p:sp>
      <p:sp>
        <p:nvSpPr>
          <p:cNvPr id="4" name="Slide Number Placeholder 3"/>
          <p:cNvSpPr>
            <a:spLocks noGrp="1"/>
          </p:cNvSpPr>
          <p:nvPr>
            <p:ph type="sldNum" sz="quarter" idx="10"/>
          </p:nvPr>
        </p:nvSpPr>
        <p:spPr/>
        <p:txBody>
          <a:bodyPr/>
          <a:lstStyle/>
          <a:p>
            <a:fld id="{71E7ADC7-A0D2-4105-92B9-9A624F85BBD0}" type="slidenum">
              <a:rPr lang="en-US" smtClean="0"/>
              <a:t>5</a:t>
            </a:fld>
            <a:endParaRPr lang="en-US"/>
          </a:p>
        </p:txBody>
      </p:sp>
    </p:spTree>
    <p:extLst>
      <p:ext uri="{BB962C8B-B14F-4D97-AF65-F5344CB8AC3E}">
        <p14:creationId xmlns:p14="http://schemas.microsoft.com/office/powerpoint/2010/main" val="3894230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mentioned earlier, there is no “one-size fits all” P3 structure.  P3s are also not “free money” and private partners must repay debt and equity investments.</a:t>
            </a:r>
          </a:p>
          <a:p>
            <a:pPr marL="226980" indent="-226980"/>
            <a:endParaRPr lang="en-US" b="1" dirty="0"/>
          </a:p>
          <a:p>
            <a:pPr marL="226980" indent="-226980"/>
            <a:r>
              <a:rPr lang="en-US" b="1" dirty="0"/>
              <a:t>Availability Payments </a:t>
            </a:r>
            <a:r>
              <a:rPr lang="en-US" dirty="0"/>
              <a:t>are payments made by the public sector partner to the private sector partners based on particular milestones,</a:t>
            </a:r>
            <a:r>
              <a:rPr lang="en-US" baseline="0" dirty="0"/>
              <a:t> dates, </a:t>
            </a:r>
            <a:r>
              <a:rPr lang="en-US" dirty="0"/>
              <a:t>or facility performance standards. </a:t>
            </a:r>
          </a:p>
          <a:p>
            <a:pPr marL="226980" indent="-226980"/>
            <a:endParaRPr lang="en-US" b="1" dirty="0"/>
          </a:p>
          <a:p>
            <a:pPr marL="226980" indent="-226980"/>
            <a:r>
              <a:rPr lang="en-US" b="1" dirty="0"/>
              <a:t>Toll Concessions</a:t>
            </a:r>
            <a:r>
              <a:rPr lang="en-US" dirty="0"/>
              <a:t> allow the private partner to collect tolls on a facility directly from the road users.</a:t>
            </a:r>
            <a:endParaRPr lang="en-US" b="1" dirty="0"/>
          </a:p>
          <a:p>
            <a:pPr marL="226980" indent="-226980"/>
            <a:endParaRPr lang="en-US" b="1" dirty="0"/>
          </a:p>
          <a:p>
            <a:pPr marL="226980" indent="-226980"/>
            <a:r>
              <a:rPr lang="en-US" b="1" dirty="0"/>
              <a:t>KEY LOCAL EXPERIENCE:</a:t>
            </a:r>
          </a:p>
          <a:p>
            <a:r>
              <a:rPr lang="en-US" b="1" dirty="0"/>
              <a:t>The</a:t>
            </a:r>
            <a:r>
              <a:rPr lang="en-US" b="1" baseline="0" dirty="0"/>
              <a:t> Goethals Bridge Replacement is an excellent example of an Availability Payment Concession, supplemented by 5 bonus payments for milestone completion.</a:t>
            </a:r>
            <a:endParaRPr lang="en-US" dirty="0"/>
          </a:p>
          <a:p>
            <a:r>
              <a:rPr lang="en-US" b="1" dirty="0"/>
              <a:t>The</a:t>
            </a:r>
            <a:r>
              <a:rPr lang="en-US" b="1" baseline="0" dirty="0"/>
              <a:t> Bonus Payment supplement model was developed during the Port Authority’s procurement process to incentivize private sector performance towards achieving important public sector deliverables!</a:t>
            </a:r>
            <a:endParaRPr lang="en-US" b="1" dirty="0"/>
          </a:p>
          <a:p>
            <a:endParaRPr lang="en-US" dirty="0"/>
          </a:p>
        </p:txBody>
      </p:sp>
      <p:sp>
        <p:nvSpPr>
          <p:cNvPr id="4" name="Slide Number Placeholder 3"/>
          <p:cNvSpPr>
            <a:spLocks noGrp="1"/>
          </p:cNvSpPr>
          <p:nvPr>
            <p:ph type="sldNum" sz="quarter" idx="10"/>
          </p:nvPr>
        </p:nvSpPr>
        <p:spPr/>
        <p:txBody>
          <a:bodyPr/>
          <a:lstStyle/>
          <a:p>
            <a:fld id="{71E7ADC7-A0D2-4105-92B9-9A624F85BBD0}" type="slidenum">
              <a:rPr lang="en-US" smtClean="0"/>
              <a:t>6</a:t>
            </a:fld>
            <a:endParaRPr lang="en-US"/>
          </a:p>
        </p:txBody>
      </p:sp>
    </p:spTree>
    <p:extLst>
      <p:ext uri="{BB962C8B-B14F-4D97-AF65-F5344CB8AC3E}">
        <p14:creationId xmlns:p14="http://schemas.microsoft.com/office/powerpoint/2010/main" val="3022928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Message</a:t>
            </a:r>
          </a:p>
          <a:p>
            <a:r>
              <a:rPr lang="en-US" dirty="0"/>
              <a:t>Explain roles, responsibilities and risks assumed with availability P3 structure.</a:t>
            </a:r>
          </a:p>
          <a:p>
            <a:endParaRPr lang="en-US" dirty="0"/>
          </a:p>
          <a:p>
            <a:r>
              <a:rPr lang="en-US" dirty="0"/>
              <a:t>Background Information</a:t>
            </a:r>
          </a:p>
          <a:p>
            <a:r>
              <a:rPr lang="en-US" dirty="0"/>
              <a:t>With this approach, the public sponsor makes periodic payments to the concessionaire on condition that the facility meets defined performance specifications. Revenues are not dependent on tolls.  If the project is a tolled facility, the public partner retains the revenues from the tolls as well as the risk that revenue forecasts will not be realized. </a:t>
            </a:r>
          </a:p>
          <a:p>
            <a:endParaRPr lang="en-US" dirty="0"/>
          </a:p>
          <a:p>
            <a:r>
              <a:rPr lang="en-US" dirty="0"/>
              <a:t>KEY LOCAL INPUT</a:t>
            </a:r>
          </a:p>
          <a:p>
            <a:r>
              <a:rPr lang="en-US" dirty="0"/>
              <a:t>We are here in NY; and the World comes to NY for infrastructure financing.  The number of potential Project Sponsors, the Potential for Equity Partners, for Bank/Lenders, and ideally for multiple public pension fund managers who desire predictable, solid ROI (return on investments) are without peer.  </a:t>
            </a:r>
          </a:p>
          <a:p>
            <a:endParaRPr lang="en-US" dirty="0"/>
          </a:p>
          <a:p>
            <a:endParaRPr lang="en-US" dirty="0"/>
          </a:p>
        </p:txBody>
      </p:sp>
      <p:sp>
        <p:nvSpPr>
          <p:cNvPr id="4" name="Slide Number Placeholder 3"/>
          <p:cNvSpPr>
            <a:spLocks noGrp="1"/>
          </p:cNvSpPr>
          <p:nvPr>
            <p:ph type="sldNum" sz="quarter" idx="10"/>
          </p:nvPr>
        </p:nvSpPr>
        <p:spPr/>
        <p:txBody>
          <a:bodyPr/>
          <a:lstStyle/>
          <a:p>
            <a:fld id="{71E7ADC7-A0D2-4105-92B9-9A624F85BBD0}" type="slidenum">
              <a:rPr lang="en-US" smtClean="0"/>
              <a:t>7</a:t>
            </a:fld>
            <a:endParaRPr lang="en-US"/>
          </a:p>
        </p:txBody>
      </p:sp>
    </p:spTree>
    <p:extLst>
      <p:ext uri="{BB962C8B-B14F-4D97-AF65-F5344CB8AC3E}">
        <p14:creationId xmlns:p14="http://schemas.microsoft.com/office/powerpoint/2010/main" val="3071077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This is an introduction slide.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Recommend that we celebrate our NY Division’s forward leaning posture.  We seek new partners, we seek private sector engagements, we seek innovation to ensure that our Agency and our Transportation system are the best in the World.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Key Difference in FHWA’s NY Division:  FHWA recognizes the practical limits of our highway network, and the NY Division demonstrates unsurpassed support for our modal partners in Maritime, Transit, Passenger and Freight Rail in keeping with our goal to encourage modal transfer in relief of the congestion highway network.  </a:t>
            </a:r>
          </a:p>
          <a:p>
            <a:endParaRPr lang="en-US" dirty="0"/>
          </a:p>
        </p:txBody>
      </p:sp>
      <p:sp>
        <p:nvSpPr>
          <p:cNvPr id="4" name="Slide Number Placeholder 3"/>
          <p:cNvSpPr>
            <a:spLocks noGrp="1"/>
          </p:cNvSpPr>
          <p:nvPr>
            <p:ph type="sldNum" sz="quarter" idx="10"/>
          </p:nvPr>
        </p:nvSpPr>
        <p:spPr/>
        <p:txBody>
          <a:bodyPr/>
          <a:lstStyle/>
          <a:p>
            <a:fld id="{71E7ADC7-A0D2-4105-92B9-9A624F85BBD0}" type="slidenum">
              <a:rPr lang="en-US" smtClean="0"/>
              <a:t>8</a:t>
            </a:fld>
            <a:endParaRPr lang="en-US"/>
          </a:p>
        </p:txBody>
      </p:sp>
    </p:spTree>
    <p:extLst>
      <p:ext uri="{BB962C8B-B14F-4D97-AF65-F5344CB8AC3E}">
        <p14:creationId xmlns:p14="http://schemas.microsoft.com/office/powerpoint/2010/main" val="1541421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go through the benefits first starting with the benefits to the public sector:</a:t>
            </a:r>
          </a:p>
          <a:p>
            <a:r>
              <a:rPr lang="en-US" dirty="0"/>
              <a:t>A P3 can assist in accelerating a project. </a:t>
            </a:r>
          </a:p>
          <a:p>
            <a:r>
              <a:rPr lang="en-US" dirty="0"/>
              <a:t>A P3 allows the public sector to share or avoid some of the risks. </a:t>
            </a:r>
          </a:p>
          <a:p>
            <a:r>
              <a:rPr lang="en-US" dirty="0"/>
              <a:t>A P3 contract typically specifies performance and maintenance standards for the private sector and may result in the facility being maintained in better condition than if the public sector was responsible, as facility maintenance is often deferred due to budget constraints.</a:t>
            </a:r>
          </a:p>
          <a:p>
            <a:r>
              <a:rPr lang="en-US" dirty="0"/>
              <a:t>If a private partner is responsible for both building and maintaining a facility, then there are incentives to use materials or practices that may reduce life cycle costs</a:t>
            </a:r>
          </a:p>
          <a:p>
            <a:r>
              <a:rPr lang="en-US" dirty="0"/>
              <a:t>The public sector doesn’t necessarily need to issue debt for a P3 project. </a:t>
            </a:r>
          </a:p>
          <a:p>
            <a:endParaRPr lang="en-US" dirty="0"/>
          </a:p>
          <a:p>
            <a:r>
              <a:rPr lang="en-US" dirty="0"/>
              <a:t>From the private sector standpoint, the benefits of P3s include:</a:t>
            </a:r>
          </a:p>
          <a:p>
            <a:r>
              <a:rPr lang="en-US" dirty="0"/>
              <a:t>If a private partner’s investors are managing funds such as pension plans, then a P3 may represent a sound, predictable long-term investment option</a:t>
            </a:r>
          </a:p>
          <a:p>
            <a:endParaRPr lang="en-US" dirty="0"/>
          </a:p>
          <a:p>
            <a:endParaRPr lang="en-US" dirty="0"/>
          </a:p>
        </p:txBody>
      </p:sp>
      <p:sp>
        <p:nvSpPr>
          <p:cNvPr id="4" name="Slide Number Placeholder 3"/>
          <p:cNvSpPr>
            <a:spLocks noGrp="1"/>
          </p:cNvSpPr>
          <p:nvPr>
            <p:ph type="sldNum" sz="quarter" idx="10"/>
          </p:nvPr>
        </p:nvSpPr>
        <p:spPr/>
        <p:txBody>
          <a:bodyPr/>
          <a:lstStyle/>
          <a:p>
            <a:fld id="{71E7ADC7-A0D2-4105-92B9-9A624F85BBD0}" type="slidenum">
              <a:rPr lang="en-US" smtClean="0"/>
              <a:t>9</a:t>
            </a:fld>
            <a:endParaRPr lang="en-US"/>
          </a:p>
        </p:txBody>
      </p:sp>
    </p:spTree>
    <p:extLst>
      <p:ext uri="{BB962C8B-B14F-4D97-AF65-F5344CB8AC3E}">
        <p14:creationId xmlns:p14="http://schemas.microsoft.com/office/powerpoint/2010/main" val="3849480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1"/>
          </p:nvPr>
        </p:nvSpPr>
        <p:spPr>
          <a:xfrm>
            <a:off x="6583680" y="6492877"/>
            <a:ext cx="2133600" cy="365125"/>
          </a:xfrm>
        </p:spPr>
        <p:txBody>
          <a:bodyPr/>
          <a:lstStyle>
            <a:lvl1pPr>
              <a:defRPr>
                <a:solidFill>
                  <a:schemeClr val="bg1"/>
                </a:solidFill>
              </a:defRPr>
            </a:lvl1pPr>
          </a:lstStyle>
          <a:p>
            <a:fld id="{7022E6DB-9B69-4981-B637-B064CBDBFF9D}" type="slidenum">
              <a:rPr lang="en-US" smtClean="0"/>
              <a:pPr/>
              <a:t>‹#›</a:t>
            </a:fld>
            <a:endParaRPr lang="en-US" dirty="0"/>
          </a:p>
        </p:txBody>
      </p:sp>
    </p:spTree>
    <p:extLst>
      <p:ext uri="{BB962C8B-B14F-4D97-AF65-F5344CB8AC3E}">
        <p14:creationId xmlns:p14="http://schemas.microsoft.com/office/powerpoint/2010/main" val="242573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cSld name="2_Title Slide">
    <p:spTree>
      <p:nvGrpSpPr>
        <p:cNvPr id="1" name=""/>
        <p:cNvGrpSpPr/>
        <p:nvPr/>
      </p:nvGrpSpPr>
      <p:grpSpPr>
        <a:xfrm>
          <a:off x="0" y="0"/>
          <a:ext cx="0" cy="0"/>
          <a:chOff x="0" y="0"/>
          <a:chExt cx="0" cy="0"/>
        </a:xfrm>
      </p:grpSpPr>
      <p:sp>
        <p:nvSpPr>
          <p:cNvPr id="74765" name="Rectangle 13"/>
          <p:cNvSpPr>
            <a:spLocks noGrp="1" noChangeArrowheads="1"/>
          </p:cNvSpPr>
          <p:nvPr>
            <p:ph type="ctrTitle" sz="quarter"/>
          </p:nvPr>
        </p:nvSpPr>
        <p:spPr>
          <a:xfrm>
            <a:off x="2133600" y="1981200"/>
            <a:ext cx="6324600" cy="533400"/>
          </a:xfrm>
        </p:spPr>
        <p:txBody>
          <a:bodyPr/>
          <a:lstStyle>
            <a:lvl1pPr algn="l">
              <a:defRPr sz="2800" baseline="0"/>
            </a:lvl1pPr>
          </a:lstStyle>
          <a:p>
            <a:r>
              <a:rPr lang="en-US"/>
              <a:t>Click to edit Master title style</a:t>
            </a:r>
            <a:endParaRPr lang="en-US" dirty="0"/>
          </a:p>
        </p:txBody>
      </p:sp>
      <p:sp>
        <p:nvSpPr>
          <p:cNvPr id="74766" name="Rectangle 14"/>
          <p:cNvSpPr>
            <a:spLocks noGrp="1" noChangeArrowheads="1"/>
          </p:cNvSpPr>
          <p:nvPr>
            <p:ph type="subTitle" sz="quarter" idx="1"/>
          </p:nvPr>
        </p:nvSpPr>
        <p:spPr>
          <a:xfrm>
            <a:off x="2133600" y="2667000"/>
            <a:ext cx="6324600" cy="457200"/>
          </a:xfrm>
        </p:spPr>
        <p:txBody>
          <a:bodyPr/>
          <a:lstStyle>
            <a:lvl1pPr marL="0" indent="0" algn="l">
              <a:buFontTx/>
              <a:buNone/>
              <a:defRPr sz="2400" b="1" baseline="0"/>
            </a:lvl1pPr>
          </a:lstStyle>
          <a:p>
            <a:r>
              <a:rPr lang="en-US"/>
              <a:t>Click to edit Master subtitle style</a:t>
            </a:r>
            <a:endParaRPr lang="en-US" dirty="0"/>
          </a:p>
        </p:txBody>
      </p:sp>
      <p:sp>
        <p:nvSpPr>
          <p:cNvPr id="21" name="Text Placeholder 24"/>
          <p:cNvSpPr>
            <a:spLocks noGrp="1"/>
          </p:cNvSpPr>
          <p:nvPr>
            <p:ph type="body" sz="quarter" idx="10"/>
          </p:nvPr>
        </p:nvSpPr>
        <p:spPr>
          <a:xfrm>
            <a:off x="2133600" y="5105400"/>
            <a:ext cx="6324600" cy="381000"/>
          </a:xfrm>
        </p:spPr>
        <p:txBody>
          <a:bodyPr/>
          <a:lstStyle>
            <a:lvl1pPr>
              <a:buNone/>
              <a:defRPr sz="1800" baseline="0"/>
            </a:lvl1pPr>
          </a:lstStyle>
          <a:p>
            <a:pPr lvl="0"/>
            <a:r>
              <a:rPr lang="en-US"/>
              <a:t>Click to edit Master text styles</a:t>
            </a:r>
          </a:p>
        </p:txBody>
      </p:sp>
      <p:sp>
        <p:nvSpPr>
          <p:cNvPr id="22" name="Text Placeholder 27"/>
          <p:cNvSpPr>
            <a:spLocks noGrp="1"/>
          </p:cNvSpPr>
          <p:nvPr>
            <p:ph type="body" sz="quarter" idx="11"/>
          </p:nvPr>
        </p:nvSpPr>
        <p:spPr>
          <a:xfrm>
            <a:off x="2133600" y="3657600"/>
            <a:ext cx="6324600" cy="381000"/>
          </a:xfrm>
        </p:spPr>
        <p:txBody>
          <a:bodyPr/>
          <a:lstStyle>
            <a:lvl1pPr>
              <a:buNone/>
              <a:defRPr sz="1800" b="1"/>
            </a:lvl1pPr>
          </a:lstStyle>
          <a:p>
            <a:pPr lvl="0"/>
            <a:r>
              <a:rPr lang="en-US"/>
              <a:t>Click to edit Master text styles</a:t>
            </a:r>
          </a:p>
        </p:txBody>
      </p:sp>
    </p:spTree>
    <p:extLst>
      <p:ext uri="{BB962C8B-B14F-4D97-AF65-F5344CB8AC3E}">
        <p14:creationId xmlns:p14="http://schemas.microsoft.com/office/powerpoint/2010/main" val="3794011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Blueprint Background01">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097008" y="354680"/>
            <a:ext cx="7502707" cy="525850"/>
          </a:xfrm>
          <a:ln>
            <a:noFill/>
          </a:ln>
        </p:spPr>
        <p:txBody>
          <a:bodyPr anchor="t">
            <a:normAutofit/>
          </a:bodyPr>
          <a:lstStyle>
            <a:lvl1pPr algn="l">
              <a:defRPr sz="2800" b="1" cap="none" baseline="0">
                <a:solidFill>
                  <a:schemeClr val="accent5"/>
                </a:solidFill>
                <a:latin typeface="Arial" panose="020B0604020202020204" pitchFamily="34" charset="0"/>
                <a:cs typeface="Arial" panose="020B0604020202020204" pitchFamily="34" charset="0"/>
              </a:defRPr>
            </a:lvl1pPr>
          </a:lstStyle>
          <a:p>
            <a:r>
              <a:rPr lang="en-US" dirty="0"/>
              <a:t>Heading</a:t>
            </a:r>
            <a:br>
              <a:rPr lang="en-US" dirty="0"/>
            </a:br>
            <a:r>
              <a:rPr lang="en-US" dirty="0"/>
              <a:t> </a:t>
            </a:r>
          </a:p>
        </p:txBody>
      </p:sp>
      <p:sp>
        <p:nvSpPr>
          <p:cNvPr id="10" name="Text Placeholder 2"/>
          <p:cNvSpPr>
            <a:spLocks noGrp="1"/>
          </p:cNvSpPr>
          <p:nvPr>
            <p:ph idx="1"/>
          </p:nvPr>
        </p:nvSpPr>
        <p:spPr>
          <a:xfrm>
            <a:off x="1147763" y="1375794"/>
            <a:ext cx="7494287" cy="4750370"/>
          </a:xfrm>
          <a:prstGeom prst="rect">
            <a:avLst/>
          </a:prstGeom>
        </p:spPr>
        <p:txBody>
          <a:bodyPr vert="horz" lIns="91440" tIns="45720" rIns="91440" bIns="45720" rtlCol="0">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11"/>
          <p:cNvSpPr>
            <a:spLocks noGrp="1"/>
          </p:cNvSpPr>
          <p:nvPr>
            <p:ph type="dt" sz="half" idx="10"/>
          </p:nvPr>
        </p:nvSpPr>
        <p:spPr>
          <a:xfrm>
            <a:off x="0" y="6635489"/>
            <a:ext cx="2133600" cy="228600"/>
          </a:xfrm>
          <a:prstGeom prst="rect">
            <a:avLst/>
          </a:prstGeom>
        </p:spPr>
        <p:txBody>
          <a:bodyPr/>
          <a:lstStyle>
            <a:lvl1pPr>
              <a:defRPr sz="800">
                <a:latin typeface="Arial" panose="020B0604020202020204" pitchFamily="34" charset="0"/>
                <a:cs typeface="Arial" panose="020B0604020202020204" pitchFamily="34" charset="0"/>
              </a:defRPr>
            </a:lvl1pPr>
          </a:lstStyle>
          <a:p>
            <a:endParaRPr lang="en-US" dirty="0"/>
          </a:p>
        </p:txBody>
      </p:sp>
      <p:sp>
        <p:nvSpPr>
          <p:cNvPr id="13" name="Footer Placeholder 12"/>
          <p:cNvSpPr>
            <a:spLocks noGrp="1"/>
          </p:cNvSpPr>
          <p:nvPr>
            <p:ph type="ftr" sz="quarter" idx="11"/>
          </p:nvPr>
        </p:nvSpPr>
        <p:spPr>
          <a:xfrm>
            <a:off x="3126848" y="6635489"/>
            <a:ext cx="2895600" cy="228600"/>
          </a:xfrm>
          <a:prstGeom prst="rect">
            <a:avLst/>
          </a:prstGeom>
        </p:spPr>
        <p:txBody>
          <a:bodyPr/>
          <a:lstStyle>
            <a:lvl1pPr algn="ctr">
              <a:defRPr sz="800">
                <a:latin typeface="Arial" panose="020B0604020202020204" pitchFamily="34" charset="0"/>
                <a:cs typeface="Arial" panose="020B0604020202020204" pitchFamily="34" charset="0"/>
              </a:defRPr>
            </a:lvl1pPr>
          </a:lstStyle>
          <a:p>
            <a:r>
              <a:rPr lang="en-US" dirty="0"/>
              <a:t>CONFIDENTIAL</a:t>
            </a:r>
          </a:p>
        </p:txBody>
      </p:sp>
      <p:sp>
        <p:nvSpPr>
          <p:cNvPr id="16" name="Slide Number Placeholder 13"/>
          <p:cNvSpPr>
            <a:spLocks noGrp="1"/>
          </p:cNvSpPr>
          <p:nvPr>
            <p:ph type="sldNum" sz="quarter" idx="12"/>
          </p:nvPr>
        </p:nvSpPr>
        <p:spPr>
          <a:xfrm>
            <a:off x="7010400" y="6635489"/>
            <a:ext cx="2133600" cy="222511"/>
          </a:xfrm>
          <a:prstGeom prst="rect">
            <a:avLst/>
          </a:prstGeom>
        </p:spPr>
        <p:txBody>
          <a:bodyPr/>
          <a:lstStyle>
            <a:lvl1pPr algn="r">
              <a:defRPr sz="800">
                <a:latin typeface="Arial" panose="020B0604020202020204" pitchFamily="34" charset="0"/>
                <a:cs typeface="Arial" panose="020B0604020202020204" pitchFamily="34" charset="0"/>
              </a:defRPr>
            </a:lvl1pPr>
          </a:lstStyle>
          <a:p>
            <a:fld id="{0FD7F3E3-6AC1-4B95-9406-D25F3399B957}" type="slidenum">
              <a:rPr lang="en-US" smtClean="0"/>
              <a:pPr/>
              <a:t>‹#›</a:t>
            </a:fld>
            <a:endParaRPr lang="en-US" dirty="0"/>
          </a:p>
        </p:txBody>
      </p:sp>
      <p:cxnSp>
        <p:nvCxnSpPr>
          <p:cNvPr id="4" name="Straight Connector 3"/>
          <p:cNvCxnSpPr/>
          <p:nvPr userDrawn="1"/>
        </p:nvCxnSpPr>
        <p:spPr>
          <a:xfrm flipV="1">
            <a:off x="1139343" y="347136"/>
            <a:ext cx="7526820" cy="8466"/>
          </a:xfrm>
          <a:prstGeom prst="line">
            <a:avLst/>
          </a:prstGeom>
          <a:effectLst/>
        </p:spPr>
        <p:style>
          <a:lnRef idx="2">
            <a:schemeClr val="accent5"/>
          </a:lnRef>
          <a:fillRef idx="0">
            <a:schemeClr val="accent5"/>
          </a:fillRef>
          <a:effectRef idx="1">
            <a:schemeClr val="accent5"/>
          </a:effectRef>
          <a:fontRef idx="minor">
            <a:schemeClr val="tx1"/>
          </a:fontRef>
        </p:style>
      </p:cxnSp>
      <p:cxnSp>
        <p:nvCxnSpPr>
          <p:cNvPr id="22" name="Straight Connector 21"/>
          <p:cNvCxnSpPr/>
          <p:nvPr userDrawn="1"/>
        </p:nvCxnSpPr>
        <p:spPr>
          <a:xfrm flipV="1">
            <a:off x="1132164" y="1210741"/>
            <a:ext cx="7526820" cy="8466"/>
          </a:xfrm>
          <a:prstGeom prst="line">
            <a:avLst/>
          </a:prstGeom>
          <a:effectLst/>
        </p:spPr>
        <p:style>
          <a:lnRef idx="2">
            <a:schemeClr val="accent5"/>
          </a:lnRef>
          <a:fillRef idx="0">
            <a:schemeClr val="accent5"/>
          </a:fillRef>
          <a:effectRef idx="1">
            <a:schemeClr val="accent5"/>
          </a:effectRef>
          <a:fontRef idx="minor">
            <a:schemeClr val="tx1"/>
          </a:fontRef>
        </p:style>
      </p:cxnSp>
      <p:sp>
        <p:nvSpPr>
          <p:cNvPr id="23" name="Title 1"/>
          <p:cNvSpPr txBox="1">
            <a:spLocks/>
          </p:cNvSpPr>
          <p:nvPr userDrawn="1"/>
        </p:nvSpPr>
        <p:spPr>
          <a:xfrm>
            <a:off x="1105469" y="871606"/>
            <a:ext cx="7502707" cy="365760"/>
          </a:xfrm>
          <a:prstGeom prst="rect">
            <a:avLst/>
          </a:prstGeom>
          <a:ln>
            <a:noFill/>
          </a:ln>
        </p:spPr>
        <p:txBody>
          <a:bodyPr vert="horz" lIns="91440" tIns="45720" rIns="91440" bIns="45720" rtlCol="0" anchor="t">
            <a:normAutofit fontScale="25000" lnSpcReduction="20000"/>
          </a:bodyPr>
          <a:lstStyle>
            <a:lvl1pPr algn="l" defTabSz="457200" rtl="0" eaLnBrk="1" latinLnBrk="0" hangingPunct="1">
              <a:spcBef>
                <a:spcPct val="0"/>
              </a:spcBef>
              <a:buNone/>
              <a:defRPr sz="2800" b="1" kern="1200" cap="none" baseline="0">
                <a:solidFill>
                  <a:schemeClr val="accent5"/>
                </a:solidFill>
                <a:latin typeface="Arial" panose="020B0604020202020204" pitchFamily="34" charset="0"/>
                <a:ea typeface="+mj-ea"/>
                <a:cs typeface="Arial" panose="020B0604020202020204" pitchFamily="34" charset="0"/>
              </a:defRPr>
            </a:lvl1pPr>
          </a:lstStyle>
          <a:p>
            <a:br>
              <a:rPr lang="en-US" sz="8000" dirty="0"/>
            </a:br>
            <a:r>
              <a:rPr lang="en-US" dirty="0"/>
              <a:t> </a:t>
            </a:r>
          </a:p>
        </p:txBody>
      </p:sp>
    </p:spTree>
    <p:extLst>
      <p:ext uri="{BB962C8B-B14F-4D97-AF65-F5344CB8AC3E}">
        <p14:creationId xmlns:p14="http://schemas.microsoft.com/office/powerpoint/2010/main" val="12778445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6" name="Picture 20" descr="logo_usdot"/>
          <p:cNvPicPr>
            <a:picLocks noChangeAspect="1" noChangeArrowheads="1"/>
          </p:cNvPicPr>
          <p:nvPr userDrawn="1"/>
        </p:nvPicPr>
        <p:blipFill>
          <a:blip r:embed="rId2" cstate="print">
            <a:lum bright="-100000"/>
          </a:blip>
          <a:srcRect/>
          <a:stretch>
            <a:fillRect/>
          </a:stretch>
        </p:blipFill>
        <p:spPr bwMode="auto">
          <a:xfrm>
            <a:off x="6248400" y="6477000"/>
            <a:ext cx="2514600" cy="327025"/>
          </a:xfrm>
          <a:prstGeom prst="rect">
            <a:avLst/>
          </a:prstGeom>
          <a:noFill/>
          <a:ln w="9525">
            <a:noFill/>
            <a:miter lim="800000"/>
            <a:headEnd/>
            <a:tailEnd/>
          </a:ln>
        </p:spPr>
      </p:pic>
      <p:sp>
        <p:nvSpPr>
          <p:cNvPr id="7" name="Rectangle 6"/>
          <p:cNvSpPr>
            <a:spLocks noChangeArrowheads="1"/>
          </p:cNvSpPr>
          <p:nvPr userDrawn="1"/>
        </p:nvSpPr>
        <p:spPr bwMode="black">
          <a:xfrm>
            <a:off x="0" y="6400800"/>
            <a:ext cx="9144000" cy="461963"/>
          </a:xfrm>
          <a:prstGeom prst="rect">
            <a:avLst/>
          </a:prstGeom>
          <a:solidFill>
            <a:srgbClr val="111111"/>
          </a:solidFill>
          <a:ln w="9525">
            <a:noFill/>
            <a:miter lim="800000"/>
            <a:headEnd/>
            <a:tailEnd/>
          </a:ln>
          <a:effectLst/>
        </p:spPr>
        <p:txBody>
          <a:bodyPr wrap="none" anchor="ctr"/>
          <a:lstStyle/>
          <a:p>
            <a:pPr algn="ctr" fontAlgn="auto">
              <a:spcBef>
                <a:spcPts val="0"/>
              </a:spcBef>
              <a:spcAft>
                <a:spcPts val="0"/>
              </a:spcAft>
              <a:defRPr/>
            </a:pPr>
            <a:endParaRPr lang="en-US" dirty="0">
              <a:latin typeface="+mn-lt"/>
            </a:endParaRPr>
          </a:p>
        </p:txBody>
      </p:sp>
      <p:pic>
        <p:nvPicPr>
          <p:cNvPr id="8" name="Picture 9" descr="ipd_tinywhite"/>
          <p:cNvPicPr>
            <a:picLocks noChangeAspect="1" noChangeArrowheads="1"/>
          </p:cNvPicPr>
          <p:nvPr userDrawn="1"/>
        </p:nvPicPr>
        <p:blipFill>
          <a:blip r:embed="rId3" cstate="print"/>
          <a:srcRect/>
          <a:stretch>
            <a:fillRect/>
          </a:stretch>
        </p:blipFill>
        <p:spPr bwMode="auto">
          <a:xfrm>
            <a:off x="6400800" y="6505575"/>
            <a:ext cx="2667000" cy="312738"/>
          </a:xfrm>
          <a:prstGeom prst="rect">
            <a:avLst/>
          </a:prstGeom>
          <a:noFill/>
          <a:ln w="9525">
            <a:noFill/>
            <a:miter lim="800000"/>
            <a:headEnd/>
            <a:tailEnd/>
          </a:ln>
        </p:spPr>
      </p:pic>
      <p:sp>
        <p:nvSpPr>
          <p:cNvPr id="9" name="Rectangle 18"/>
          <p:cNvSpPr>
            <a:spLocks noChangeArrowheads="1"/>
          </p:cNvSpPr>
          <p:nvPr userDrawn="1"/>
        </p:nvSpPr>
        <p:spPr bwMode="black">
          <a:xfrm>
            <a:off x="0" y="6400800"/>
            <a:ext cx="9144000" cy="461963"/>
          </a:xfrm>
          <a:prstGeom prst="rect">
            <a:avLst/>
          </a:prstGeom>
          <a:solidFill>
            <a:srgbClr val="111111"/>
          </a:solidFill>
          <a:ln w="9525">
            <a:noFill/>
            <a:miter lim="800000"/>
            <a:headEnd/>
            <a:tailEnd/>
          </a:ln>
          <a:effectLst/>
        </p:spPr>
        <p:txBody>
          <a:bodyPr wrap="none" anchor="ctr"/>
          <a:lstStyle/>
          <a:p>
            <a:pPr algn="ctr" fontAlgn="auto">
              <a:spcBef>
                <a:spcPts val="0"/>
              </a:spcBef>
              <a:spcAft>
                <a:spcPts val="0"/>
              </a:spcAft>
              <a:defRPr/>
            </a:pPr>
            <a:endParaRPr lang="en-US" dirty="0">
              <a:latin typeface="+mn-lt"/>
            </a:endParaRPr>
          </a:p>
        </p:txBody>
      </p:sp>
      <p:pic>
        <p:nvPicPr>
          <p:cNvPr id="10" name="Picture 20" descr="logo_usdot"/>
          <p:cNvPicPr>
            <a:picLocks noChangeAspect="1" noChangeArrowheads="1"/>
          </p:cNvPicPr>
          <p:nvPr userDrawn="1"/>
        </p:nvPicPr>
        <p:blipFill>
          <a:blip r:embed="rId2" cstate="print"/>
          <a:srcRect/>
          <a:stretch>
            <a:fillRect/>
          </a:stretch>
        </p:blipFill>
        <p:spPr bwMode="auto">
          <a:xfrm>
            <a:off x="6248400" y="6477000"/>
            <a:ext cx="2514600" cy="327025"/>
          </a:xfrm>
          <a:prstGeom prst="rect">
            <a:avLst/>
          </a:prstGeom>
          <a:noFill/>
          <a:ln w="9525">
            <a:noFill/>
            <a:miter lim="800000"/>
            <a:headEnd/>
            <a:tailEnd/>
          </a:ln>
        </p:spPr>
      </p:pic>
      <p:pic>
        <p:nvPicPr>
          <p:cNvPr id="11" name="Picture 13" descr="ipd_color_bar"/>
          <p:cNvPicPr>
            <a:picLocks noChangeAspect="1" noChangeArrowheads="1"/>
          </p:cNvPicPr>
          <p:nvPr userDrawn="1"/>
        </p:nvPicPr>
        <p:blipFill>
          <a:blip r:embed="rId4" cstate="print"/>
          <a:srcRect/>
          <a:stretch>
            <a:fillRect/>
          </a:stretch>
        </p:blipFill>
        <p:spPr bwMode="gray">
          <a:xfrm>
            <a:off x="0" y="6324600"/>
            <a:ext cx="9144000" cy="76200"/>
          </a:xfrm>
          <a:prstGeom prst="rect">
            <a:avLst/>
          </a:prstGeom>
          <a:noFill/>
          <a:ln w="9525">
            <a:noFill/>
            <a:miter lim="800000"/>
            <a:headEnd/>
            <a:tailEnd/>
          </a:ln>
        </p:spPr>
      </p:pic>
      <p:pic>
        <p:nvPicPr>
          <p:cNvPr id="12" name="Picture 19" descr="ipd_tinywhite"/>
          <p:cNvPicPr>
            <a:picLocks noChangeAspect="1" noChangeArrowheads="1"/>
          </p:cNvPicPr>
          <p:nvPr userDrawn="1"/>
        </p:nvPicPr>
        <p:blipFill>
          <a:blip r:embed="rId3" cstate="print"/>
          <a:srcRect/>
          <a:stretch>
            <a:fillRect/>
          </a:stretch>
        </p:blipFill>
        <p:spPr bwMode="auto">
          <a:xfrm>
            <a:off x="457200" y="6477000"/>
            <a:ext cx="2667000" cy="312738"/>
          </a:xfrm>
          <a:prstGeom prst="rect">
            <a:avLst/>
          </a:prstGeom>
          <a:noFill/>
          <a:ln w="9525">
            <a:noFill/>
            <a:miter lim="800000"/>
            <a:headEnd/>
            <a:tailEnd/>
          </a:ln>
        </p:spPr>
      </p:pic>
      <p:pic>
        <p:nvPicPr>
          <p:cNvPr id="14" name="Picture 23" descr="ipd_logo"/>
          <p:cNvPicPr>
            <a:picLocks noChangeAspect="1" noChangeArrowheads="1"/>
          </p:cNvPicPr>
          <p:nvPr userDrawn="1"/>
        </p:nvPicPr>
        <p:blipFill>
          <a:blip r:embed="rId5" cstate="print"/>
          <a:srcRect/>
          <a:stretch>
            <a:fillRect/>
          </a:stretch>
        </p:blipFill>
        <p:spPr bwMode="auto">
          <a:xfrm>
            <a:off x="673100" y="611188"/>
            <a:ext cx="2451100" cy="895275"/>
          </a:xfrm>
          <a:prstGeom prst="rect">
            <a:avLst/>
          </a:prstGeom>
          <a:noFill/>
          <a:ln w="9525">
            <a:noFill/>
            <a:miter lim="800000"/>
            <a:headEnd/>
            <a:tailEnd/>
          </a:ln>
        </p:spPr>
      </p:pic>
      <p:cxnSp>
        <p:nvCxnSpPr>
          <p:cNvPr id="15" name="Straight Connector 26"/>
          <p:cNvCxnSpPr>
            <a:cxnSpLocks noChangeShapeType="1"/>
          </p:cNvCxnSpPr>
          <p:nvPr userDrawn="1"/>
        </p:nvCxnSpPr>
        <p:spPr bwMode="auto">
          <a:xfrm>
            <a:off x="685800" y="3128364"/>
            <a:ext cx="7772400" cy="1587"/>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606690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ext Only">
    <p:spTree>
      <p:nvGrpSpPr>
        <p:cNvPr id="1" name=""/>
        <p:cNvGrpSpPr/>
        <p:nvPr/>
      </p:nvGrpSpPr>
      <p:grpSpPr>
        <a:xfrm>
          <a:off x="0" y="0"/>
          <a:ext cx="0" cy="0"/>
          <a:chOff x="0" y="0"/>
          <a:chExt cx="0" cy="0"/>
        </a:xfrm>
      </p:grpSpPr>
      <p:sp>
        <p:nvSpPr>
          <p:cNvPr id="7" name="Line 11"/>
          <p:cNvSpPr>
            <a:spLocks noChangeShapeType="1"/>
          </p:cNvSpPr>
          <p:nvPr/>
        </p:nvSpPr>
        <p:spPr bwMode="auto">
          <a:xfrm>
            <a:off x="457200" y="914400"/>
            <a:ext cx="8229600" cy="0"/>
          </a:xfrm>
          <a:prstGeom prst="line">
            <a:avLst/>
          </a:prstGeom>
          <a:noFill/>
          <a:ln w="57150">
            <a:solidFill>
              <a:schemeClr val="tx1"/>
            </a:solidFill>
            <a:round/>
            <a:headEnd/>
            <a:tailEnd/>
          </a:ln>
          <a:effectLst/>
        </p:spPr>
        <p:txBody>
          <a:bodyPr/>
          <a:lstStyle/>
          <a:p>
            <a:pPr fontAlgn="auto">
              <a:spcBef>
                <a:spcPct val="20000"/>
              </a:spcBef>
              <a:spcAft>
                <a:spcPct val="15000"/>
              </a:spcAft>
              <a:buClr>
                <a:srgbClr val="F89458"/>
              </a:buClr>
              <a:buFontTx/>
              <a:buChar char="•"/>
              <a:defRPr/>
            </a:pPr>
            <a:endParaRPr lang="en-US" dirty="0"/>
          </a:p>
        </p:txBody>
      </p:sp>
      <p:pic>
        <p:nvPicPr>
          <p:cNvPr id="8" name="Picture 20" descr="logo_usdot"/>
          <p:cNvPicPr>
            <a:picLocks noChangeAspect="1" noChangeArrowheads="1"/>
          </p:cNvPicPr>
          <p:nvPr userDrawn="1"/>
        </p:nvPicPr>
        <p:blipFill>
          <a:blip r:embed="rId2" cstate="print">
            <a:lum bright="-100000"/>
          </a:blip>
          <a:srcRect/>
          <a:stretch>
            <a:fillRect/>
          </a:stretch>
        </p:blipFill>
        <p:spPr bwMode="auto">
          <a:xfrm>
            <a:off x="6248400" y="6477000"/>
            <a:ext cx="2514600" cy="327025"/>
          </a:xfrm>
          <a:prstGeom prst="rect">
            <a:avLst/>
          </a:prstGeom>
          <a:noFill/>
          <a:ln w="9525">
            <a:noFill/>
            <a:miter lim="800000"/>
            <a:headEnd/>
            <a:tailEnd/>
          </a:ln>
        </p:spPr>
      </p:pic>
      <p:sp>
        <p:nvSpPr>
          <p:cNvPr id="11" name="Rectangle 7"/>
          <p:cNvSpPr txBox="1">
            <a:spLocks noChangeArrowheads="1"/>
          </p:cNvSpPr>
          <p:nvPr userDrawn="1"/>
        </p:nvSpPr>
        <p:spPr bwMode="auto">
          <a:xfrm>
            <a:off x="6248400" y="76200"/>
            <a:ext cx="2438400" cy="304800"/>
          </a:xfrm>
          <a:prstGeom prst="rect">
            <a:avLst/>
          </a:prstGeom>
          <a:noFill/>
          <a:ln w="9525">
            <a:noFill/>
            <a:miter lim="800000"/>
            <a:headEnd/>
            <a:tailEnd/>
          </a:ln>
        </p:spPr>
        <p:txBody>
          <a:bodyPr/>
          <a:lstStyle/>
          <a:p>
            <a:pPr marL="342900" indent="-342900" algn="r" eaLnBrk="0" fontAlgn="auto" hangingPunct="0">
              <a:spcBef>
                <a:spcPct val="20000"/>
              </a:spcBef>
              <a:spcAft>
                <a:spcPct val="15000"/>
              </a:spcAft>
              <a:buClr>
                <a:srgbClr val="F89458"/>
              </a:buClr>
              <a:defRPr/>
            </a:pPr>
            <a:fld id="{CFAA38AB-8C36-470E-869E-75E45B21E8A5}" type="slidenum">
              <a:rPr lang="en-US" sz="1000" b="1">
                <a:latin typeface="+mn-lt"/>
              </a:rPr>
              <a:pPr marL="342900" indent="-342900" algn="r" eaLnBrk="0" fontAlgn="auto" hangingPunct="0">
                <a:spcBef>
                  <a:spcPct val="20000"/>
                </a:spcBef>
                <a:spcAft>
                  <a:spcPct val="15000"/>
                </a:spcAft>
                <a:buClr>
                  <a:srgbClr val="F89458"/>
                </a:buClr>
                <a:defRPr/>
              </a:pPr>
              <a:t>‹#›</a:t>
            </a:fld>
            <a:endParaRPr lang="en-US" sz="1000" b="1" dirty="0">
              <a:latin typeface="+mn-lt"/>
            </a:endParaRPr>
          </a:p>
          <a:p>
            <a:pPr marL="342900" indent="-342900" algn="r" eaLnBrk="0" fontAlgn="auto" hangingPunct="0">
              <a:spcBef>
                <a:spcPct val="20000"/>
              </a:spcBef>
              <a:spcAft>
                <a:spcPct val="15000"/>
              </a:spcAft>
              <a:buClr>
                <a:srgbClr val="F89458"/>
              </a:buClr>
              <a:defRPr/>
            </a:pPr>
            <a:endParaRPr lang="en-US" sz="1000" b="1" dirty="0">
              <a:latin typeface="+mn-lt"/>
            </a:endParaRPr>
          </a:p>
        </p:txBody>
      </p:sp>
      <p:sp>
        <p:nvSpPr>
          <p:cNvPr id="12" name="Rectangle 8"/>
          <p:cNvSpPr>
            <a:spLocks noChangeArrowheads="1"/>
          </p:cNvSpPr>
          <p:nvPr userDrawn="1"/>
        </p:nvSpPr>
        <p:spPr bwMode="black">
          <a:xfrm>
            <a:off x="0" y="6400800"/>
            <a:ext cx="9144000" cy="461963"/>
          </a:xfrm>
          <a:prstGeom prst="rect">
            <a:avLst/>
          </a:prstGeom>
          <a:solidFill>
            <a:srgbClr val="111111"/>
          </a:solidFill>
          <a:ln w="9525">
            <a:noFill/>
            <a:miter lim="800000"/>
            <a:headEnd/>
            <a:tailEnd/>
          </a:ln>
          <a:effectLst/>
        </p:spPr>
        <p:txBody>
          <a:bodyPr wrap="none" anchor="ctr"/>
          <a:lstStyle/>
          <a:p>
            <a:pPr algn="ctr" fontAlgn="auto">
              <a:spcBef>
                <a:spcPts val="0"/>
              </a:spcBef>
              <a:spcAft>
                <a:spcPts val="0"/>
              </a:spcAft>
              <a:defRPr/>
            </a:pPr>
            <a:endParaRPr lang="en-US" dirty="0"/>
          </a:p>
        </p:txBody>
      </p:sp>
      <p:pic>
        <p:nvPicPr>
          <p:cNvPr id="13" name="Picture 9" descr="ipd_tinywhite"/>
          <p:cNvPicPr>
            <a:picLocks noChangeAspect="1" noChangeArrowheads="1"/>
          </p:cNvPicPr>
          <p:nvPr userDrawn="1"/>
        </p:nvPicPr>
        <p:blipFill>
          <a:blip r:embed="rId3" cstate="print"/>
          <a:srcRect/>
          <a:stretch>
            <a:fillRect/>
          </a:stretch>
        </p:blipFill>
        <p:spPr bwMode="auto">
          <a:xfrm>
            <a:off x="6400800" y="6505575"/>
            <a:ext cx="2667000" cy="312738"/>
          </a:xfrm>
          <a:prstGeom prst="rect">
            <a:avLst/>
          </a:prstGeom>
          <a:noFill/>
          <a:ln w="9525">
            <a:noFill/>
            <a:miter lim="800000"/>
            <a:headEnd/>
            <a:tailEnd/>
          </a:ln>
        </p:spPr>
      </p:pic>
      <p:sp>
        <p:nvSpPr>
          <p:cNvPr id="14" name="Rectangle 18"/>
          <p:cNvSpPr>
            <a:spLocks noChangeArrowheads="1"/>
          </p:cNvSpPr>
          <p:nvPr userDrawn="1"/>
        </p:nvSpPr>
        <p:spPr bwMode="black">
          <a:xfrm>
            <a:off x="0" y="6400800"/>
            <a:ext cx="9144000" cy="461963"/>
          </a:xfrm>
          <a:prstGeom prst="rect">
            <a:avLst/>
          </a:prstGeom>
          <a:solidFill>
            <a:srgbClr val="111111"/>
          </a:solidFill>
          <a:ln w="9525">
            <a:noFill/>
            <a:miter lim="800000"/>
            <a:headEnd/>
            <a:tailEnd/>
          </a:ln>
          <a:effectLst/>
        </p:spPr>
        <p:txBody>
          <a:bodyPr wrap="none" anchor="ctr"/>
          <a:lstStyle/>
          <a:p>
            <a:pPr algn="ctr" fontAlgn="auto">
              <a:spcBef>
                <a:spcPts val="0"/>
              </a:spcBef>
              <a:spcAft>
                <a:spcPts val="0"/>
              </a:spcAft>
              <a:defRPr/>
            </a:pPr>
            <a:endParaRPr lang="en-US" dirty="0"/>
          </a:p>
        </p:txBody>
      </p:sp>
      <p:pic>
        <p:nvPicPr>
          <p:cNvPr id="15" name="Picture 20" descr="logo_usdot"/>
          <p:cNvPicPr>
            <a:picLocks noChangeAspect="1" noChangeArrowheads="1"/>
          </p:cNvPicPr>
          <p:nvPr userDrawn="1"/>
        </p:nvPicPr>
        <p:blipFill>
          <a:blip r:embed="rId2" cstate="print"/>
          <a:srcRect/>
          <a:stretch>
            <a:fillRect/>
          </a:stretch>
        </p:blipFill>
        <p:spPr bwMode="auto">
          <a:xfrm>
            <a:off x="6248400" y="6477000"/>
            <a:ext cx="2514600" cy="327025"/>
          </a:xfrm>
          <a:prstGeom prst="rect">
            <a:avLst/>
          </a:prstGeom>
          <a:noFill/>
          <a:ln w="9525">
            <a:noFill/>
            <a:miter lim="800000"/>
            <a:headEnd/>
            <a:tailEnd/>
          </a:ln>
        </p:spPr>
      </p:pic>
      <p:pic>
        <p:nvPicPr>
          <p:cNvPr id="16" name="Picture 13" descr="ipd_color_bar"/>
          <p:cNvPicPr>
            <a:picLocks noChangeAspect="1" noChangeArrowheads="1"/>
          </p:cNvPicPr>
          <p:nvPr userDrawn="1"/>
        </p:nvPicPr>
        <p:blipFill>
          <a:blip r:embed="rId4" cstate="print"/>
          <a:srcRect/>
          <a:stretch>
            <a:fillRect/>
          </a:stretch>
        </p:blipFill>
        <p:spPr bwMode="gray">
          <a:xfrm>
            <a:off x="0" y="6324600"/>
            <a:ext cx="9144000" cy="76200"/>
          </a:xfrm>
          <a:prstGeom prst="rect">
            <a:avLst/>
          </a:prstGeom>
          <a:noFill/>
          <a:ln w="9525">
            <a:noFill/>
            <a:miter lim="800000"/>
            <a:headEnd/>
            <a:tailEnd/>
          </a:ln>
        </p:spPr>
      </p:pic>
      <p:pic>
        <p:nvPicPr>
          <p:cNvPr id="17" name="Picture 19" descr="ipd_tinywhite"/>
          <p:cNvPicPr>
            <a:picLocks noChangeAspect="1" noChangeArrowheads="1"/>
          </p:cNvPicPr>
          <p:nvPr userDrawn="1"/>
        </p:nvPicPr>
        <p:blipFill>
          <a:blip r:embed="rId3" cstate="print"/>
          <a:srcRect/>
          <a:stretch>
            <a:fillRect/>
          </a:stretch>
        </p:blipFill>
        <p:spPr bwMode="auto">
          <a:xfrm>
            <a:off x="457200" y="6477000"/>
            <a:ext cx="2667000" cy="312738"/>
          </a:xfrm>
          <a:prstGeom prst="rect">
            <a:avLst/>
          </a:prstGeom>
          <a:noFill/>
          <a:ln w="9525">
            <a:noFill/>
            <a:miter lim="800000"/>
            <a:headEnd/>
            <a:tailEnd/>
          </a:ln>
        </p:spPr>
      </p:pic>
      <p:sp>
        <p:nvSpPr>
          <p:cNvPr id="2" name="Title 1"/>
          <p:cNvSpPr>
            <a:spLocks noGrp="1"/>
          </p:cNvSpPr>
          <p:nvPr>
            <p:ph type="title"/>
          </p:nvPr>
        </p:nvSpPr>
        <p:spPr>
          <a:xfrm>
            <a:off x="1066800" y="155448"/>
            <a:ext cx="7845552" cy="612648"/>
          </a:xfrm>
        </p:spPr>
        <p:txBody>
          <a:bodyPr/>
          <a:lstStyle>
            <a:lvl1pPr>
              <a:defRPr sz="3200" b="1">
                <a:solidFill>
                  <a:srgbClr val="863172"/>
                </a:solidFill>
                <a:latin typeface="Arial" pitchFamily="34" charset="0"/>
                <a:cs typeface="Arial" pitchFamily="34" charset="0"/>
              </a:defRPr>
            </a:lvl1pPr>
          </a:lstStyle>
          <a:p>
            <a:r>
              <a:rPr lang="en-US" dirty="0"/>
              <a:t>Click to edit Master title style</a:t>
            </a:r>
          </a:p>
        </p:txBody>
      </p:sp>
      <p:sp>
        <p:nvSpPr>
          <p:cNvPr id="9" name="Text Placeholder 8"/>
          <p:cNvSpPr>
            <a:spLocks noGrp="1"/>
          </p:cNvSpPr>
          <p:nvPr>
            <p:ph type="body" sz="quarter" idx="10"/>
          </p:nvPr>
        </p:nvSpPr>
        <p:spPr>
          <a:xfrm>
            <a:off x="384048" y="1069848"/>
            <a:ext cx="8531352" cy="5029200"/>
          </a:xfrm>
        </p:spPr>
        <p:txBody>
          <a:bodyPr/>
          <a:lstStyle>
            <a:lvl1pPr>
              <a:spcBef>
                <a:spcPts val="576"/>
              </a:spcBef>
              <a:spcAft>
                <a:spcPts val="432"/>
              </a:spcAft>
              <a:buClr>
                <a:srgbClr val="C00000"/>
              </a:buClr>
              <a:buFont typeface="Wingdings" pitchFamily="2" charset="2"/>
              <a:buChar char="§"/>
              <a:defRPr sz="2800">
                <a:latin typeface="Arial" pitchFamily="34" charset="0"/>
                <a:cs typeface="Arial" pitchFamily="34" charset="0"/>
              </a:defRPr>
            </a:lvl1pPr>
            <a:lvl2pPr>
              <a:buClr>
                <a:srgbClr val="F89458"/>
              </a:buClr>
              <a:buFont typeface="Arial" pitchFamily="34" charset="0"/>
              <a:buChar char="•"/>
              <a:defRPr sz="2400">
                <a:latin typeface="Arial" pitchFamily="34" charset="0"/>
                <a:cs typeface="Arial" pitchFamily="34" charset="0"/>
              </a:defRPr>
            </a:lvl2pPr>
            <a:lvl3pPr marL="1143000" indent="-228600">
              <a:buClr>
                <a:srgbClr val="863172"/>
              </a:buClr>
              <a:buFont typeface="Wingdings" pitchFamily="2" charset="2"/>
              <a:buChar char="§"/>
              <a:defRPr sz="2000">
                <a:latin typeface="Arial" pitchFamily="34" charset="0"/>
                <a:cs typeface="Arial" pitchFamily="34" charset="0"/>
              </a:defRPr>
            </a:lvl3pPr>
          </a:lstStyle>
          <a:p>
            <a:pPr lvl="0"/>
            <a:r>
              <a:rPr lang="en-US" dirty="0"/>
              <a:t>Click to edit Master text styles</a:t>
            </a:r>
          </a:p>
          <a:p>
            <a:pPr lvl="1"/>
            <a:r>
              <a:rPr lang="en-US" dirty="0"/>
              <a:t>Text</a:t>
            </a:r>
          </a:p>
          <a:p>
            <a:pPr lvl="2"/>
            <a:r>
              <a:rPr lang="en-US" sz="2000" dirty="0">
                <a:latin typeface="Arial" pitchFamily="34" charset="0"/>
                <a:cs typeface="Arial" pitchFamily="34" charset="0"/>
              </a:rPr>
              <a:t>Text</a:t>
            </a:r>
            <a:endParaRPr lang="en-US" dirty="0"/>
          </a:p>
          <a:p>
            <a:pPr lvl="1"/>
            <a:endParaRPr lang="en-US" dirty="0"/>
          </a:p>
        </p:txBody>
      </p:sp>
      <p:grpSp>
        <p:nvGrpSpPr>
          <p:cNvPr id="18" name="Group 17"/>
          <p:cNvGrpSpPr>
            <a:grpSpLocks noChangeAspect="1"/>
          </p:cNvGrpSpPr>
          <p:nvPr userDrawn="1"/>
        </p:nvGrpSpPr>
        <p:grpSpPr>
          <a:xfrm>
            <a:off x="457200" y="228600"/>
            <a:ext cx="706083" cy="638137"/>
            <a:chOff x="3675630" y="2884991"/>
            <a:chExt cx="906287" cy="819075"/>
          </a:xfrm>
        </p:grpSpPr>
        <p:pic>
          <p:nvPicPr>
            <p:cNvPr id="19" name="Picture 23" descr="ipd_logo"/>
            <p:cNvPicPr>
              <a:picLocks noChangeAspect="1" noChangeArrowheads="1"/>
            </p:cNvPicPr>
            <p:nvPr/>
          </p:nvPicPr>
          <p:blipFill>
            <a:blip r:embed="rId5" cstate="print"/>
            <a:srcRect l="21762" r="40933"/>
            <a:stretch>
              <a:fillRect/>
            </a:stretch>
          </p:blipFill>
          <p:spPr bwMode="auto">
            <a:xfrm>
              <a:off x="3745344" y="2884991"/>
              <a:ext cx="836573" cy="819075"/>
            </a:xfrm>
            <a:prstGeom prst="rect">
              <a:avLst/>
            </a:prstGeom>
            <a:noFill/>
            <a:ln w="9525">
              <a:noFill/>
              <a:miter lim="800000"/>
              <a:headEnd/>
              <a:tailEnd/>
            </a:ln>
          </p:spPr>
        </p:pic>
        <p:sp>
          <p:nvSpPr>
            <p:cNvPr id="20" name="Rectangle 19"/>
            <p:cNvSpPr/>
            <p:nvPr/>
          </p:nvSpPr>
          <p:spPr>
            <a:xfrm>
              <a:off x="4303059" y="3512420"/>
              <a:ext cx="278858" cy="167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1" name="Rectangle 20"/>
            <p:cNvSpPr/>
            <p:nvPr/>
          </p:nvSpPr>
          <p:spPr>
            <a:xfrm>
              <a:off x="3675630" y="3512420"/>
              <a:ext cx="310896" cy="167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Tree>
    <p:extLst>
      <p:ext uri="{BB962C8B-B14F-4D97-AF65-F5344CB8AC3E}">
        <p14:creationId xmlns:p14="http://schemas.microsoft.com/office/powerpoint/2010/main" val="3089166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Text Only">
    <p:spTree>
      <p:nvGrpSpPr>
        <p:cNvPr id="1" name=""/>
        <p:cNvGrpSpPr/>
        <p:nvPr/>
      </p:nvGrpSpPr>
      <p:grpSpPr>
        <a:xfrm>
          <a:off x="0" y="0"/>
          <a:ext cx="0" cy="0"/>
          <a:chOff x="0" y="0"/>
          <a:chExt cx="0" cy="0"/>
        </a:xfrm>
      </p:grpSpPr>
      <p:grpSp>
        <p:nvGrpSpPr>
          <p:cNvPr id="3" name="Group 10"/>
          <p:cNvGrpSpPr>
            <a:grpSpLocks/>
          </p:cNvGrpSpPr>
          <p:nvPr userDrawn="1"/>
        </p:nvGrpSpPr>
        <p:grpSpPr bwMode="auto">
          <a:xfrm>
            <a:off x="0" y="6324600"/>
            <a:ext cx="9144000" cy="538163"/>
            <a:chOff x="0" y="6324600"/>
            <a:chExt cx="9144000" cy="538163"/>
          </a:xfrm>
        </p:grpSpPr>
        <p:sp>
          <p:nvSpPr>
            <p:cNvPr id="5" name="Rectangle 8"/>
            <p:cNvSpPr>
              <a:spLocks noChangeArrowheads="1"/>
            </p:cNvSpPr>
            <p:nvPr userDrawn="1"/>
          </p:nvSpPr>
          <p:spPr bwMode="black">
            <a:xfrm>
              <a:off x="0" y="6400800"/>
              <a:ext cx="9144000" cy="461963"/>
            </a:xfrm>
            <a:prstGeom prst="rect">
              <a:avLst/>
            </a:prstGeom>
            <a:solidFill>
              <a:srgbClr val="111111"/>
            </a:solidFill>
            <a:ln w="9525">
              <a:noFill/>
              <a:miter lim="800000"/>
              <a:headEnd/>
              <a:tailEnd/>
            </a:ln>
            <a:effectLst/>
          </p:spPr>
          <p:txBody>
            <a:bodyPr wrap="none" anchor="ctr"/>
            <a:lstStyle/>
            <a:p>
              <a:pPr algn="ctr" fontAlgn="auto">
                <a:spcBef>
                  <a:spcPts val="0"/>
                </a:spcBef>
                <a:spcAft>
                  <a:spcPts val="0"/>
                </a:spcAft>
                <a:defRPr/>
              </a:pPr>
              <a:endParaRPr lang="en-US" sz="2000" dirty="0">
                <a:solidFill>
                  <a:srgbClr val="000000"/>
                </a:solidFill>
                <a:latin typeface="Arial"/>
                <a:cs typeface="Arial" charset="0"/>
              </a:endParaRPr>
            </a:p>
          </p:txBody>
        </p:sp>
        <p:pic>
          <p:nvPicPr>
            <p:cNvPr id="6" name="Picture 9" descr="ipd_tinywhite"/>
            <p:cNvPicPr>
              <a:picLocks noChangeAspect="1" noChangeArrowheads="1"/>
            </p:cNvPicPr>
            <p:nvPr userDrawn="1"/>
          </p:nvPicPr>
          <p:blipFill>
            <a:blip r:embed="rId2" cstate="print"/>
            <a:srcRect/>
            <a:stretch>
              <a:fillRect/>
            </a:stretch>
          </p:blipFill>
          <p:spPr bwMode="auto">
            <a:xfrm>
              <a:off x="6400800" y="6505575"/>
              <a:ext cx="2667000" cy="312738"/>
            </a:xfrm>
            <a:prstGeom prst="rect">
              <a:avLst/>
            </a:prstGeom>
            <a:noFill/>
            <a:ln w="9525">
              <a:noFill/>
              <a:miter lim="800000"/>
              <a:headEnd/>
              <a:tailEnd/>
            </a:ln>
          </p:spPr>
        </p:pic>
        <p:sp>
          <p:nvSpPr>
            <p:cNvPr id="7" name="Rectangle 18"/>
            <p:cNvSpPr>
              <a:spLocks noChangeArrowheads="1"/>
            </p:cNvSpPr>
            <p:nvPr userDrawn="1"/>
          </p:nvSpPr>
          <p:spPr bwMode="black">
            <a:xfrm>
              <a:off x="0" y="6400800"/>
              <a:ext cx="9144000" cy="461963"/>
            </a:xfrm>
            <a:prstGeom prst="rect">
              <a:avLst/>
            </a:prstGeom>
            <a:solidFill>
              <a:srgbClr val="111111"/>
            </a:solidFill>
            <a:ln w="9525">
              <a:noFill/>
              <a:miter lim="800000"/>
              <a:headEnd/>
              <a:tailEnd/>
            </a:ln>
            <a:effectLst/>
          </p:spPr>
          <p:txBody>
            <a:bodyPr wrap="none" anchor="ctr"/>
            <a:lstStyle/>
            <a:p>
              <a:pPr algn="ctr" fontAlgn="auto">
                <a:spcBef>
                  <a:spcPts val="0"/>
                </a:spcBef>
                <a:spcAft>
                  <a:spcPts val="0"/>
                </a:spcAft>
                <a:defRPr/>
              </a:pPr>
              <a:endParaRPr lang="en-US" sz="2000" dirty="0">
                <a:solidFill>
                  <a:srgbClr val="000000"/>
                </a:solidFill>
                <a:latin typeface="Arial"/>
                <a:cs typeface="Arial" charset="0"/>
              </a:endParaRPr>
            </a:p>
          </p:txBody>
        </p:sp>
        <p:pic>
          <p:nvPicPr>
            <p:cNvPr id="8" name="Picture 20" descr="logo_usdot"/>
            <p:cNvPicPr>
              <a:picLocks noChangeAspect="1" noChangeArrowheads="1"/>
            </p:cNvPicPr>
            <p:nvPr userDrawn="1"/>
          </p:nvPicPr>
          <p:blipFill>
            <a:blip r:embed="rId3" cstate="print"/>
            <a:srcRect/>
            <a:stretch>
              <a:fillRect/>
            </a:stretch>
          </p:blipFill>
          <p:spPr bwMode="auto">
            <a:xfrm>
              <a:off x="6248400" y="6477000"/>
              <a:ext cx="2514600" cy="327025"/>
            </a:xfrm>
            <a:prstGeom prst="rect">
              <a:avLst/>
            </a:prstGeom>
            <a:noFill/>
            <a:ln w="9525">
              <a:noFill/>
              <a:miter lim="800000"/>
              <a:headEnd/>
              <a:tailEnd/>
            </a:ln>
          </p:spPr>
        </p:pic>
        <p:pic>
          <p:nvPicPr>
            <p:cNvPr id="10" name="Picture 13" descr="ipd_color_bar"/>
            <p:cNvPicPr>
              <a:picLocks noChangeAspect="1" noChangeArrowheads="1"/>
            </p:cNvPicPr>
            <p:nvPr userDrawn="1"/>
          </p:nvPicPr>
          <p:blipFill>
            <a:blip r:embed="rId4" cstate="print"/>
            <a:srcRect/>
            <a:stretch>
              <a:fillRect/>
            </a:stretch>
          </p:blipFill>
          <p:spPr bwMode="gray">
            <a:xfrm>
              <a:off x="0" y="6324600"/>
              <a:ext cx="9144000" cy="76200"/>
            </a:xfrm>
            <a:prstGeom prst="rect">
              <a:avLst/>
            </a:prstGeom>
            <a:noFill/>
            <a:ln w="9525">
              <a:noFill/>
              <a:miter lim="800000"/>
              <a:headEnd/>
              <a:tailEnd/>
            </a:ln>
          </p:spPr>
        </p:pic>
        <p:pic>
          <p:nvPicPr>
            <p:cNvPr id="11" name="Picture 19" descr="ipd_tinywhite"/>
            <p:cNvPicPr>
              <a:picLocks noChangeAspect="1" noChangeArrowheads="1"/>
            </p:cNvPicPr>
            <p:nvPr userDrawn="1"/>
          </p:nvPicPr>
          <p:blipFill>
            <a:blip r:embed="rId2" cstate="print"/>
            <a:srcRect/>
            <a:stretch>
              <a:fillRect/>
            </a:stretch>
          </p:blipFill>
          <p:spPr bwMode="auto">
            <a:xfrm>
              <a:off x="457200" y="6477000"/>
              <a:ext cx="2667000" cy="312738"/>
            </a:xfrm>
            <a:prstGeom prst="rect">
              <a:avLst/>
            </a:prstGeom>
            <a:noFill/>
            <a:ln w="9525">
              <a:noFill/>
              <a:miter lim="800000"/>
              <a:headEnd/>
              <a:tailEnd/>
            </a:ln>
          </p:spPr>
        </p:pic>
      </p:grpSp>
      <p:sp>
        <p:nvSpPr>
          <p:cNvPr id="2" name="Title 1"/>
          <p:cNvSpPr>
            <a:spLocks noGrp="1"/>
          </p:cNvSpPr>
          <p:nvPr>
            <p:ph type="title"/>
          </p:nvPr>
        </p:nvSpPr>
        <p:spPr>
          <a:xfrm>
            <a:off x="1066800" y="381000"/>
            <a:ext cx="7620000" cy="533400"/>
          </a:xfrm>
        </p:spPr>
        <p:txBody>
          <a:bodyPr/>
          <a:lstStyle>
            <a:lvl1pPr>
              <a:defRPr sz="3200"/>
            </a:lvl1pPr>
          </a:lstStyle>
          <a:p>
            <a:r>
              <a:rPr lang="en-US" dirty="0"/>
              <a:t>Click to edit Master title style</a:t>
            </a:r>
          </a:p>
        </p:txBody>
      </p:sp>
      <p:sp>
        <p:nvSpPr>
          <p:cNvPr id="9" name="Text Placeholder 8"/>
          <p:cNvSpPr>
            <a:spLocks noGrp="1"/>
          </p:cNvSpPr>
          <p:nvPr>
            <p:ph type="body" sz="quarter" idx="10"/>
          </p:nvPr>
        </p:nvSpPr>
        <p:spPr>
          <a:xfrm>
            <a:off x="457200" y="1143000"/>
            <a:ext cx="8229600" cy="5029200"/>
          </a:xfrm>
          <a:prstGeom prst="rect">
            <a:avLst/>
          </a:prstGeom>
        </p:spPr>
        <p:txBody>
          <a:bodyPr/>
          <a:lstStyle>
            <a:lvl1pPr>
              <a:defRPr/>
            </a:lvl1pPr>
          </a:lstStyle>
          <a:p>
            <a:pPr lvl="0"/>
            <a:r>
              <a:rPr lang="en-US" dirty="0"/>
              <a:t>Click to edit Master text styles</a:t>
            </a:r>
          </a:p>
        </p:txBody>
      </p:sp>
    </p:spTree>
    <p:extLst>
      <p:ext uri="{BB962C8B-B14F-4D97-AF65-F5344CB8AC3E}">
        <p14:creationId xmlns:p14="http://schemas.microsoft.com/office/powerpoint/2010/main" val="2600214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60114" y="6143499"/>
            <a:ext cx="2488610" cy="686856"/>
          </a:xfrm>
          <a:prstGeom prst="rect">
            <a:avLst/>
          </a:prstGeom>
        </p:spPr>
      </p:pic>
      <p:sp>
        <p:nvSpPr>
          <p:cNvPr id="6" name="Slide Number Placeholder 5"/>
          <p:cNvSpPr>
            <a:spLocks noGrp="1"/>
          </p:cNvSpPr>
          <p:nvPr>
            <p:ph type="sldNum" sz="quarter" idx="12"/>
          </p:nvPr>
        </p:nvSpPr>
        <p:spPr>
          <a:xfrm>
            <a:off x="8708572" y="6486927"/>
            <a:ext cx="381384" cy="365125"/>
          </a:xfrm>
          <a:prstGeom prst="rect">
            <a:avLst/>
          </a:prstGeom>
        </p:spPr>
        <p:txBody>
          <a:bodyPr/>
          <a:lstStyle>
            <a:lvl1pPr algn="r">
              <a:defRPr sz="900"/>
            </a:lvl1pPr>
          </a:lstStyle>
          <a:p>
            <a:fld id="{D5DB6845-8EA0-44F8-B308-C6CE5499DAED}" type="slidenum">
              <a:rPr lang="en-US" smtClean="0"/>
              <a:pPr/>
              <a:t>‹#›</a:t>
            </a:fld>
            <a:endParaRPr lang="en-US" dirty="0"/>
          </a:p>
        </p:txBody>
      </p:sp>
      <p:cxnSp>
        <p:nvCxnSpPr>
          <p:cNvPr id="9" name="Straight Connector 8"/>
          <p:cNvCxnSpPr/>
          <p:nvPr userDrawn="1"/>
        </p:nvCxnSpPr>
        <p:spPr>
          <a:xfrm>
            <a:off x="1888177" y="6638293"/>
            <a:ext cx="4338448" cy="0"/>
          </a:xfrm>
          <a:prstGeom prst="line">
            <a:avLst/>
          </a:prstGeom>
          <a:ln w="12700">
            <a:solidFill>
              <a:srgbClr val="F68E55"/>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p:nvPr>
        </p:nvSpPr>
        <p:spPr>
          <a:xfrm>
            <a:off x="628650" y="554180"/>
            <a:ext cx="7886700" cy="1148383"/>
          </a:xfrm>
        </p:spPr>
        <p:txBody>
          <a:bodyPr/>
          <a:lstStyle>
            <a:lvl1pPr>
              <a:defRPr>
                <a:solidFill>
                  <a:srgbClr val="404040"/>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en-US"/>
              <a:t>Click to edit Master title style</a:t>
            </a:r>
            <a:endParaRPr lang="en-US" dirty="0"/>
          </a:p>
        </p:txBody>
      </p:sp>
      <p:sp>
        <p:nvSpPr>
          <p:cNvPr id="11" name="Content Placeholder 2"/>
          <p:cNvSpPr>
            <a:spLocks noGrp="1"/>
          </p:cNvSpPr>
          <p:nvPr>
            <p:ph idx="1"/>
          </p:nvPr>
        </p:nvSpPr>
        <p:spPr>
          <a:xfrm>
            <a:off x="628650" y="1825625"/>
            <a:ext cx="7886700" cy="4351338"/>
          </a:xfrm>
          <a:prstGeom prst="rect">
            <a:avLst/>
          </a:prstGeom>
        </p:spPr>
        <p:txBody>
          <a:bodyPr/>
          <a:lstStyle>
            <a:lvl1pPr marL="228600" indent="-228600">
              <a:buClr>
                <a:srgbClr val="4277BB"/>
              </a:buClr>
              <a:buFont typeface="Wingdings" panose="05000000000000000000" pitchFamily="2" charset="2"/>
              <a:buChar char="§"/>
              <a:defRPr>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1pPr>
            <a:lvl2pPr>
              <a:defRPr>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2pPr>
            <a:lvl3pPr>
              <a:defRPr>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3pPr>
            <a:lvl4pPr>
              <a:defRPr>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4pPr>
            <a:lvl5pPr>
              <a:defRPr>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2" name="Group 21"/>
          <p:cNvGrpSpPr/>
          <p:nvPr userDrawn="1"/>
        </p:nvGrpSpPr>
        <p:grpSpPr>
          <a:xfrm>
            <a:off x="412675" y="392832"/>
            <a:ext cx="8371592" cy="0"/>
            <a:chOff x="551213" y="392832"/>
            <a:chExt cx="8371592" cy="0"/>
          </a:xfrm>
        </p:grpSpPr>
        <p:cxnSp>
          <p:nvCxnSpPr>
            <p:cNvPr id="23" name="Straight Connector 22"/>
            <p:cNvCxnSpPr/>
            <p:nvPr userDrawn="1"/>
          </p:nvCxnSpPr>
          <p:spPr>
            <a:xfrm>
              <a:off x="6857991" y="392832"/>
              <a:ext cx="2064814" cy="0"/>
            </a:xfrm>
            <a:prstGeom prst="line">
              <a:avLst/>
            </a:prstGeom>
            <a:ln w="76200">
              <a:solidFill>
                <a:srgbClr val="6C5EA9"/>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4756309" y="392832"/>
              <a:ext cx="2064814" cy="0"/>
            </a:xfrm>
            <a:prstGeom prst="line">
              <a:avLst/>
            </a:prstGeom>
            <a:ln w="76200">
              <a:solidFill>
                <a:srgbClr val="F68E55"/>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551213" y="392832"/>
              <a:ext cx="2064814" cy="0"/>
            </a:xfrm>
            <a:prstGeom prst="line">
              <a:avLst/>
            </a:prstGeom>
            <a:ln w="76200">
              <a:solidFill>
                <a:srgbClr val="4277BB"/>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2652896" y="392832"/>
              <a:ext cx="2066544" cy="0"/>
            </a:xfrm>
            <a:prstGeom prst="line">
              <a:avLst/>
            </a:prstGeom>
            <a:ln w="76200">
              <a:solidFill>
                <a:srgbClr val="24AB4A"/>
              </a:solidFill>
            </a:ln>
          </p:spPr>
          <p:style>
            <a:lnRef idx="1">
              <a:schemeClr val="accent1"/>
            </a:lnRef>
            <a:fillRef idx="0">
              <a:schemeClr val="accent1"/>
            </a:fillRef>
            <a:effectRef idx="0">
              <a:schemeClr val="accent1"/>
            </a:effectRef>
            <a:fontRef idx="minor">
              <a:schemeClr val="tx1"/>
            </a:fontRef>
          </p:style>
        </p:cxnSp>
      </p:gr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113" y="6204533"/>
            <a:ext cx="1210096" cy="476336"/>
          </a:xfrm>
          <a:prstGeom prst="rect">
            <a:avLst/>
          </a:prstGeom>
        </p:spPr>
      </p:pic>
    </p:spTree>
    <p:extLst>
      <p:ext uri="{BB962C8B-B14F-4D97-AF65-F5344CB8AC3E}">
        <p14:creationId xmlns:p14="http://schemas.microsoft.com/office/powerpoint/2010/main" val="17949619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907806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291048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560643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0668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0668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83420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0" y="6492877"/>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7022E6DB-9B69-4981-B637-B064CBDBFF9D}" type="slidenum">
              <a:rPr lang="en-US" smtClean="0"/>
              <a:t>‹#›</a:t>
            </a:fld>
            <a:endParaRPr lang="en-US" dirty="0"/>
          </a:p>
        </p:txBody>
      </p:sp>
    </p:spTree>
    <p:extLst>
      <p:ext uri="{BB962C8B-B14F-4D97-AF65-F5344CB8AC3E}">
        <p14:creationId xmlns:p14="http://schemas.microsoft.com/office/powerpoint/2010/main" val="38809991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1066800" y="381000"/>
            <a:ext cx="7620000" cy="533400"/>
          </a:xfrm>
        </p:spPr>
        <p:txBody>
          <a:bodyPr/>
          <a:lstStyle/>
          <a:p>
            <a:r>
              <a:rPr lang="en-US"/>
              <a:t>Click to edit Master title style</a:t>
            </a:r>
          </a:p>
        </p:txBody>
      </p:sp>
    </p:spTree>
    <p:extLst>
      <p:ext uri="{BB962C8B-B14F-4D97-AF65-F5344CB8AC3E}">
        <p14:creationId xmlns:p14="http://schemas.microsoft.com/office/powerpoint/2010/main" val="21014658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487522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43628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3008313" cy="99060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914400"/>
            <a:ext cx="5111750" cy="5211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905000"/>
            <a:ext cx="3008313" cy="4221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itle 1"/>
          <p:cNvSpPr txBox="1">
            <a:spLocks/>
          </p:cNvSpPr>
          <p:nvPr userDrawn="1"/>
        </p:nvSpPr>
        <p:spPr bwMode="auto">
          <a:xfrm>
            <a:off x="1066800" y="381000"/>
            <a:ext cx="76200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b="1">
                <a:solidFill>
                  <a:srgbClr val="863172"/>
                </a:solidFill>
                <a:latin typeface="+mj-lt"/>
                <a:ea typeface="+mj-ea"/>
                <a:cs typeface="+mj-cs"/>
              </a:defRPr>
            </a:lvl1pPr>
            <a:lvl2pPr algn="ctr" rtl="0" eaLnBrk="0" fontAlgn="base" hangingPunct="0">
              <a:spcBef>
                <a:spcPct val="0"/>
              </a:spcBef>
              <a:spcAft>
                <a:spcPct val="0"/>
              </a:spcAft>
              <a:defRPr sz="2400" b="1">
                <a:solidFill>
                  <a:srgbClr val="863172"/>
                </a:solidFill>
                <a:latin typeface="Arial" charset="0"/>
              </a:defRPr>
            </a:lvl2pPr>
            <a:lvl3pPr algn="ctr" rtl="0" eaLnBrk="0" fontAlgn="base" hangingPunct="0">
              <a:spcBef>
                <a:spcPct val="0"/>
              </a:spcBef>
              <a:spcAft>
                <a:spcPct val="0"/>
              </a:spcAft>
              <a:defRPr sz="2400" b="1">
                <a:solidFill>
                  <a:srgbClr val="863172"/>
                </a:solidFill>
                <a:latin typeface="Arial" charset="0"/>
              </a:defRPr>
            </a:lvl3pPr>
            <a:lvl4pPr algn="ctr" rtl="0" eaLnBrk="0" fontAlgn="base" hangingPunct="0">
              <a:spcBef>
                <a:spcPct val="0"/>
              </a:spcBef>
              <a:spcAft>
                <a:spcPct val="0"/>
              </a:spcAft>
              <a:defRPr sz="2400" b="1">
                <a:solidFill>
                  <a:srgbClr val="863172"/>
                </a:solidFill>
                <a:latin typeface="Arial" charset="0"/>
              </a:defRPr>
            </a:lvl4pPr>
            <a:lvl5pPr algn="ctr" rtl="0" eaLnBrk="0" fontAlgn="base" hangingPunct="0">
              <a:spcBef>
                <a:spcPct val="0"/>
              </a:spcBef>
              <a:spcAft>
                <a:spcPct val="0"/>
              </a:spcAft>
              <a:defRPr sz="2400" b="1">
                <a:solidFill>
                  <a:srgbClr val="863172"/>
                </a:solidFill>
                <a:latin typeface="Arial" charset="0"/>
              </a:defRPr>
            </a:lvl5pPr>
            <a:lvl6pPr marL="457200" algn="ctr" rtl="0" fontAlgn="base">
              <a:spcBef>
                <a:spcPct val="0"/>
              </a:spcBef>
              <a:spcAft>
                <a:spcPct val="0"/>
              </a:spcAft>
              <a:defRPr sz="2400" b="1">
                <a:solidFill>
                  <a:srgbClr val="863172"/>
                </a:solidFill>
                <a:latin typeface="Arial" charset="0"/>
              </a:defRPr>
            </a:lvl6pPr>
            <a:lvl7pPr marL="914400" algn="ctr" rtl="0" fontAlgn="base">
              <a:spcBef>
                <a:spcPct val="0"/>
              </a:spcBef>
              <a:spcAft>
                <a:spcPct val="0"/>
              </a:spcAft>
              <a:defRPr sz="2400" b="1">
                <a:solidFill>
                  <a:srgbClr val="863172"/>
                </a:solidFill>
                <a:latin typeface="Arial" charset="0"/>
              </a:defRPr>
            </a:lvl7pPr>
            <a:lvl8pPr marL="1371600" algn="ctr" rtl="0" fontAlgn="base">
              <a:spcBef>
                <a:spcPct val="0"/>
              </a:spcBef>
              <a:spcAft>
                <a:spcPct val="0"/>
              </a:spcAft>
              <a:defRPr sz="2400" b="1">
                <a:solidFill>
                  <a:srgbClr val="863172"/>
                </a:solidFill>
                <a:latin typeface="Arial" charset="0"/>
              </a:defRPr>
            </a:lvl8pPr>
            <a:lvl9pPr marL="1828800" algn="ctr" rtl="0" fontAlgn="base">
              <a:spcBef>
                <a:spcPct val="0"/>
              </a:spcBef>
              <a:spcAft>
                <a:spcPct val="0"/>
              </a:spcAft>
              <a:defRPr sz="2400" b="1">
                <a:solidFill>
                  <a:srgbClr val="863172"/>
                </a:solidFill>
                <a:latin typeface="Arial" charset="0"/>
              </a:defRPr>
            </a:lvl9pPr>
          </a:lstStyle>
          <a:p>
            <a:r>
              <a:rPr lang="en-US" dirty="0"/>
              <a:t>Click to edit Master title style</a:t>
            </a:r>
          </a:p>
        </p:txBody>
      </p:sp>
    </p:spTree>
    <p:extLst>
      <p:ext uri="{BB962C8B-B14F-4D97-AF65-F5344CB8AC3E}">
        <p14:creationId xmlns:p14="http://schemas.microsoft.com/office/powerpoint/2010/main" val="23507894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054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9175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672138"/>
            <a:ext cx="5486400" cy="6524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itle 1"/>
          <p:cNvSpPr txBox="1">
            <a:spLocks/>
          </p:cNvSpPr>
          <p:nvPr userDrawn="1"/>
        </p:nvSpPr>
        <p:spPr bwMode="auto">
          <a:xfrm>
            <a:off x="1066800" y="381000"/>
            <a:ext cx="76200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b="1">
                <a:solidFill>
                  <a:srgbClr val="863172"/>
                </a:solidFill>
                <a:latin typeface="+mj-lt"/>
                <a:ea typeface="+mj-ea"/>
                <a:cs typeface="+mj-cs"/>
              </a:defRPr>
            </a:lvl1pPr>
            <a:lvl2pPr algn="ctr" rtl="0" eaLnBrk="0" fontAlgn="base" hangingPunct="0">
              <a:spcBef>
                <a:spcPct val="0"/>
              </a:spcBef>
              <a:spcAft>
                <a:spcPct val="0"/>
              </a:spcAft>
              <a:defRPr sz="2400" b="1">
                <a:solidFill>
                  <a:srgbClr val="863172"/>
                </a:solidFill>
                <a:latin typeface="Arial" charset="0"/>
              </a:defRPr>
            </a:lvl2pPr>
            <a:lvl3pPr algn="ctr" rtl="0" eaLnBrk="0" fontAlgn="base" hangingPunct="0">
              <a:spcBef>
                <a:spcPct val="0"/>
              </a:spcBef>
              <a:spcAft>
                <a:spcPct val="0"/>
              </a:spcAft>
              <a:defRPr sz="2400" b="1">
                <a:solidFill>
                  <a:srgbClr val="863172"/>
                </a:solidFill>
                <a:latin typeface="Arial" charset="0"/>
              </a:defRPr>
            </a:lvl3pPr>
            <a:lvl4pPr algn="ctr" rtl="0" eaLnBrk="0" fontAlgn="base" hangingPunct="0">
              <a:spcBef>
                <a:spcPct val="0"/>
              </a:spcBef>
              <a:spcAft>
                <a:spcPct val="0"/>
              </a:spcAft>
              <a:defRPr sz="2400" b="1">
                <a:solidFill>
                  <a:srgbClr val="863172"/>
                </a:solidFill>
                <a:latin typeface="Arial" charset="0"/>
              </a:defRPr>
            </a:lvl4pPr>
            <a:lvl5pPr algn="ctr" rtl="0" eaLnBrk="0" fontAlgn="base" hangingPunct="0">
              <a:spcBef>
                <a:spcPct val="0"/>
              </a:spcBef>
              <a:spcAft>
                <a:spcPct val="0"/>
              </a:spcAft>
              <a:defRPr sz="2400" b="1">
                <a:solidFill>
                  <a:srgbClr val="863172"/>
                </a:solidFill>
                <a:latin typeface="Arial" charset="0"/>
              </a:defRPr>
            </a:lvl5pPr>
            <a:lvl6pPr marL="457200" algn="ctr" rtl="0" fontAlgn="base">
              <a:spcBef>
                <a:spcPct val="0"/>
              </a:spcBef>
              <a:spcAft>
                <a:spcPct val="0"/>
              </a:spcAft>
              <a:defRPr sz="2400" b="1">
                <a:solidFill>
                  <a:srgbClr val="863172"/>
                </a:solidFill>
                <a:latin typeface="Arial" charset="0"/>
              </a:defRPr>
            </a:lvl6pPr>
            <a:lvl7pPr marL="914400" algn="ctr" rtl="0" fontAlgn="base">
              <a:spcBef>
                <a:spcPct val="0"/>
              </a:spcBef>
              <a:spcAft>
                <a:spcPct val="0"/>
              </a:spcAft>
              <a:defRPr sz="2400" b="1">
                <a:solidFill>
                  <a:srgbClr val="863172"/>
                </a:solidFill>
                <a:latin typeface="Arial" charset="0"/>
              </a:defRPr>
            </a:lvl7pPr>
            <a:lvl8pPr marL="1371600" algn="ctr" rtl="0" fontAlgn="base">
              <a:spcBef>
                <a:spcPct val="0"/>
              </a:spcBef>
              <a:spcAft>
                <a:spcPct val="0"/>
              </a:spcAft>
              <a:defRPr sz="2400" b="1">
                <a:solidFill>
                  <a:srgbClr val="863172"/>
                </a:solidFill>
                <a:latin typeface="Arial" charset="0"/>
              </a:defRPr>
            </a:lvl8pPr>
            <a:lvl9pPr marL="1828800" algn="ctr" rtl="0" fontAlgn="base">
              <a:spcBef>
                <a:spcPct val="0"/>
              </a:spcBef>
              <a:spcAft>
                <a:spcPct val="0"/>
              </a:spcAft>
              <a:defRPr sz="2400" b="1">
                <a:solidFill>
                  <a:srgbClr val="863172"/>
                </a:solidFill>
                <a:latin typeface="Arial" charset="0"/>
              </a:defRPr>
            </a:lvl9pPr>
          </a:lstStyle>
          <a:p>
            <a:r>
              <a:rPr lang="en-US" dirty="0"/>
              <a:t>Click to edit Master title style</a:t>
            </a:r>
          </a:p>
        </p:txBody>
      </p:sp>
    </p:spTree>
    <p:extLst>
      <p:ext uri="{BB962C8B-B14F-4D97-AF65-F5344CB8AC3E}">
        <p14:creationId xmlns:p14="http://schemas.microsoft.com/office/powerpoint/2010/main" val="979198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14839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0"/>
            <a:ext cx="20574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txBox="1">
            <a:spLocks/>
          </p:cNvSpPr>
          <p:nvPr userDrawn="1"/>
        </p:nvSpPr>
        <p:spPr bwMode="auto">
          <a:xfrm>
            <a:off x="1066800" y="381000"/>
            <a:ext cx="76200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b="1">
                <a:solidFill>
                  <a:srgbClr val="863172"/>
                </a:solidFill>
                <a:latin typeface="+mj-lt"/>
                <a:ea typeface="+mj-ea"/>
                <a:cs typeface="+mj-cs"/>
              </a:defRPr>
            </a:lvl1pPr>
            <a:lvl2pPr algn="ctr" rtl="0" eaLnBrk="0" fontAlgn="base" hangingPunct="0">
              <a:spcBef>
                <a:spcPct val="0"/>
              </a:spcBef>
              <a:spcAft>
                <a:spcPct val="0"/>
              </a:spcAft>
              <a:defRPr sz="2400" b="1">
                <a:solidFill>
                  <a:srgbClr val="863172"/>
                </a:solidFill>
                <a:latin typeface="Arial" charset="0"/>
              </a:defRPr>
            </a:lvl2pPr>
            <a:lvl3pPr algn="ctr" rtl="0" eaLnBrk="0" fontAlgn="base" hangingPunct="0">
              <a:spcBef>
                <a:spcPct val="0"/>
              </a:spcBef>
              <a:spcAft>
                <a:spcPct val="0"/>
              </a:spcAft>
              <a:defRPr sz="2400" b="1">
                <a:solidFill>
                  <a:srgbClr val="863172"/>
                </a:solidFill>
                <a:latin typeface="Arial" charset="0"/>
              </a:defRPr>
            </a:lvl3pPr>
            <a:lvl4pPr algn="ctr" rtl="0" eaLnBrk="0" fontAlgn="base" hangingPunct="0">
              <a:spcBef>
                <a:spcPct val="0"/>
              </a:spcBef>
              <a:spcAft>
                <a:spcPct val="0"/>
              </a:spcAft>
              <a:defRPr sz="2400" b="1">
                <a:solidFill>
                  <a:srgbClr val="863172"/>
                </a:solidFill>
                <a:latin typeface="Arial" charset="0"/>
              </a:defRPr>
            </a:lvl4pPr>
            <a:lvl5pPr algn="ctr" rtl="0" eaLnBrk="0" fontAlgn="base" hangingPunct="0">
              <a:spcBef>
                <a:spcPct val="0"/>
              </a:spcBef>
              <a:spcAft>
                <a:spcPct val="0"/>
              </a:spcAft>
              <a:defRPr sz="2400" b="1">
                <a:solidFill>
                  <a:srgbClr val="863172"/>
                </a:solidFill>
                <a:latin typeface="Arial" charset="0"/>
              </a:defRPr>
            </a:lvl5pPr>
            <a:lvl6pPr marL="457200" algn="ctr" rtl="0" fontAlgn="base">
              <a:spcBef>
                <a:spcPct val="0"/>
              </a:spcBef>
              <a:spcAft>
                <a:spcPct val="0"/>
              </a:spcAft>
              <a:defRPr sz="2400" b="1">
                <a:solidFill>
                  <a:srgbClr val="863172"/>
                </a:solidFill>
                <a:latin typeface="Arial" charset="0"/>
              </a:defRPr>
            </a:lvl6pPr>
            <a:lvl7pPr marL="914400" algn="ctr" rtl="0" fontAlgn="base">
              <a:spcBef>
                <a:spcPct val="0"/>
              </a:spcBef>
              <a:spcAft>
                <a:spcPct val="0"/>
              </a:spcAft>
              <a:defRPr sz="2400" b="1">
                <a:solidFill>
                  <a:srgbClr val="863172"/>
                </a:solidFill>
                <a:latin typeface="Arial" charset="0"/>
              </a:defRPr>
            </a:lvl7pPr>
            <a:lvl8pPr marL="1371600" algn="ctr" rtl="0" fontAlgn="base">
              <a:spcBef>
                <a:spcPct val="0"/>
              </a:spcBef>
              <a:spcAft>
                <a:spcPct val="0"/>
              </a:spcAft>
              <a:defRPr sz="2400" b="1">
                <a:solidFill>
                  <a:srgbClr val="863172"/>
                </a:solidFill>
                <a:latin typeface="Arial" charset="0"/>
              </a:defRPr>
            </a:lvl8pPr>
            <a:lvl9pPr marL="1828800" algn="ctr" rtl="0" fontAlgn="base">
              <a:spcBef>
                <a:spcPct val="0"/>
              </a:spcBef>
              <a:spcAft>
                <a:spcPct val="0"/>
              </a:spcAft>
              <a:defRPr sz="2400" b="1">
                <a:solidFill>
                  <a:srgbClr val="863172"/>
                </a:solidFill>
                <a:latin typeface="Arial" charset="0"/>
              </a:defRPr>
            </a:lvl9pPr>
          </a:lstStyle>
          <a:p>
            <a:r>
              <a:rPr lang="en-US" dirty="0"/>
              <a:t>Click to edit Master title style</a:t>
            </a:r>
          </a:p>
        </p:txBody>
      </p:sp>
    </p:spTree>
    <p:extLst>
      <p:ext uri="{BB962C8B-B14F-4D97-AF65-F5344CB8AC3E}">
        <p14:creationId xmlns:p14="http://schemas.microsoft.com/office/powerpoint/2010/main" val="22525018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1_Title Only">
    <p:spTree>
      <p:nvGrpSpPr>
        <p:cNvPr id="1" name=""/>
        <p:cNvGrpSpPr/>
        <p:nvPr/>
      </p:nvGrpSpPr>
      <p:grpSpPr>
        <a:xfrm>
          <a:off x="0" y="0"/>
          <a:ext cx="0" cy="0"/>
          <a:chOff x="0" y="0"/>
          <a:chExt cx="0" cy="0"/>
        </a:xfrm>
      </p:grpSpPr>
      <p:sp>
        <p:nvSpPr>
          <p:cNvPr id="19" name="Line 11"/>
          <p:cNvSpPr>
            <a:spLocks noChangeShapeType="1"/>
          </p:cNvSpPr>
          <p:nvPr userDrawn="1"/>
        </p:nvSpPr>
        <p:spPr bwMode="auto">
          <a:xfrm>
            <a:off x="457200" y="914400"/>
            <a:ext cx="8229600" cy="0"/>
          </a:xfrm>
          <a:prstGeom prst="line">
            <a:avLst/>
          </a:prstGeom>
          <a:noFill/>
          <a:ln w="57150">
            <a:solidFill>
              <a:schemeClr val="tx1"/>
            </a:solidFill>
            <a:round/>
            <a:headEnd/>
            <a:tailEnd/>
          </a:ln>
          <a:effectLst/>
        </p:spPr>
        <p:txBody>
          <a:bodyPr/>
          <a:lstStyle/>
          <a:p>
            <a:pPr>
              <a:spcBef>
                <a:spcPct val="20000"/>
              </a:spcBef>
              <a:spcAft>
                <a:spcPct val="15000"/>
              </a:spcAft>
              <a:buClr>
                <a:srgbClr val="F89458"/>
              </a:buClr>
              <a:buFontTx/>
              <a:buChar char="•"/>
              <a:defRPr/>
            </a:pPr>
            <a:endParaRPr lang="en-US" sz="2000" dirty="0">
              <a:solidFill>
                <a:srgbClr val="000000"/>
              </a:solidFill>
            </a:endParaRPr>
          </a:p>
        </p:txBody>
      </p:sp>
      <p:pic>
        <p:nvPicPr>
          <p:cNvPr id="20" name="Picture 20" descr="logo_usdot"/>
          <p:cNvPicPr>
            <a:picLocks noChangeAspect="1" noChangeArrowheads="1"/>
          </p:cNvPicPr>
          <p:nvPr userDrawn="1"/>
        </p:nvPicPr>
        <p:blipFill>
          <a:blip r:embed="rId2" cstate="print">
            <a:lum bright="-100000"/>
          </a:blip>
          <a:srcRect/>
          <a:stretch>
            <a:fillRect/>
          </a:stretch>
        </p:blipFill>
        <p:spPr bwMode="auto">
          <a:xfrm>
            <a:off x="6248400" y="6477000"/>
            <a:ext cx="2514600" cy="327025"/>
          </a:xfrm>
          <a:prstGeom prst="rect">
            <a:avLst/>
          </a:prstGeom>
          <a:noFill/>
          <a:ln w="9525">
            <a:noFill/>
            <a:miter lim="800000"/>
            <a:headEnd/>
            <a:tailEnd/>
          </a:ln>
        </p:spPr>
      </p:pic>
      <p:sp>
        <p:nvSpPr>
          <p:cNvPr id="21" name="Rectangle 7"/>
          <p:cNvSpPr txBox="1">
            <a:spLocks noChangeArrowheads="1"/>
          </p:cNvSpPr>
          <p:nvPr userDrawn="1"/>
        </p:nvSpPr>
        <p:spPr bwMode="auto">
          <a:xfrm>
            <a:off x="6248400" y="76200"/>
            <a:ext cx="2438400" cy="304800"/>
          </a:xfrm>
          <a:prstGeom prst="rect">
            <a:avLst/>
          </a:prstGeom>
          <a:noFill/>
          <a:ln w="9525">
            <a:noFill/>
            <a:miter lim="800000"/>
            <a:headEnd/>
            <a:tailEnd/>
          </a:ln>
        </p:spPr>
        <p:txBody>
          <a:bodyPr/>
          <a:lstStyle/>
          <a:p>
            <a:pPr marL="342900" indent="-342900" algn="r" eaLnBrk="0" hangingPunct="0">
              <a:spcBef>
                <a:spcPct val="20000"/>
              </a:spcBef>
              <a:spcAft>
                <a:spcPct val="15000"/>
              </a:spcAft>
              <a:buClr>
                <a:srgbClr val="F89458"/>
              </a:buClr>
              <a:defRPr/>
            </a:pPr>
            <a:fld id="{2B7744DB-BE55-4524-8AA8-BB4ABC0BB79E}" type="slidenum">
              <a:rPr lang="en-US" sz="1000" b="1" smtClean="0">
                <a:solidFill>
                  <a:srgbClr val="000000"/>
                </a:solidFill>
                <a:latin typeface="Arial" pitchFamily="34" charset="0"/>
              </a:rPr>
              <a:pPr marL="342900" indent="-342900" algn="r" eaLnBrk="0" hangingPunct="0">
                <a:spcBef>
                  <a:spcPct val="20000"/>
                </a:spcBef>
                <a:spcAft>
                  <a:spcPct val="15000"/>
                </a:spcAft>
                <a:buClr>
                  <a:srgbClr val="F89458"/>
                </a:buClr>
                <a:defRPr/>
              </a:pPr>
              <a:t>‹#›</a:t>
            </a:fld>
            <a:endParaRPr lang="en-US" sz="1000" b="1" dirty="0">
              <a:solidFill>
                <a:srgbClr val="000000"/>
              </a:solidFill>
              <a:latin typeface="Arial" pitchFamily="34" charset="0"/>
            </a:endParaRPr>
          </a:p>
          <a:p>
            <a:pPr marL="342900" indent="-342900" algn="r" eaLnBrk="0" hangingPunct="0">
              <a:spcBef>
                <a:spcPct val="20000"/>
              </a:spcBef>
              <a:spcAft>
                <a:spcPct val="15000"/>
              </a:spcAft>
              <a:buClr>
                <a:srgbClr val="F89458"/>
              </a:buClr>
              <a:defRPr/>
            </a:pPr>
            <a:endParaRPr lang="en-US" sz="1000" b="1" dirty="0">
              <a:solidFill>
                <a:srgbClr val="000000"/>
              </a:solidFill>
              <a:latin typeface="Arial" pitchFamily="34" charset="0"/>
            </a:endParaRPr>
          </a:p>
        </p:txBody>
      </p:sp>
      <p:sp>
        <p:nvSpPr>
          <p:cNvPr id="22" name="Rectangle 8"/>
          <p:cNvSpPr>
            <a:spLocks noChangeArrowheads="1"/>
          </p:cNvSpPr>
          <p:nvPr userDrawn="1"/>
        </p:nvSpPr>
        <p:spPr bwMode="black">
          <a:xfrm>
            <a:off x="0" y="6400800"/>
            <a:ext cx="9144000" cy="461963"/>
          </a:xfrm>
          <a:prstGeom prst="rect">
            <a:avLst/>
          </a:prstGeom>
          <a:solidFill>
            <a:srgbClr val="111111"/>
          </a:solidFill>
          <a:ln w="9525">
            <a:noFill/>
            <a:miter lim="800000"/>
            <a:headEnd/>
            <a:tailEnd/>
          </a:ln>
          <a:effectLst/>
        </p:spPr>
        <p:txBody>
          <a:bodyPr wrap="none" anchor="ctr"/>
          <a:lstStyle/>
          <a:p>
            <a:pPr algn="ctr">
              <a:defRPr/>
            </a:pPr>
            <a:endParaRPr lang="en-US" dirty="0">
              <a:solidFill>
                <a:srgbClr val="000000"/>
              </a:solidFill>
            </a:endParaRPr>
          </a:p>
        </p:txBody>
      </p:sp>
      <p:pic>
        <p:nvPicPr>
          <p:cNvPr id="23" name="Picture 9" descr="ipd_tinywhite"/>
          <p:cNvPicPr>
            <a:picLocks noChangeAspect="1" noChangeArrowheads="1"/>
          </p:cNvPicPr>
          <p:nvPr userDrawn="1"/>
        </p:nvPicPr>
        <p:blipFill>
          <a:blip r:embed="rId3" cstate="print"/>
          <a:srcRect/>
          <a:stretch>
            <a:fillRect/>
          </a:stretch>
        </p:blipFill>
        <p:spPr bwMode="auto">
          <a:xfrm>
            <a:off x="6400800" y="6505575"/>
            <a:ext cx="2667000" cy="312738"/>
          </a:xfrm>
          <a:prstGeom prst="rect">
            <a:avLst/>
          </a:prstGeom>
          <a:noFill/>
          <a:ln w="9525">
            <a:noFill/>
            <a:miter lim="800000"/>
            <a:headEnd/>
            <a:tailEnd/>
          </a:ln>
        </p:spPr>
      </p:pic>
      <p:sp>
        <p:nvSpPr>
          <p:cNvPr id="24" name="Rectangle 18"/>
          <p:cNvSpPr>
            <a:spLocks noChangeArrowheads="1"/>
          </p:cNvSpPr>
          <p:nvPr userDrawn="1"/>
        </p:nvSpPr>
        <p:spPr bwMode="black">
          <a:xfrm>
            <a:off x="0" y="6400800"/>
            <a:ext cx="9144000" cy="461963"/>
          </a:xfrm>
          <a:prstGeom prst="rect">
            <a:avLst/>
          </a:prstGeom>
          <a:solidFill>
            <a:srgbClr val="111111"/>
          </a:solidFill>
          <a:ln w="9525">
            <a:noFill/>
            <a:miter lim="800000"/>
            <a:headEnd/>
            <a:tailEnd/>
          </a:ln>
          <a:effectLst/>
        </p:spPr>
        <p:txBody>
          <a:bodyPr wrap="none" anchor="ctr"/>
          <a:lstStyle/>
          <a:p>
            <a:pPr algn="ctr">
              <a:defRPr/>
            </a:pPr>
            <a:endParaRPr lang="en-US" dirty="0">
              <a:solidFill>
                <a:srgbClr val="000000"/>
              </a:solidFill>
            </a:endParaRPr>
          </a:p>
        </p:txBody>
      </p:sp>
      <p:pic>
        <p:nvPicPr>
          <p:cNvPr id="25" name="Picture 20" descr="logo_usdot"/>
          <p:cNvPicPr>
            <a:picLocks noChangeAspect="1" noChangeArrowheads="1"/>
          </p:cNvPicPr>
          <p:nvPr userDrawn="1"/>
        </p:nvPicPr>
        <p:blipFill>
          <a:blip r:embed="rId2" cstate="print"/>
          <a:srcRect/>
          <a:stretch>
            <a:fillRect/>
          </a:stretch>
        </p:blipFill>
        <p:spPr bwMode="auto">
          <a:xfrm>
            <a:off x="6248400" y="6477000"/>
            <a:ext cx="2514600" cy="327025"/>
          </a:xfrm>
          <a:prstGeom prst="rect">
            <a:avLst/>
          </a:prstGeom>
          <a:noFill/>
          <a:ln w="9525">
            <a:noFill/>
            <a:miter lim="800000"/>
            <a:headEnd/>
            <a:tailEnd/>
          </a:ln>
        </p:spPr>
      </p:pic>
      <p:pic>
        <p:nvPicPr>
          <p:cNvPr id="26" name="Picture 13" descr="ipd_color_bar"/>
          <p:cNvPicPr>
            <a:picLocks noChangeAspect="1" noChangeArrowheads="1"/>
          </p:cNvPicPr>
          <p:nvPr userDrawn="1"/>
        </p:nvPicPr>
        <p:blipFill>
          <a:blip r:embed="rId4" cstate="print"/>
          <a:srcRect/>
          <a:stretch>
            <a:fillRect/>
          </a:stretch>
        </p:blipFill>
        <p:spPr bwMode="gray">
          <a:xfrm>
            <a:off x="0" y="6324600"/>
            <a:ext cx="9144000" cy="76200"/>
          </a:xfrm>
          <a:prstGeom prst="rect">
            <a:avLst/>
          </a:prstGeom>
          <a:noFill/>
          <a:ln w="9525">
            <a:noFill/>
            <a:miter lim="800000"/>
            <a:headEnd/>
            <a:tailEnd/>
          </a:ln>
        </p:spPr>
      </p:pic>
      <p:pic>
        <p:nvPicPr>
          <p:cNvPr id="27" name="Picture 19" descr="ipd_tinywhite"/>
          <p:cNvPicPr>
            <a:picLocks noChangeAspect="1" noChangeArrowheads="1"/>
          </p:cNvPicPr>
          <p:nvPr userDrawn="1"/>
        </p:nvPicPr>
        <p:blipFill>
          <a:blip r:embed="rId3" cstate="print"/>
          <a:srcRect/>
          <a:stretch>
            <a:fillRect/>
          </a:stretch>
        </p:blipFill>
        <p:spPr bwMode="auto">
          <a:xfrm>
            <a:off x="457200" y="6477000"/>
            <a:ext cx="2667000" cy="312738"/>
          </a:xfrm>
          <a:prstGeom prst="rect">
            <a:avLst/>
          </a:prstGeom>
          <a:noFill/>
          <a:ln w="9525">
            <a:noFill/>
            <a:miter lim="800000"/>
            <a:headEnd/>
            <a:tailEnd/>
          </a:ln>
        </p:spPr>
      </p:pic>
      <p:sp>
        <p:nvSpPr>
          <p:cNvPr id="29" name="Rectangle 7"/>
          <p:cNvSpPr>
            <a:spLocks noGrp="1" noChangeArrowheads="1"/>
          </p:cNvSpPr>
          <p:nvPr>
            <p:ph idx="1"/>
          </p:nvPr>
        </p:nvSpPr>
        <p:spPr bwMode="auto">
          <a:xfrm>
            <a:off x="384048" y="1066800"/>
            <a:ext cx="8531352"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0"/>
            <a:endParaRPr lang="en-US" dirty="0"/>
          </a:p>
          <a:p>
            <a:pPr lvl="1"/>
            <a:r>
              <a:rPr lang="en-US" dirty="0"/>
              <a:t>Second level</a:t>
            </a:r>
          </a:p>
          <a:p>
            <a:pPr lvl="1"/>
            <a:endParaRPr lang="en-US" dirty="0"/>
          </a:p>
          <a:p>
            <a:pPr lvl="2"/>
            <a:r>
              <a:rPr lang="en-US" dirty="0"/>
              <a:t>Third level</a:t>
            </a:r>
          </a:p>
          <a:p>
            <a:pPr lvl="2"/>
            <a:endParaRPr lang="en-US" dirty="0"/>
          </a:p>
          <a:p>
            <a:pPr lvl="3"/>
            <a:r>
              <a:rPr lang="en-US" dirty="0"/>
              <a:t>Fourth level</a:t>
            </a:r>
          </a:p>
          <a:p>
            <a:pPr lvl="3"/>
            <a:endParaRPr lang="en-US" dirty="0"/>
          </a:p>
          <a:p>
            <a:pPr lvl="4"/>
            <a:r>
              <a:rPr lang="en-US" dirty="0"/>
              <a:t>Fifth level</a:t>
            </a:r>
          </a:p>
        </p:txBody>
      </p:sp>
      <p:sp>
        <p:nvSpPr>
          <p:cNvPr id="14" name="Title 1"/>
          <p:cNvSpPr>
            <a:spLocks noGrp="1"/>
          </p:cNvSpPr>
          <p:nvPr>
            <p:ph type="title"/>
          </p:nvPr>
        </p:nvSpPr>
        <p:spPr>
          <a:xfrm>
            <a:off x="1066800" y="381000"/>
            <a:ext cx="7620000" cy="533400"/>
          </a:xfr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33662403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Text Only">
    <p:spTree>
      <p:nvGrpSpPr>
        <p:cNvPr id="1" name=""/>
        <p:cNvGrpSpPr/>
        <p:nvPr/>
      </p:nvGrpSpPr>
      <p:grpSpPr>
        <a:xfrm>
          <a:off x="0" y="0"/>
          <a:ext cx="0" cy="0"/>
          <a:chOff x="0" y="0"/>
          <a:chExt cx="0" cy="0"/>
        </a:xfrm>
      </p:grpSpPr>
      <p:pic>
        <p:nvPicPr>
          <p:cNvPr id="18" name="Picture 17"/>
          <p:cNvPicPr>
            <a:picLocks noChangeAspect="1"/>
          </p:cNvPicPr>
          <p:nvPr userDrawn="1"/>
        </p:nvPicPr>
        <p:blipFill rotWithShape="1">
          <a:blip r:embed="rId2" cstate="print">
            <a:extLst>
              <a:ext uri="{28A0092B-C50C-407E-A947-70E740481C1C}">
                <a14:useLocalDpi xmlns:a14="http://schemas.microsoft.com/office/drawing/2010/main"/>
              </a:ext>
            </a:extLst>
          </a:blip>
          <a:srcRect t="7143"/>
          <a:stretch/>
        </p:blipFill>
        <p:spPr>
          <a:xfrm>
            <a:off x="304800" y="0"/>
            <a:ext cx="1066712" cy="990512"/>
          </a:xfrm>
          <a:prstGeom prst="rect">
            <a:avLst/>
          </a:prstGeom>
          <a:ln>
            <a:noFill/>
          </a:ln>
        </p:spPr>
      </p:pic>
      <p:sp>
        <p:nvSpPr>
          <p:cNvPr id="7" name="Line 11"/>
          <p:cNvSpPr>
            <a:spLocks noChangeShapeType="1"/>
          </p:cNvSpPr>
          <p:nvPr/>
        </p:nvSpPr>
        <p:spPr bwMode="auto">
          <a:xfrm>
            <a:off x="457200" y="914400"/>
            <a:ext cx="8229600" cy="0"/>
          </a:xfrm>
          <a:prstGeom prst="line">
            <a:avLst/>
          </a:prstGeom>
          <a:noFill/>
          <a:ln w="57150">
            <a:solidFill>
              <a:schemeClr val="tx1"/>
            </a:solidFill>
            <a:round/>
            <a:headEnd/>
            <a:tailEnd/>
          </a:ln>
          <a:effectLst/>
        </p:spPr>
        <p:txBody>
          <a:bodyPr/>
          <a:lstStyle/>
          <a:p>
            <a:pPr fontAlgn="auto">
              <a:spcBef>
                <a:spcPct val="20000"/>
              </a:spcBef>
              <a:spcAft>
                <a:spcPct val="15000"/>
              </a:spcAft>
              <a:buClr>
                <a:srgbClr val="F89458"/>
              </a:buClr>
              <a:buFontTx/>
              <a:buChar char="•"/>
              <a:defRPr/>
            </a:pPr>
            <a:endParaRPr lang="en-US" dirty="0"/>
          </a:p>
        </p:txBody>
      </p:sp>
      <p:pic>
        <p:nvPicPr>
          <p:cNvPr id="8" name="Picture 20" descr="logo_usdot"/>
          <p:cNvPicPr>
            <a:picLocks noChangeAspect="1" noChangeArrowheads="1"/>
          </p:cNvPicPr>
          <p:nvPr userDrawn="1"/>
        </p:nvPicPr>
        <p:blipFill>
          <a:blip r:embed="rId3" cstate="print">
            <a:lum bright="-100000"/>
          </a:blip>
          <a:srcRect/>
          <a:stretch>
            <a:fillRect/>
          </a:stretch>
        </p:blipFill>
        <p:spPr bwMode="auto">
          <a:xfrm>
            <a:off x="6248400" y="6477000"/>
            <a:ext cx="2514600" cy="327025"/>
          </a:xfrm>
          <a:prstGeom prst="rect">
            <a:avLst/>
          </a:prstGeom>
          <a:noFill/>
          <a:ln w="9525">
            <a:noFill/>
            <a:miter lim="800000"/>
            <a:headEnd/>
            <a:tailEnd/>
          </a:ln>
        </p:spPr>
      </p:pic>
      <p:sp>
        <p:nvSpPr>
          <p:cNvPr id="12" name="Rectangle 8"/>
          <p:cNvSpPr>
            <a:spLocks noChangeArrowheads="1"/>
          </p:cNvSpPr>
          <p:nvPr userDrawn="1"/>
        </p:nvSpPr>
        <p:spPr bwMode="black">
          <a:xfrm>
            <a:off x="0" y="6400800"/>
            <a:ext cx="9144000" cy="461963"/>
          </a:xfrm>
          <a:prstGeom prst="rect">
            <a:avLst/>
          </a:prstGeom>
          <a:solidFill>
            <a:srgbClr val="111111"/>
          </a:solidFill>
          <a:ln w="9525">
            <a:noFill/>
            <a:miter lim="800000"/>
            <a:headEnd/>
            <a:tailEnd/>
          </a:ln>
          <a:effectLst/>
        </p:spPr>
        <p:txBody>
          <a:bodyPr wrap="none" anchor="ctr"/>
          <a:lstStyle/>
          <a:p>
            <a:pPr algn="ctr" fontAlgn="auto">
              <a:spcBef>
                <a:spcPts val="0"/>
              </a:spcBef>
              <a:spcAft>
                <a:spcPts val="0"/>
              </a:spcAft>
              <a:defRPr/>
            </a:pPr>
            <a:endParaRPr lang="en-US" dirty="0"/>
          </a:p>
        </p:txBody>
      </p:sp>
      <p:pic>
        <p:nvPicPr>
          <p:cNvPr id="13" name="Picture 9" descr="ipd_tinywhite"/>
          <p:cNvPicPr>
            <a:picLocks noChangeAspect="1" noChangeArrowheads="1"/>
          </p:cNvPicPr>
          <p:nvPr userDrawn="1"/>
        </p:nvPicPr>
        <p:blipFill>
          <a:blip r:embed="rId4" cstate="print"/>
          <a:srcRect/>
          <a:stretch>
            <a:fillRect/>
          </a:stretch>
        </p:blipFill>
        <p:spPr bwMode="auto">
          <a:xfrm>
            <a:off x="6400800" y="6505575"/>
            <a:ext cx="2667000" cy="312738"/>
          </a:xfrm>
          <a:prstGeom prst="rect">
            <a:avLst/>
          </a:prstGeom>
          <a:noFill/>
          <a:ln w="9525">
            <a:noFill/>
            <a:miter lim="800000"/>
            <a:headEnd/>
            <a:tailEnd/>
          </a:ln>
        </p:spPr>
      </p:pic>
      <p:sp>
        <p:nvSpPr>
          <p:cNvPr id="14" name="Rectangle 18"/>
          <p:cNvSpPr>
            <a:spLocks noChangeArrowheads="1"/>
          </p:cNvSpPr>
          <p:nvPr userDrawn="1"/>
        </p:nvSpPr>
        <p:spPr bwMode="black">
          <a:xfrm>
            <a:off x="0" y="6400800"/>
            <a:ext cx="9144000" cy="461963"/>
          </a:xfrm>
          <a:prstGeom prst="rect">
            <a:avLst/>
          </a:prstGeom>
          <a:solidFill>
            <a:srgbClr val="111111"/>
          </a:solidFill>
          <a:ln w="9525">
            <a:noFill/>
            <a:miter lim="800000"/>
            <a:headEnd/>
            <a:tailEnd/>
          </a:ln>
          <a:effectLst/>
        </p:spPr>
        <p:txBody>
          <a:bodyPr wrap="none" anchor="ctr"/>
          <a:lstStyle/>
          <a:p>
            <a:pPr algn="ctr" fontAlgn="auto">
              <a:spcBef>
                <a:spcPts val="0"/>
              </a:spcBef>
              <a:spcAft>
                <a:spcPts val="0"/>
              </a:spcAft>
              <a:defRPr/>
            </a:pPr>
            <a:endParaRPr lang="en-US" dirty="0"/>
          </a:p>
        </p:txBody>
      </p:sp>
      <p:pic>
        <p:nvPicPr>
          <p:cNvPr id="15" name="Picture 20" descr="logo_usdot"/>
          <p:cNvPicPr>
            <a:picLocks noChangeAspect="1" noChangeArrowheads="1"/>
          </p:cNvPicPr>
          <p:nvPr userDrawn="1"/>
        </p:nvPicPr>
        <p:blipFill>
          <a:blip r:embed="rId3" cstate="print"/>
          <a:srcRect/>
          <a:stretch>
            <a:fillRect/>
          </a:stretch>
        </p:blipFill>
        <p:spPr bwMode="auto">
          <a:xfrm>
            <a:off x="6248400" y="6477000"/>
            <a:ext cx="2514600" cy="327025"/>
          </a:xfrm>
          <a:prstGeom prst="rect">
            <a:avLst/>
          </a:prstGeom>
          <a:noFill/>
          <a:ln w="9525">
            <a:noFill/>
            <a:miter lim="800000"/>
            <a:headEnd/>
            <a:tailEnd/>
          </a:ln>
        </p:spPr>
      </p:pic>
      <p:pic>
        <p:nvPicPr>
          <p:cNvPr id="16" name="Picture 13" descr="ipd_color_bar"/>
          <p:cNvPicPr>
            <a:picLocks noChangeAspect="1" noChangeArrowheads="1"/>
          </p:cNvPicPr>
          <p:nvPr userDrawn="1"/>
        </p:nvPicPr>
        <p:blipFill>
          <a:blip r:embed="rId5" cstate="print"/>
          <a:srcRect/>
          <a:stretch>
            <a:fillRect/>
          </a:stretch>
        </p:blipFill>
        <p:spPr bwMode="gray">
          <a:xfrm>
            <a:off x="0" y="6324600"/>
            <a:ext cx="9144000" cy="76200"/>
          </a:xfrm>
          <a:prstGeom prst="rect">
            <a:avLst/>
          </a:prstGeom>
          <a:noFill/>
          <a:ln w="9525">
            <a:noFill/>
            <a:miter lim="800000"/>
            <a:headEnd/>
            <a:tailEnd/>
          </a:ln>
        </p:spPr>
      </p:pic>
      <p:pic>
        <p:nvPicPr>
          <p:cNvPr id="17" name="Picture 19" descr="ipd_tinywhite"/>
          <p:cNvPicPr>
            <a:picLocks noChangeAspect="1" noChangeArrowheads="1"/>
          </p:cNvPicPr>
          <p:nvPr userDrawn="1"/>
        </p:nvPicPr>
        <p:blipFill>
          <a:blip r:embed="rId4" cstate="print"/>
          <a:srcRect/>
          <a:stretch>
            <a:fillRect/>
          </a:stretch>
        </p:blipFill>
        <p:spPr bwMode="auto">
          <a:xfrm>
            <a:off x="457200" y="6477000"/>
            <a:ext cx="2667000" cy="312738"/>
          </a:xfrm>
          <a:prstGeom prst="rect">
            <a:avLst/>
          </a:prstGeom>
          <a:noFill/>
          <a:ln w="9525">
            <a:noFill/>
            <a:miter lim="800000"/>
            <a:headEnd/>
            <a:tailEnd/>
          </a:ln>
        </p:spPr>
      </p:pic>
      <p:sp>
        <p:nvSpPr>
          <p:cNvPr id="2" name="Title 1"/>
          <p:cNvSpPr>
            <a:spLocks noGrp="1"/>
          </p:cNvSpPr>
          <p:nvPr>
            <p:ph type="title"/>
          </p:nvPr>
        </p:nvSpPr>
        <p:spPr>
          <a:xfrm>
            <a:off x="1066800" y="155448"/>
            <a:ext cx="7845552" cy="612648"/>
          </a:xfrm>
        </p:spPr>
        <p:txBody>
          <a:bodyPr/>
          <a:lstStyle>
            <a:lvl1pPr>
              <a:defRPr sz="3200" b="1">
                <a:solidFill>
                  <a:srgbClr val="863172"/>
                </a:solidFill>
                <a:latin typeface="Arial" pitchFamily="34" charset="0"/>
                <a:cs typeface="Arial" pitchFamily="34" charset="0"/>
              </a:defRPr>
            </a:lvl1pPr>
          </a:lstStyle>
          <a:p>
            <a:r>
              <a:rPr lang="en-US" dirty="0"/>
              <a:t>Click to edit Master title style</a:t>
            </a:r>
          </a:p>
        </p:txBody>
      </p:sp>
      <p:sp>
        <p:nvSpPr>
          <p:cNvPr id="9" name="Text Placeholder 8"/>
          <p:cNvSpPr>
            <a:spLocks noGrp="1"/>
          </p:cNvSpPr>
          <p:nvPr>
            <p:ph type="body" sz="quarter" idx="10"/>
          </p:nvPr>
        </p:nvSpPr>
        <p:spPr>
          <a:xfrm>
            <a:off x="384048" y="1069848"/>
            <a:ext cx="8531352" cy="5029200"/>
          </a:xfrm>
        </p:spPr>
        <p:txBody>
          <a:bodyPr/>
          <a:lstStyle>
            <a:lvl1pPr>
              <a:spcBef>
                <a:spcPts val="576"/>
              </a:spcBef>
              <a:spcAft>
                <a:spcPts val="432"/>
              </a:spcAft>
              <a:buClr>
                <a:srgbClr val="C00000"/>
              </a:buClr>
              <a:buFont typeface="Wingdings" pitchFamily="2" charset="2"/>
              <a:buChar char="§"/>
              <a:defRPr sz="2800">
                <a:latin typeface="Arial" pitchFamily="34" charset="0"/>
                <a:cs typeface="Arial" pitchFamily="34" charset="0"/>
              </a:defRPr>
            </a:lvl1pPr>
            <a:lvl2pPr>
              <a:buClr>
                <a:srgbClr val="F89458"/>
              </a:buClr>
              <a:buFont typeface="Arial" pitchFamily="34" charset="0"/>
              <a:buChar char="•"/>
              <a:defRPr sz="2400">
                <a:latin typeface="Arial" pitchFamily="34" charset="0"/>
                <a:cs typeface="Arial" pitchFamily="34" charset="0"/>
              </a:defRPr>
            </a:lvl2pPr>
            <a:lvl3pPr marL="1143000" indent="-228600">
              <a:buClr>
                <a:srgbClr val="863172"/>
              </a:buClr>
              <a:buFont typeface="Wingdings" pitchFamily="2" charset="2"/>
              <a:buChar char="§"/>
              <a:defRPr sz="2000">
                <a:latin typeface="Arial" pitchFamily="34" charset="0"/>
                <a:cs typeface="Arial" pitchFamily="34" charset="0"/>
              </a:defRPr>
            </a:lvl3pPr>
          </a:lstStyle>
          <a:p>
            <a:pPr lvl="0"/>
            <a:r>
              <a:rPr lang="en-US" dirty="0"/>
              <a:t>Click to edit Master text styles</a:t>
            </a:r>
          </a:p>
          <a:p>
            <a:pPr lvl="1"/>
            <a:r>
              <a:rPr lang="en-US" dirty="0"/>
              <a:t>Text</a:t>
            </a:r>
          </a:p>
          <a:p>
            <a:pPr lvl="2"/>
            <a:r>
              <a:rPr lang="en-US" sz="2000" dirty="0">
                <a:latin typeface="Arial" pitchFamily="34" charset="0"/>
                <a:cs typeface="Arial" pitchFamily="34" charset="0"/>
              </a:rPr>
              <a:t>Text</a:t>
            </a:r>
            <a:endParaRPr lang="en-US" dirty="0"/>
          </a:p>
          <a:p>
            <a:pPr lvl="1"/>
            <a:endParaRPr lang="en-US" dirty="0"/>
          </a:p>
        </p:txBody>
      </p:sp>
      <p:sp>
        <p:nvSpPr>
          <p:cNvPr id="23" name="Rectangle 7"/>
          <p:cNvSpPr txBox="1">
            <a:spLocks noChangeArrowheads="1"/>
          </p:cNvSpPr>
          <p:nvPr userDrawn="1"/>
        </p:nvSpPr>
        <p:spPr bwMode="auto">
          <a:xfrm>
            <a:off x="6248400" y="76200"/>
            <a:ext cx="2438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r">
              <a:spcBef>
                <a:spcPct val="20000"/>
              </a:spcBef>
              <a:spcAft>
                <a:spcPct val="15000"/>
              </a:spcAft>
              <a:buClr>
                <a:srgbClr val="F89458"/>
              </a:buClr>
            </a:pPr>
            <a:fld id="{C7002CB3-1DAD-46EA-AC09-37A692AACBD3}" type="slidenum">
              <a:rPr lang="en-US" sz="1000" b="1"/>
              <a:pPr algn="r">
                <a:spcBef>
                  <a:spcPct val="20000"/>
                </a:spcBef>
                <a:spcAft>
                  <a:spcPct val="15000"/>
                </a:spcAft>
                <a:buClr>
                  <a:srgbClr val="F89458"/>
                </a:buClr>
              </a:pPr>
              <a:t>‹#›</a:t>
            </a:fld>
            <a:endParaRPr lang="en-US" sz="1000" b="1" dirty="0"/>
          </a:p>
          <a:p>
            <a:pPr algn="r">
              <a:spcBef>
                <a:spcPct val="20000"/>
              </a:spcBef>
              <a:spcAft>
                <a:spcPct val="15000"/>
              </a:spcAft>
              <a:buClr>
                <a:srgbClr val="F89458"/>
              </a:buClr>
            </a:pPr>
            <a:endParaRPr lang="en-US" sz="1000" b="1" dirty="0"/>
          </a:p>
        </p:txBody>
      </p:sp>
    </p:spTree>
    <p:extLst>
      <p:ext uri="{BB962C8B-B14F-4D97-AF65-F5344CB8AC3E}">
        <p14:creationId xmlns:p14="http://schemas.microsoft.com/office/powerpoint/2010/main" val="10244875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9200" y="2209800"/>
            <a:ext cx="7162800" cy="17526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63B2977-B28A-4E34-83A7-C212B1FF43A2}" type="datetimeFigureOut">
              <a:rPr lang="en-US" smtClean="0"/>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4C510D-D580-43A2-9ABD-5D3EEA2F3D97}" type="slidenum">
              <a:rPr lang="en-US" smtClean="0"/>
              <a:t>‹#›</a:t>
            </a:fld>
            <a:endParaRPr lang="en-US" dirty="0"/>
          </a:p>
        </p:txBody>
      </p:sp>
      <p:sp>
        <p:nvSpPr>
          <p:cNvPr id="7" name="Title Placeholder 1"/>
          <p:cNvSpPr>
            <a:spLocks noGrp="1"/>
          </p:cNvSpPr>
          <p:nvPr>
            <p:ph type="title"/>
          </p:nvPr>
        </p:nvSpPr>
        <p:spPr>
          <a:xfrm>
            <a:off x="2078979" y="76200"/>
            <a:ext cx="7141221" cy="11430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826177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0" y="6492877"/>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7022E6DB-9B69-4981-B637-B064CBDBFF9D}" type="slidenum">
              <a:rPr lang="en-US" smtClean="0"/>
              <a:t>‹#›</a:t>
            </a:fld>
            <a:endParaRPr lang="en-US" dirty="0"/>
          </a:p>
        </p:txBody>
      </p:sp>
    </p:spTree>
    <p:extLst>
      <p:ext uri="{BB962C8B-B14F-4D97-AF65-F5344CB8AC3E}">
        <p14:creationId xmlns:p14="http://schemas.microsoft.com/office/powerpoint/2010/main" val="9507173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3B2977-B28A-4E34-83A7-C212B1FF43A2}" type="datetimeFigureOut">
              <a:rPr lang="en-US" smtClean="0"/>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4C510D-D580-43A2-9ABD-5D3EEA2F3D97}" type="slidenum">
              <a:rPr lang="en-US" smtClean="0"/>
              <a:t>‹#›</a:t>
            </a:fld>
            <a:endParaRPr lang="en-US" dirty="0"/>
          </a:p>
        </p:txBody>
      </p:sp>
      <p:sp>
        <p:nvSpPr>
          <p:cNvPr id="7" name="Title Placeholder 1"/>
          <p:cNvSpPr>
            <a:spLocks noGrp="1"/>
          </p:cNvSpPr>
          <p:nvPr>
            <p:ph type="title"/>
          </p:nvPr>
        </p:nvSpPr>
        <p:spPr>
          <a:xfrm>
            <a:off x="2155179" y="76200"/>
            <a:ext cx="7141221" cy="11430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0293396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4000" y="4048125"/>
            <a:ext cx="7010400" cy="1362075"/>
          </a:xfrm>
          <a:solidFill>
            <a:schemeClr val="bg1"/>
          </a:solidFill>
        </p:spPr>
        <p:txBody>
          <a:bodyPr anchor="t"/>
          <a:lstStyle>
            <a:lvl1pPr algn="l">
              <a:defRPr sz="4000" b="1" cap="all">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524000" y="2219325"/>
            <a:ext cx="69342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3B2977-B28A-4E34-83A7-C212B1FF43A2}" type="datetimeFigureOut">
              <a:rPr lang="en-US" smtClean="0"/>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4C510D-D580-43A2-9ABD-5D3EEA2F3D97}" type="slidenum">
              <a:rPr lang="en-US" smtClean="0"/>
              <a:t>‹#›</a:t>
            </a:fld>
            <a:endParaRPr lang="en-US" dirty="0"/>
          </a:p>
        </p:txBody>
      </p:sp>
      <p:sp>
        <p:nvSpPr>
          <p:cNvPr id="7" name="Title Placeholder 1"/>
          <p:cNvSpPr txBox="1">
            <a:spLocks/>
          </p:cNvSpPr>
          <p:nvPr userDrawn="1"/>
        </p:nvSpPr>
        <p:spPr>
          <a:xfrm>
            <a:off x="2057400" y="76200"/>
            <a:ext cx="7141221"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en-US" dirty="0"/>
              <a:t>Click to edit Master title style</a:t>
            </a:r>
          </a:p>
        </p:txBody>
      </p:sp>
    </p:spTree>
    <p:extLst>
      <p:ext uri="{BB962C8B-B14F-4D97-AF65-F5344CB8AC3E}">
        <p14:creationId xmlns:p14="http://schemas.microsoft.com/office/powerpoint/2010/main" val="19849559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078979" y="76200"/>
            <a:ext cx="7141221" cy="1143000"/>
          </a:xfrm>
        </p:spPr>
        <p:txBody>
          <a:bodyPr/>
          <a:lstStyle/>
          <a:p>
            <a:r>
              <a:rPr lang="en-US"/>
              <a:t>Click to edit Master title style</a:t>
            </a:r>
          </a:p>
        </p:txBody>
      </p:sp>
      <p:sp>
        <p:nvSpPr>
          <p:cNvPr id="3" name="Content Placeholder 2"/>
          <p:cNvSpPr>
            <a:spLocks noGrp="1"/>
          </p:cNvSpPr>
          <p:nvPr>
            <p:ph sz="half" idx="1"/>
          </p:nvPr>
        </p:nvSpPr>
        <p:spPr>
          <a:xfrm>
            <a:off x="1295400" y="2209800"/>
            <a:ext cx="3657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29200" y="2209800"/>
            <a:ext cx="39624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63B2977-B28A-4E34-83A7-C212B1FF43A2}" type="datetimeFigureOut">
              <a:rPr lang="en-US" smtClean="0"/>
              <a:t>2/21/2018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4C510D-D580-43A2-9ABD-5D3EEA2F3D97}" type="slidenum">
              <a:rPr lang="en-US" smtClean="0"/>
              <a:t>‹#›</a:t>
            </a:fld>
            <a:endParaRPr lang="en-US" dirty="0"/>
          </a:p>
        </p:txBody>
      </p:sp>
    </p:spTree>
    <p:extLst>
      <p:ext uri="{BB962C8B-B14F-4D97-AF65-F5344CB8AC3E}">
        <p14:creationId xmlns:p14="http://schemas.microsoft.com/office/powerpoint/2010/main" val="19504813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78979" y="76200"/>
            <a:ext cx="7141221"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19199" y="2197438"/>
            <a:ext cx="3451927" cy="609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19200" y="2959438"/>
            <a:ext cx="3429000" cy="29079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29200" y="2197438"/>
            <a:ext cx="3355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29200" y="2971800"/>
            <a:ext cx="3355975" cy="2895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63B2977-B28A-4E34-83A7-C212B1FF43A2}" type="datetimeFigureOut">
              <a:rPr lang="en-US" smtClean="0"/>
              <a:t>2/21/2018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64C510D-D580-43A2-9ABD-5D3EEA2F3D97}" type="slidenum">
              <a:rPr lang="en-US" smtClean="0"/>
              <a:t>‹#›</a:t>
            </a:fld>
            <a:endParaRPr lang="en-US" dirty="0"/>
          </a:p>
        </p:txBody>
      </p:sp>
    </p:spTree>
    <p:extLst>
      <p:ext uri="{BB962C8B-B14F-4D97-AF65-F5344CB8AC3E}">
        <p14:creationId xmlns:p14="http://schemas.microsoft.com/office/powerpoint/2010/main" val="27897978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078979" y="76200"/>
            <a:ext cx="7141221" cy="11430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163B2977-B28A-4E34-83A7-C212B1FF43A2}" type="datetimeFigureOut">
              <a:rPr lang="en-US" smtClean="0"/>
              <a:t>2/21/2018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64C510D-D580-43A2-9ABD-5D3EEA2F3D97}" type="slidenum">
              <a:rPr lang="en-US" smtClean="0"/>
              <a:t>‹#›</a:t>
            </a:fld>
            <a:endParaRPr lang="en-US" dirty="0"/>
          </a:p>
        </p:txBody>
      </p:sp>
    </p:spTree>
    <p:extLst>
      <p:ext uri="{BB962C8B-B14F-4D97-AF65-F5344CB8AC3E}">
        <p14:creationId xmlns:p14="http://schemas.microsoft.com/office/powerpoint/2010/main" val="4147375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3B2977-B28A-4E34-83A7-C212B1FF43A2}" type="datetimeFigureOut">
              <a:rPr lang="en-US" smtClean="0"/>
              <a:t>2/21/2018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64C510D-D580-43A2-9ABD-5D3EEA2F3D97}" type="slidenum">
              <a:rPr lang="en-US" smtClean="0"/>
              <a:t>‹#›</a:t>
            </a:fld>
            <a:endParaRPr lang="en-US" dirty="0"/>
          </a:p>
        </p:txBody>
      </p:sp>
      <p:sp>
        <p:nvSpPr>
          <p:cNvPr id="5" name="Title Placeholder 1"/>
          <p:cNvSpPr>
            <a:spLocks noGrp="1"/>
          </p:cNvSpPr>
          <p:nvPr>
            <p:ph type="title"/>
          </p:nvPr>
        </p:nvSpPr>
        <p:spPr>
          <a:xfrm>
            <a:off x="2078979" y="76200"/>
            <a:ext cx="7141221" cy="11430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332167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255837"/>
            <a:ext cx="5111750" cy="3535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255837"/>
            <a:ext cx="3008313" cy="3535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3B2977-B28A-4E34-83A7-C212B1FF43A2}" type="datetimeFigureOut">
              <a:rPr lang="en-US" smtClean="0"/>
              <a:t>2/21/2018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4C510D-D580-43A2-9ABD-5D3EEA2F3D97}" type="slidenum">
              <a:rPr lang="en-US" smtClean="0"/>
              <a:t>‹#›</a:t>
            </a:fld>
            <a:endParaRPr lang="en-US" dirty="0"/>
          </a:p>
        </p:txBody>
      </p:sp>
      <p:sp>
        <p:nvSpPr>
          <p:cNvPr id="8" name="Title Placeholder 1"/>
          <p:cNvSpPr>
            <a:spLocks noGrp="1"/>
          </p:cNvSpPr>
          <p:nvPr>
            <p:ph type="title"/>
          </p:nvPr>
        </p:nvSpPr>
        <p:spPr>
          <a:xfrm>
            <a:off x="2078979" y="76200"/>
            <a:ext cx="7141221" cy="11430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1115960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05400"/>
            <a:ext cx="5486400" cy="566738"/>
          </a:xfrm>
        </p:spPr>
        <p:txBody>
          <a:bodyPr anchor="b"/>
          <a:lstStyle>
            <a:lvl1pPr algn="l">
              <a:defRPr sz="2000" b="1">
                <a:solidFill>
                  <a:schemeClr val="accent3">
                    <a:lumMod val="50000"/>
                  </a:schemeClr>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792288" y="2209800"/>
            <a:ext cx="5486400" cy="29749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791200"/>
            <a:ext cx="5486400" cy="423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3B2977-B28A-4E34-83A7-C212B1FF43A2}" type="datetimeFigureOut">
              <a:rPr lang="en-US" smtClean="0"/>
              <a:t>2/21/2018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4C510D-D580-43A2-9ABD-5D3EEA2F3D97}" type="slidenum">
              <a:rPr lang="en-US" smtClean="0"/>
              <a:t>‹#›</a:t>
            </a:fld>
            <a:endParaRPr lang="en-US" dirty="0"/>
          </a:p>
        </p:txBody>
      </p:sp>
      <p:sp>
        <p:nvSpPr>
          <p:cNvPr id="8" name="Title Placeholder 1"/>
          <p:cNvSpPr txBox="1">
            <a:spLocks/>
          </p:cNvSpPr>
          <p:nvPr userDrawn="1"/>
        </p:nvSpPr>
        <p:spPr>
          <a:xfrm>
            <a:off x="2078979" y="76200"/>
            <a:ext cx="7141221"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en-US" dirty="0"/>
              <a:t>Click to edit Master title style</a:t>
            </a:r>
          </a:p>
        </p:txBody>
      </p:sp>
    </p:spTree>
    <p:extLst>
      <p:ext uri="{BB962C8B-B14F-4D97-AF65-F5344CB8AC3E}">
        <p14:creationId xmlns:p14="http://schemas.microsoft.com/office/powerpoint/2010/main" val="32038176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3B2977-B28A-4E34-83A7-C212B1FF43A2}" type="datetimeFigureOut">
              <a:rPr lang="en-US" smtClean="0"/>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4C510D-D580-43A2-9ABD-5D3EEA2F3D97}" type="slidenum">
              <a:rPr lang="en-US" smtClean="0"/>
              <a:t>‹#›</a:t>
            </a:fld>
            <a:endParaRPr lang="en-US" dirty="0"/>
          </a:p>
        </p:txBody>
      </p:sp>
    </p:spTree>
    <p:extLst>
      <p:ext uri="{BB962C8B-B14F-4D97-AF65-F5344CB8AC3E}">
        <p14:creationId xmlns:p14="http://schemas.microsoft.com/office/powerpoint/2010/main" val="23723091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3B2977-B28A-4E34-83A7-C212B1FF43A2}" type="datetimeFigureOut">
              <a:rPr lang="en-US" smtClean="0"/>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4C510D-D580-43A2-9ABD-5D3EEA2F3D97}" type="slidenum">
              <a:rPr lang="en-US" smtClean="0"/>
              <a:t>‹#›</a:t>
            </a:fld>
            <a:endParaRPr lang="en-US" dirty="0"/>
          </a:p>
        </p:txBody>
      </p:sp>
    </p:spTree>
    <p:extLst>
      <p:ext uri="{BB962C8B-B14F-4D97-AF65-F5344CB8AC3E}">
        <p14:creationId xmlns:p14="http://schemas.microsoft.com/office/powerpoint/2010/main" val="37683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a:xfrm>
            <a:off x="0" y="6492877"/>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7022E6DB-9B69-4981-B637-B064CBDBFF9D}" type="slidenum">
              <a:rPr lang="en-US" smtClean="0"/>
              <a:t>‹#›</a:t>
            </a:fld>
            <a:endParaRPr lang="en-US" dirty="0"/>
          </a:p>
        </p:txBody>
      </p:sp>
    </p:spTree>
    <p:extLst>
      <p:ext uri="{BB962C8B-B14F-4D97-AF65-F5344CB8AC3E}">
        <p14:creationId xmlns:p14="http://schemas.microsoft.com/office/powerpoint/2010/main" val="2521030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a:xfrm>
            <a:off x="0" y="6492877"/>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7022E6DB-9B69-4981-B637-B064CBDBFF9D}" type="slidenum">
              <a:rPr lang="en-US" smtClean="0"/>
              <a:t>‹#›</a:t>
            </a:fld>
            <a:endParaRPr lang="en-US" dirty="0"/>
          </a:p>
        </p:txBody>
      </p:sp>
    </p:spTree>
    <p:extLst>
      <p:ext uri="{BB962C8B-B14F-4D97-AF65-F5344CB8AC3E}">
        <p14:creationId xmlns:p14="http://schemas.microsoft.com/office/powerpoint/2010/main" val="474731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a:xfrm>
            <a:off x="0" y="6492877"/>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83680" y="6492241"/>
            <a:ext cx="2133600" cy="365125"/>
          </a:xfrm>
        </p:spPr>
        <p:txBody>
          <a:bodyPr/>
          <a:lstStyle>
            <a:lvl1pPr>
              <a:defRPr sz="1600">
                <a:solidFill>
                  <a:schemeClr val="bg1"/>
                </a:solidFill>
                <a:latin typeface="+mn-lt"/>
              </a:defRPr>
            </a:lvl1pPr>
          </a:lstStyle>
          <a:p>
            <a:fld id="{7022E6DB-9B69-4981-B637-B064CBDBFF9D}" type="slidenum">
              <a:rPr lang="en-US" smtClean="0"/>
              <a:pPr/>
              <a:t>‹#›</a:t>
            </a:fld>
            <a:endParaRPr lang="en-US" dirty="0"/>
          </a:p>
        </p:txBody>
      </p:sp>
    </p:spTree>
    <p:extLst>
      <p:ext uri="{BB962C8B-B14F-4D97-AF65-F5344CB8AC3E}">
        <p14:creationId xmlns:p14="http://schemas.microsoft.com/office/powerpoint/2010/main" val="2589866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a:xfrm>
            <a:off x="0" y="6492877"/>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83680" y="6492877"/>
            <a:ext cx="2133600" cy="365125"/>
          </a:xfrm>
        </p:spPr>
        <p:txBody>
          <a:bodyPr/>
          <a:lstStyle>
            <a:lvl1pPr>
              <a:defRPr sz="1600">
                <a:solidFill>
                  <a:schemeClr val="bg1"/>
                </a:solidFill>
                <a:latin typeface="+mn-lt"/>
              </a:defRPr>
            </a:lvl1pPr>
          </a:lstStyle>
          <a:p>
            <a:fld id="{7022E6DB-9B69-4981-B637-B064CBDBFF9D}" type="slidenum">
              <a:rPr lang="en-US" smtClean="0"/>
              <a:pPr/>
              <a:t>‹#›</a:t>
            </a:fld>
            <a:endParaRPr lang="en-US" dirty="0"/>
          </a:p>
        </p:txBody>
      </p:sp>
    </p:spTree>
    <p:extLst>
      <p:ext uri="{BB962C8B-B14F-4D97-AF65-F5344CB8AC3E}">
        <p14:creationId xmlns:p14="http://schemas.microsoft.com/office/powerpoint/2010/main" val="464039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a:xfrm>
            <a:off x="0" y="6492877"/>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7022E6DB-9B69-4981-B637-B064CBDBFF9D}" type="slidenum">
              <a:rPr lang="en-US" smtClean="0"/>
              <a:t>‹#›</a:t>
            </a:fld>
            <a:endParaRPr lang="en-US" dirty="0"/>
          </a:p>
        </p:txBody>
      </p:sp>
    </p:spTree>
    <p:extLst>
      <p:ext uri="{BB962C8B-B14F-4D97-AF65-F5344CB8AC3E}">
        <p14:creationId xmlns:p14="http://schemas.microsoft.com/office/powerpoint/2010/main" val="1188603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4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a:xfrm>
            <a:off x="0" y="6492877"/>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7022E6DB-9B69-4981-B637-B064CBDBFF9D}" type="slidenum">
              <a:rPr lang="en-US" smtClean="0"/>
              <a:t>‹#›</a:t>
            </a:fld>
            <a:endParaRPr lang="en-US" dirty="0"/>
          </a:p>
        </p:txBody>
      </p:sp>
    </p:spTree>
    <p:extLst>
      <p:ext uri="{BB962C8B-B14F-4D97-AF65-F5344CB8AC3E}">
        <p14:creationId xmlns:p14="http://schemas.microsoft.com/office/powerpoint/2010/main" val="3646000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4.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3.png"/><Relationship Id="rId2" Type="http://schemas.openxmlformats.org/officeDocument/2006/relationships/slideLayout" Target="../slideLayouts/slideLayout17.xml"/><Relationship Id="rId16" Type="http://schemas.openxmlformats.org/officeDocument/2006/relationships/image" Target="../media/image2.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8.pn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9.jp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3"/>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E6DB-9B69-4981-B637-B064CBDBFF9D}" type="slidenum">
              <a:rPr lang="en-US" smtClean="0"/>
              <a:t>‹#›</a:t>
            </a:fld>
            <a:endParaRPr lang="en-US" dirty="0"/>
          </a:p>
        </p:txBody>
      </p:sp>
      <p:sp>
        <p:nvSpPr>
          <p:cNvPr id="9" name="Rectangle 8"/>
          <p:cNvSpPr/>
          <p:nvPr userDrawn="1"/>
        </p:nvSpPr>
        <p:spPr>
          <a:xfrm>
            <a:off x="0" y="6477000"/>
            <a:ext cx="9144000" cy="381000"/>
          </a:xfrm>
          <a:prstGeom prst="rect">
            <a:avLst/>
          </a:prstGeom>
          <a:solidFill>
            <a:srgbClr val="1F497D"/>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60960" y="6454141"/>
            <a:ext cx="1920240" cy="480060"/>
          </a:xfrm>
          <a:prstGeom prst="rect">
            <a:avLst/>
          </a:prstGeom>
        </p:spPr>
      </p:pic>
    </p:spTree>
    <p:extLst>
      <p:ext uri="{BB962C8B-B14F-4D97-AF65-F5344CB8AC3E}">
        <p14:creationId xmlns:p14="http://schemas.microsoft.com/office/powerpoint/2010/main" val="1388773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SzPct val="50000"/>
        <a:buFont typeface="Wingdings" panose="05000000000000000000" pitchFamily="2" charset="2"/>
        <a:buChar char="q"/>
        <a:defRPr sz="3200" kern="1200">
          <a:solidFill>
            <a:schemeClr val="tx1"/>
          </a:solidFill>
          <a:latin typeface="+mn-lt"/>
          <a:ea typeface="+mn-ea"/>
          <a:cs typeface="+mn-cs"/>
        </a:defRPr>
      </a:lvl1pPr>
      <a:lvl2pPr marL="742950" indent="-285750" algn="l" defTabSz="914400" rtl="0" eaLnBrk="1" latinLnBrk="0" hangingPunct="1">
        <a:spcBef>
          <a:spcPct val="20000"/>
        </a:spcBef>
        <a:buSzPct val="100000"/>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Courier New" panose="02070309020205020404" pitchFamily="49" charset="0"/>
        <a:buChar char="o"/>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blackGray">
      <p:bgPr>
        <a:solidFill>
          <a:schemeClr val="bg1"/>
        </a:solid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15" cstate="print">
            <a:extLst>
              <a:ext uri="{28A0092B-C50C-407E-A947-70E740481C1C}">
                <a14:useLocalDpi xmlns:a14="http://schemas.microsoft.com/office/drawing/2010/main"/>
              </a:ext>
            </a:extLst>
          </a:blip>
          <a:srcRect t="7143"/>
          <a:stretch/>
        </p:blipFill>
        <p:spPr>
          <a:xfrm>
            <a:off x="304800" y="0"/>
            <a:ext cx="1066712" cy="990512"/>
          </a:xfrm>
          <a:prstGeom prst="rect">
            <a:avLst/>
          </a:prstGeom>
        </p:spPr>
      </p:pic>
      <p:sp>
        <p:nvSpPr>
          <p:cNvPr id="7" name="Line 11"/>
          <p:cNvSpPr>
            <a:spLocks noChangeShapeType="1"/>
          </p:cNvSpPr>
          <p:nvPr/>
        </p:nvSpPr>
        <p:spPr bwMode="auto">
          <a:xfrm>
            <a:off x="457200" y="914400"/>
            <a:ext cx="8229600" cy="0"/>
          </a:xfrm>
          <a:prstGeom prst="line">
            <a:avLst/>
          </a:prstGeom>
          <a:noFill/>
          <a:ln w="57150">
            <a:solidFill>
              <a:schemeClr val="tx1"/>
            </a:solidFill>
            <a:round/>
            <a:headEnd/>
            <a:tailEnd/>
          </a:ln>
          <a:effectLst/>
        </p:spPr>
        <p:txBody>
          <a:bodyPr/>
          <a:lstStyle/>
          <a:p>
            <a:pPr>
              <a:spcBef>
                <a:spcPct val="20000"/>
              </a:spcBef>
              <a:spcAft>
                <a:spcPct val="15000"/>
              </a:spcAft>
              <a:buClr>
                <a:srgbClr val="F89458"/>
              </a:buClr>
              <a:buFontTx/>
              <a:buChar char="•"/>
              <a:defRPr/>
            </a:pPr>
            <a:endParaRPr lang="en-US" sz="2000" dirty="0">
              <a:solidFill>
                <a:srgbClr val="000000"/>
              </a:solidFill>
            </a:endParaRPr>
          </a:p>
        </p:txBody>
      </p:sp>
      <p:pic>
        <p:nvPicPr>
          <p:cNvPr id="2052" name="Picture 20" descr="logo_usdot"/>
          <p:cNvPicPr>
            <a:picLocks noChangeAspect="1" noChangeArrowheads="1"/>
          </p:cNvPicPr>
          <p:nvPr/>
        </p:nvPicPr>
        <p:blipFill>
          <a:blip r:embed="rId16" cstate="print">
            <a:lum bright="-100000"/>
          </a:blip>
          <a:srcRect/>
          <a:stretch>
            <a:fillRect/>
          </a:stretch>
        </p:blipFill>
        <p:spPr bwMode="auto">
          <a:xfrm>
            <a:off x="6248400" y="6477000"/>
            <a:ext cx="2514600" cy="327025"/>
          </a:xfrm>
          <a:prstGeom prst="rect">
            <a:avLst/>
          </a:prstGeom>
          <a:noFill/>
          <a:ln w="9525">
            <a:noFill/>
            <a:miter lim="800000"/>
            <a:headEnd/>
            <a:tailEnd/>
          </a:ln>
        </p:spPr>
      </p:pic>
      <p:sp>
        <p:nvSpPr>
          <p:cNvPr id="10" name="Rectangle 7"/>
          <p:cNvSpPr txBox="1">
            <a:spLocks noChangeArrowheads="1"/>
          </p:cNvSpPr>
          <p:nvPr/>
        </p:nvSpPr>
        <p:spPr bwMode="auto">
          <a:xfrm>
            <a:off x="6248400" y="76200"/>
            <a:ext cx="2438400" cy="304800"/>
          </a:xfrm>
          <a:prstGeom prst="rect">
            <a:avLst/>
          </a:prstGeom>
          <a:noFill/>
          <a:ln w="9525">
            <a:noFill/>
            <a:miter lim="800000"/>
            <a:headEnd/>
            <a:tailEnd/>
          </a:ln>
        </p:spPr>
        <p:txBody>
          <a:bodyPr/>
          <a:lstStyle/>
          <a:p>
            <a:pPr marL="342900" indent="-342900" algn="r" eaLnBrk="0" hangingPunct="0">
              <a:spcBef>
                <a:spcPct val="20000"/>
              </a:spcBef>
              <a:spcAft>
                <a:spcPct val="15000"/>
              </a:spcAft>
              <a:buClr>
                <a:srgbClr val="F89458"/>
              </a:buClr>
              <a:defRPr/>
            </a:pPr>
            <a:fld id="{2B7744DB-BE55-4524-8AA8-BB4ABC0BB79E}" type="slidenum">
              <a:rPr lang="en-US" sz="1000" b="1" smtClean="0">
                <a:solidFill>
                  <a:srgbClr val="000000"/>
                </a:solidFill>
                <a:latin typeface="Arial" pitchFamily="34" charset="0"/>
              </a:rPr>
              <a:pPr marL="342900" indent="-342900" algn="r" eaLnBrk="0" hangingPunct="0">
                <a:spcBef>
                  <a:spcPct val="20000"/>
                </a:spcBef>
                <a:spcAft>
                  <a:spcPct val="15000"/>
                </a:spcAft>
                <a:buClr>
                  <a:srgbClr val="F89458"/>
                </a:buClr>
                <a:defRPr/>
              </a:pPr>
              <a:t>‹#›</a:t>
            </a:fld>
            <a:endParaRPr lang="en-US" sz="1000" b="1" dirty="0">
              <a:solidFill>
                <a:srgbClr val="000000"/>
              </a:solidFill>
              <a:latin typeface="Arial" pitchFamily="34" charset="0"/>
            </a:endParaRPr>
          </a:p>
          <a:p>
            <a:pPr marL="342900" indent="-342900" algn="r" eaLnBrk="0" hangingPunct="0">
              <a:spcBef>
                <a:spcPct val="20000"/>
              </a:spcBef>
              <a:spcAft>
                <a:spcPct val="15000"/>
              </a:spcAft>
              <a:buClr>
                <a:srgbClr val="F89458"/>
              </a:buClr>
              <a:defRPr/>
            </a:pPr>
            <a:endParaRPr lang="en-US" sz="1000" b="1" dirty="0">
              <a:solidFill>
                <a:srgbClr val="000000"/>
              </a:solidFill>
              <a:latin typeface="Arial" pitchFamily="34" charset="0"/>
            </a:endParaRPr>
          </a:p>
        </p:txBody>
      </p:sp>
      <p:sp>
        <p:nvSpPr>
          <p:cNvPr id="11" name="Rectangle 8"/>
          <p:cNvSpPr>
            <a:spLocks noChangeArrowheads="1"/>
          </p:cNvSpPr>
          <p:nvPr/>
        </p:nvSpPr>
        <p:spPr bwMode="black">
          <a:xfrm>
            <a:off x="0" y="6400800"/>
            <a:ext cx="9144000" cy="461963"/>
          </a:xfrm>
          <a:prstGeom prst="rect">
            <a:avLst/>
          </a:prstGeom>
          <a:solidFill>
            <a:srgbClr val="111111"/>
          </a:solidFill>
          <a:ln w="9525">
            <a:noFill/>
            <a:miter lim="800000"/>
            <a:headEnd/>
            <a:tailEnd/>
          </a:ln>
          <a:effectLst/>
        </p:spPr>
        <p:txBody>
          <a:bodyPr wrap="none" anchor="ctr"/>
          <a:lstStyle/>
          <a:p>
            <a:pPr algn="ctr">
              <a:defRPr/>
            </a:pPr>
            <a:endParaRPr lang="en-US" dirty="0">
              <a:solidFill>
                <a:srgbClr val="000000"/>
              </a:solidFill>
            </a:endParaRPr>
          </a:p>
        </p:txBody>
      </p:sp>
      <p:pic>
        <p:nvPicPr>
          <p:cNvPr id="2056" name="Picture 9" descr="ipd_tinywhite"/>
          <p:cNvPicPr>
            <a:picLocks noChangeAspect="1" noChangeArrowheads="1"/>
          </p:cNvPicPr>
          <p:nvPr/>
        </p:nvPicPr>
        <p:blipFill>
          <a:blip r:embed="rId17" cstate="print"/>
          <a:srcRect/>
          <a:stretch>
            <a:fillRect/>
          </a:stretch>
        </p:blipFill>
        <p:spPr bwMode="auto">
          <a:xfrm>
            <a:off x="6400800" y="6505575"/>
            <a:ext cx="2667000" cy="312738"/>
          </a:xfrm>
          <a:prstGeom prst="rect">
            <a:avLst/>
          </a:prstGeom>
          <a:noFill/>
          <a:ln w="9525">
            <a:noFill/>
            <a:miter lim="800000"/>
            <a:headEnd/>
            <a:tailEnd/>
          </a:ln>
        </p:spPr>
      </p:pic>
      <p:sp>
        <p:nvSpPr>
          <p:cNvPr id="13" name="Rectangle 18"/>
          <p:cNvSpPr>
            <a:spLocks noChangeArrowheads="1"/>
          </p:cNvSpPr>
          <p:nvPr/>
        </p:nvSpPr>
        <p:spPr bwMode="black">
          <a:xfrm>
            <a:off x="0" y="6400800"/>
            <a:ext cx="9144000" cy="461963"/>
          </a:xfrm>
          <a:prstGeom prst="rect">
            <a:avLst/>
          </a:prstGeom>
          <a:solidFill>
            <a:srgbClr val="111111"/>
          </a:solidFill>
          <a:ln w="9525">
            <a:noFill/>
            <a:miter lim="800000"/>
            <a:headEnd/>
            <a:tailEnd/>
          </a:ln>
          <a:effectLst/>
        </p:spPr>
        <p:txBody>
          <a:bodyPr wrap="none" anchor="ctr"/>
          <a:lstStyle/>
          <a:p>
            <a:pPr algn="ctr">
              <a:defRPr/>
            </a:pPr>
            <a:endParaRPr lang="en-US" dirty="0">
              <a:solidFill>
                <a:srgbClr val="000000"/>
              </a:solidFill>
            </a:endParaRPr>
          </a:p>
        </p:txBody>
      </p:sp>
      <p:pic>
        <p:nvPicPr>
          <p:cNvPr id="2058" name="Picture 20" descr="logo_usdot"/>
          <p:cNvPicPr>
            <a:picLocks noChangeAspect="1" noChangeArrowheads="1"/>
          </p:cNvPicPr>
          <p:nvPr/>
        </p:nvPicPr>
        <p:blipFill>
          <a:blip r:embed="rId16" cstate="print"/>
          <a:srcRect/>
          <a:stretch>
            <a:fillRect/>
          </a:stretch>
        </p:blipFill>
        <p:spPr bwMode="auto">
          <a:xfrm>
            <a:off x="6248400" y="6477000"/>
            <a:ext cx="2514600" cy="327025"/>
          </a:xfrm>
          <a:prstGeom prst="rect">
            <a:avLst/>
          </a:prstGeom>
          <a:noFill/>
          <a:ln w="9525">
            <a:noFill/>
            <a:miter lim="800000"/>
            <a:headEnd/>
            <a:tailEnd/>
          </a:ln>
        </p:spPr>
      </p:pic>
      <p:pic>
        <p:nvPicPr>
          <p:cNvPr id="2059" name="Picture 13" descr="ipd_color_bar"/>
          <p:cNvPicPr>
            <a:picLocks noChangeAspect="1" noChangeArrowheads="1"/>
          </p:cNvPicPr>
          <p:nvPr/>
        </p:nvPicPr>
        <p:blipFill>
          <a:blip r:embed="rId18" cstate="print"/>
          <a:srcRect/>
          <a:stretch>
            <a:fillRect/>
          </a:stretch>
        </p:blipFill>
        <p:spPr bwMode="gray">
          <a:xfrm>
            <a:off x="0" y="6324600"/>
            <a:ext cx="9144000" cy="76200"/>
          </a:xfrm>
          <a:prstGeom prst="rect">
            <a:avLst/>
          </a:prstGeom>
          <a:noFill/>
          <a:ln w="9525">
            <a:noFill/>
            <a:miter lim="800000"/>
            <a:headEnd/>
            <a:tailEnd/>
          </a:ln>
        </p:spPr>
      </p:pic>
      <p:pic>
        <p:nvPicPr>
          <p:cNvPr id="2060" name="Picture 19" descr="ipd_tinywhite"/>
          <p:cNvPicPr>
            <a:picLocks noChangeAspect="1" noChangeArrowheads="1"/>
          </p:cNvPicPr>
          <p:nvPr/>
        </p:nvPicPr>
        <p:blipFill>
          <a:blip r:embed="rId17" cstate="print"/>
          <a:srcRect/>
          <a:stretch>
            <a:fillRect/>
          </a:stretch>
        </p:blipFill>
        <p:spPr bwMode="auto">
          <a:xfrm>
            <a:off x="457200" y="6477000"/>
            <a:ext cx="2667000" cy="312738"/>
          </a:xfrm>
          <a:prstGeom prst="rect">
            <a:avLst/>
          </a:prstGeom>
          <a:noFill/>
          <a:ln w="9525">
            <a:noFill/>
            <a:miter lim="800000"/>
            <a:headEnd/>
            <a:tailEnd/>
          </a:ln>
        </p:spPr>
      </p:pic>
      <p:sp>
        <p:nvSpPr>
          <p:cNvPr id="2061" name="Rectangle 6"/>
          <p:cNvSpPr>
            <a:spLocks noGrp="1" noChangeArrowheads="1"/>
          </p:cNvSpPr>
          <p:nvPr>
            <p:ph type="title"/>
          </p:nvPr>
        </p:nvSpPr>
        <p:spPr bwMode="auto">
          <a:xfrm>
            <a:off x="1066800" y="304800"/>
            <a:ext cx="7620000" cy="5334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lvl="0"/>
            <a:r>
              <a:rPr lang="en-US" dirty="0"/>
              <a:t>Insert Slide Title</a:t>
            </a:r>
          </a:p>
        </p:txBody>
      </p:sp>
      <p:sp>
        <p:nvSpPr>
          <p:cNvPr id="2062" name="Rectangle 7"/>
          <p:cNvSpPr>
            <a:spLocks noGrp="1" noChangeArrowheads="1"/>
          </p:cNvSpPr>
          <p:nvPr>
            <p:ph type="body" idx="1"/>
          </p:nvPr>
        </p:nvSpPr>
        <p:spPr bwMode="auto">
          <a:xfrm>
            <a:off x="457200" y="1066800"/>
            <a:ext cx="8229600" cy="5257800"/>
          </a:xfrm>
          <a:prstGeom prst="rect">
            <a:avLst/>
          </a:prstGeom>
          <a:noFill/>
          <a:ln w="9525">
            <a:noFill/>
            <a:miter lim="800000"/>
            <a:headEnd/>
            <a:tailEnd/>
          </a:ln>
        </p:spPr>
        <p:txBody>
          <a:bodyPr vert="horz" wrap="square" lIns="91440" tIns="45720" rIns="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44115770"/>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Lst>
  <p:txStyles>
    <p:titleStyle>
      <a:lvl1pPr algn="ctr" rtl="0" eaLnBrk="0" fontAlgn="base" hangingPunct="0">
        <a:spcBef>
          <a:spcPct val="0"/>
        </a:spcBef>
        <a:spcAft>
          <a:spcPct val="0"/>
        </a:spcAft>
        <a:defRPr sz="3200" b="1">
          <a:solidFill>
            <a:srgbClr val="863172"/>
          </a:solidFill>
          <a:latin typeface="+mj-lt"/>
          <a:ea typeface="+mj-ea"/>
          <a:cs typeface="+mj-cs"/>
        </a:defRPr>
      </a:lvl1pPr>
      <a:lvl2pPr algn="ctr" rtl="0" eaLnBrk="0" fontAlgn="base" hangingPunct="0">
        <a:spcBef>
          <a:spcPct val="0"/>
        </a:spcBef>
        <a:spcAft>
          <a:spcPct val="0"/>
        </a:spcAft>
        <a:defRPr sz="2400" b="1">
          <a:solidFill>
            <a:srgbClr val="863172"/>
          </a:solidFill>
          <a:latin typeface="Arial" charset="0"/>
        </a:defRPr>
      </a:lvl2pPr>
      <a:lvl3pPr algn="ctr" rtl="0" eaLnBrk="0" fontAlgn="base" hangingPunct="0">
        <a:spcBef>
          <a:spcPct val="0"/>
        </a:spcBef>
        <a:spcAft>
          <a:spcPct val="0"/>
        </a:spcAft>
        <a:defRPr sz="2400" b="1">
          <a:solidFill>
            <a:srgbClr val="863172"/>
          </a:solidFill>
          <a:latin typeface="Arial" charset="0"/>
        </a:defRPr>
      </a:lvl3pPr>
      <a:lvl4pPr algn="ctr" rtl="0" eaLnBrk="0" fontAlgn="base" hangingPunct="0">
        <a:spcBef>
          <a:spcPct val="0"/>
        </a:spcBef>
        <a:spcAft>
          <a:spcPct val="0"/>
        </a:spcAft>
        <a:defRPr sz="2400" b="1">
          <a:solidFill>
            <a:srgbClr val="863172"/>
          </a:solidFill>
          <a:latin typeface="Arial" charset="0"/>
        </a:defRPr>
      </a:lvl4pPr>
      <a:lvl5pPr algn="ctr" rtl="0" eaLnBrk="0" fontAlgn="base" hangingPunct="0">
        <a:spcBef>
          <a:spcPct val="0"/>
        </a:spcBef>
        <a:spcAft>
          <a:spcPct val="0"/>
        </a:spcAft>
        <a:defRPr sz="2400" b="1">
          <a:solidFill>
            <a:srgbClr val="863172"/>
          </a:solidFill>
          <a:latin typeface="Arial" charset="0"/>
        </a:defRPr>
      </a:lvl5pPr>
      <a:lvl6pPr marL="457200" algn="ctr" rtl="0" fontAlgn="base">
        <a:spcBef>
          <a:spcPct val="0"/>
        </a:spcBef>
        <a:spcAft>
          <a:spcPct val="0"/>
        </a:spcAft>
        <a:defRPr sz="2400" b="1">
          <a:solidFill>
            <a:srgbClr val="863172"/>
          </a:solidFill>
          <a:latin typeface="Arial" charset="0"/>
        </a:defRPr>
      </a:lvl6pPr>
      <a:lvl7pPr marL="914400" algn="ctr" rtl="0" fontAlgn="base">
        <a:spcBef>
          <a:spcPct val="0"/>
        </a:spcBef>
        <a:spcAft>
          <a:spcPct val="0"/>
        </a:spcAft>
        <a:defRPr sz="2400" b="1">
          <a:solidFill>
            <a:srgbClr val="863172"/>
          </a:solidFill>
          <a:latin typeface="Arial" charset="0"/>
        </a:defRPr>
      </a:lvl7pPr>
      <a:lvl8pPr marL="1371600" algn="ctr" rtl="0" fontAlgn="base">
        <a:spcBef>
          <a:spcPct val="0"/>
        </a:spcBef>
        <a:spcAft>
          <a:spcPct val="0"/>
        </a:spcAft>
        <a:defRPr sz="2400" b="1">
          <a:solidFill>
            <a:srgbClr val="863172"/>
          </a:solidFill>
          <a:latin typeface="Arial" charset="0"/>
        </a:defRPr>
      </a:lvl8pPr>
      <a:lvl9pPr marL="1828800" algn="ctr" rtl="0" fontAlgn="base">
        <a:spcBef>
          <a:spcPct val="0"/>
        </a:spcBef>
        <a:spcAft>
          <a:spcPct val="0"/>
        </a:spcAft>
        <a:defRPr sz="2400" b="1">
          <a:solidFill>
            <a:srgbClr val="863172"/>
          </a:solidFill>
          <a:latin typeface="Arial" charset="0"/>
        </a:defRPr>
      </a:lvl9pPr>
    </p:titleStyle>
    <p:bodyStyle>
      <a:lvl1pPr marL="342900" indent="-342900" algn="l" rtl="0" eaLnBrk="0" fontAlgn="base" hangingPunct="0">
        <a:spcBef>
          <a:spcPct val="20000"/>
        </a:spcBef>
        <a:spcAft>
          <a:spcPct val="15000"/>
        </a:spcAft>
        <a:buClr>
          <a:srgbClr val="D7363E"/>
        </a:buClr>
        <a:buFont typeface="Wingdings"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10000"/>
        </a:spcAft>
        <a:buClr>
          <a:srgbClr val="F89458"/>
        </a:buClr>
        <a:buFont typeface="Arial"/>
        <a:buChar char="•"/>
        <a:defRPr sz="2000">
          <a:solidFill>
            <a:schemeClr val="tx1"/>
          </a:solidFill>
          <a:latin typeface="+mn-lt"/>
        </a:defRPr>
      </a:lvl2pPr>
      <a:lvl3pPr marL="1143000" indent="-228600" algn="l" rtl="0" eaLnBrk="0" fontAlgn="base" hangingPunct="0">
        <a:spcBef>
          <a:spcPct val="20000"/>
        </a:spcBef>
        <a:spcAft>
          <a:spcPct val="0"/>
        </a:spcAft>
        <a:buClr>
          <a:srgbClr val="863172"/>
        </a:buClr>
        <a:buChar char="•"/>
        <a:defRPr sz="1800">
          <a:solidFill>
            <a:schemeClr val="tx1"/>
          </a:solidFill>
          <a:latin typeface="+mn-lt"/>
        </a:defRPr>
      </a:lvl3pPr>
      <a:lvl4pPr marL="1600200" indent="-228600" algn="l" rtl="0" eaLnBrk="0" fontAlgn="base" hangingPunct="0">
        <a:spcBef>
          <a:spcPct val="20000"/>
        </a:spcBef>
        <a:spcAft>
          <a:spcPct val="0"/>
        </a:spcAft>
        <a:buClr>
          <a:srgbClr val="F89458"/>
        </a:buClr>
        <a:buFont typeface="Arial" charset="0"/>
        <a:buChar char="–"/>
        <a:defRPr sz="1600">
          <a:solidFill>
            <a:schemeClr val="tx1"/>
          </a:solidFill>
          <a:latin typeface="+mn-lt"/>
        </a:defRPr>
      </a:lvl4pPr>
      <a:lvl5pPr marL="2057400" indent="-228600" algn="l" rtl="0" eaLnBrk="0" fontAlgn="base" hangingPunct="0">
        <a:spcBef>
          <a:spcPct val="20000"/>
        </a:spcBef>
        <a:spcAft>
          <a:spcPct val="0"/>
        </a:spcAft>
        <a:buClr>
          <a:srgbClr val="D7363E"/>
        </a:buClr>
        <a:buFont typeface="Arial" charset="0"/>
        <a:buChar char="»"/>
        <a:defRPr sz="1400">
          <a:solidFill>
            <a:schemeClr val="tx1"/>
          </a:solidFill>
          <a:latin typeface="+mn-lt"/>
        </a:defRPr>
      </a:lvl5pPr>
      <a:lvl6pPr marL="2514600" indent="-228600" algn="l" rtl="0" fontAlgn="base">
        <a:spcBef>
          <a:spcPct val="20000"/>
        </a:spcBef>
        <a:spcAft>
          <a:spcPct val="0"/>
        </a:spcAft>
        <a:buClr>
          <a:srgbClr val="D7363E"/>
        </a:buClr>
        <a:buFont typeface="Arial" charset="0"/>
        <a:buChar char="»"/>
        <a:defRPr sz="1200">
          <a:solidFill>
            <a:schemeClr val="tx1"/>
          </a:solidFill>
          <a:latin typeface="+mn-lt"/>
        </a:defRPr>
      </a:lvl6pPr>
      <a:lvl7pPr marL="2971800" indent="-228600" algn="l" rtl="0" fontAlgn="base">
        <a:spcBef>
          <a:spcPct val="20000"/>
        </a:spcBef>
        <a:spcAft>
          <a:spcPct val="0"/>
        </a:spcAft>
        <a:buClr>
          <a:srgbClr val="D7363E"/>
        </a:buClr>
        <a:buFont typeface="Arial" charset="0"/>
        <a:buChar char="»"/>
        <a:defRPr sz="1200">
          <a:solidFill>
            <a:schemeClr val="tx1"/>
          </a:solidFill>
          <a:latin typeface="+mn-lt"/>
        </a:defRPr>
      </a:lvl7pPr>
      <a:lvl8pPr marL="3429000" indent="-228600" algn="l" rtl="0" fontAlgn="base">
        <a:spcBef>
          <a:spcPct val="20000"/>
        </a:spcBef>
        <a:spcAft>
          <a:spcPct val="0"/>
        </a:spcAft>
        <a:buClr>
          <a:srgbClr val="D7363E"/>
        </a:buClr>
        <a:buFont typeface="Arial" charset="0"/>
        <a:buChar char="»"/>
        <a:defRPr sz="1200">
          <a:solidFill>
            <a:schemeClr val="tx1"/>
          </a:solidFill>
          <a:latin typeface="+mn-lt"/>
        </a:defRPr>
      </a:lvl8pPr>
      <a:lvl9pPr marL="3886200" indent="-228600" algn="l" rtl="0" fontAlgn="base">
        <a:spcBef>
          <a:spcPct val="20000"/>
        </a:spcBef>
        <a:spcAft>
          <a:spcPct val="0"/>
        </a:spcAft>
        <a:buClr>
          <a:srgbClr val="D7363E"/>
        </a:buClr>
        <a:buFont typeface="Arial" charset="0"/>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78979" y="76200"/>
            <a:ext cx="7141221"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19200" y="2209800"/>
            <a:ext cx="7162800" cy="4038600"/>
          </a:xfrm>
          <a:prstGeom prst="rect">
            <a:avLst/>
          </a:prstGeom>
          <a:solidFill>
            <a:schemeClr val="bg1"/>
          </a:solidFill>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438400" y="6324600"/>
            <a:ext cx="1066800" cy="365125"/>
          </a:xfrm>
          <a:prstGeom prst="rect">
            <a:avLst/>
          </a:prstGeom>
        </p:spPr>
        <p:txBody>
          <a:bodyPr vert="horz" lIns="91440" tIns="45720" rIns="91440" bIns="45720" rtlCol="0" anchor="ctr"/>
          <a:lstStyle>
            <a:lvl1pPr algn="l">
              <a:defRPr sz="1200">
                <a:solidFill>
                  <a:schemeClr val="bg1"/>
                </a:solidFill>
              </a:defRPr>
            </a:lvl1pPr>
          </a:lstStyle>
          <a:p>
            <a:fld id="{163B2977-B28A-4E34-83A7-C212B1FF43A2}" type="datetimeFigureOut">
              <a:rPr lang="en-US" smtClean="0"/>
              <a:pPr/>
              <a:t>2/21/2018</a:t>
            </a:fld>
            <a:endParaRPr lang="en-US" dirty="0"/>
          </a:p>
        </p:txBody>
      </p:sp>
      <p:sp>
        <p:nvSpPr>
          <p:cNvPr id="5" name="Footer Placeholder 4"/>
          <p:cNvSpPr>
            <a:spLocks noGrp="1"/>
          </p:cNvSpPr>
          <p:nvPr>
            <p:ph type="ftr" sz="quarter" idx="3"/>
          </p:nvPr>
        </p:nvSpPr>
        <p:spPr>
          <a:xfrm>
            <a:off x="3657600" y="6324600"/>
            <a:ext cx="2590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6324600" y="6324600"/>
            <a:ext cx="2133600" cy="365125"/>
          </a:xfrm>
          <a:prstGeom prst="rect">
            <a:avLst/>
          </a:prstGeom>
        </p:spPr>
        <p:txBody>
          <a:bodyPr vert="horz" lIns="91440" tIns="45720" rIns="91440" bIns="45720" rtlCol="0" anchor="ctr"/>
          <a:lstStyle>
            <a:lvl1pPr algn="r">
              <a:defRPr sz="1200">
                <a:solidFill>
                  <a:schemeClr val="bg1"/>
                </a:solidFill>
              </a:defRPr>
            </a:lvl1pPr>
          </a:lstStyle>
          <a:p>
            <a:fld id="{964C510D-D580-43A2-9ABD-5D3EEA2F3D97}" type="slidenum">
              <a:rPr lang="en-US" smtClean="0"/>
              <a:pPr/>
              <a:t>‹#›</a:t>
            </a:fld>
            <a:endParaRPr lang="en-US" dirty="0"/>
          </a:p>
        </p:txBody>
      </p:sp>
    </p:spTree>
    <p:extLst>
      <p:ext uri="{BB962C8B-B14F-4D97-AF65-F5344CB8AC3E}">
        <p14:creationId xmlns:p14="http://schemas.microsoft.com/office/powerpoint/2010/main" val="3756012007"/>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ctr" defTabSz="914400" rtl="0" eaLnBrk="1" latinLnBrk="0" hangingPunct="1">
        <a:spcBef>
          <a:spcPct val="0"/>
        </a:spcBef>
        <a:buNone/>
        <a:defRPr lang="en-US" sz="4400" kern="1200" dirty="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hyperlink" Target="https://www.ncppp.org/resources/research-information/state-legislation/" TargetMode="External"/><Relationship Id="rId7" Type="http://schemas.openxmlformats.org/officeDocument/2006/relationships/diagramQuickStyle" Target="../diagrams/quickStyle2.xml"/><Relationship Id="rId2" Type="http://schemas.openxmlformats.org/officeDocument/2006/relationships/notesSlide" Target="../notesSlides/notesSlide12.xml"/><Relationship Id="rId1" Type="http://schemas.openxmlformats.org/officeDocument/2006/relationships/slideLayout" Target="../slideLayouts/slideLayout35.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9.png"/><Relationship Id="rId9" Type="http://schemas.microsoft.com/office/2007/relationships/diagramDrawing" Target="../diagrams/drawing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3" Type="http://schemas.openxmlformats.org/officeDocument/2006/relationships/hyperlink" Target="http://www.fhwa.dot.gov/ipd/p3/" TargetMode="External"/><Relationship Id="rId2" Type="http://schemas.openxmlformats.org/officeDocument/2006/relationships/notesSlide" Target="../notesSlides/notesSlide24.xml"/><Relationship Id="rId1" Type="http://schemas.openxmlformats.org/officeDocument/2006/relationships/slideLayout" Target="../slideLayouts/slideLayout34.xml"/><Relationship Id="rId5" Type="http://schemas.openxmlformats.org/officeDocument/2006/relationships/hyperlink" Target="https://www.ncppp.org/resources/research-information/state-legislation/" TargetMode="External"/><Relationship Id="rId4" Type="http://schemas.openxmlformats.org/officeDocument/2006/relationships/hyperlink" Target="https://www.fhwa.dot.gov/ipd/p3/toolkit/"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9.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4.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143000" y="2667000"/>
            <a:ext cx="6934200" cy="1752600"/>
          </a:xfrm>
        </p:spPr>
        <p:txBody>
          <a:bodyPr>
            <a:normAutofit fontScale="70000" lnSpcReduction="20000"/>
          </a:bodyPr>
          <a:lstStyle/>
          <a:p>
            <a:r>
              <a:rPr lang="en-US" dirty="0"/>
              <a:t> State of P3s (Public Private Partnerships) in New York</a:t>
            </a:r>
          </a:p>
          <a:p>
            <a:r>
              <a:rPr lang="en-US" dirty="0"/>
              <a:t> Presented by</a:t>
            </a:r>
          </a:p>
          <a:p>
            <a:endParaRPr lang="en-US" dirty="0"/>
          </a:p>
          <a:p>
            <a:r>
              <a:rPr lang="en-US" dirty="0"/>
              <a:t>NY Division Administrator</a:t>
            </a:r>
          </a:p>
          <a:p>
            <a:r>
              <a:rPr lang="en-US" dirty="0"/>
              <a:t>Peter Osborn</a:t>
            </a:r>
          </a:p>
        </p:txBody>
      </p:sp>
      <p:sp>
        <p:nvSpPr>
          <p:cNvPr id="4" name="Title 3"/>
          <p:cNvSpPr>
            <a:spLocks noGrp="1"/>
          </p:cNvSpPr>
          <p:nvPr>
            <p:ph type="title"/>
          </p:nvPr>
        </p:nvSpPr>
        <p:spPr>
          <a:xfrm>
            <a:off x="1752600" y="-35607"/>
            <a:ext cx="6934200" cy="1470025"/>
          </a:xfrm>
        </p:spPr>
        <p:txBody>
          <a:bodyPr/>
          <a:lstStyle/>
          <a:p>
            <a:r>
              <a:rPr lang="en-US" dirty="0"/>
              <a:t>Federal Highway Administration</a:t>
            </a:r>
          </a:p>
        </p:txBody>
      </p:sp>
    </p:spTree>
    <p:extLst>
      <p:ext uri="{BB962C8B-B14F-4D97-AF65-F5344CB8AC3E}">
        <p14:creationId xmlns:p14="http://schemas.microsoft.com/office/powerpoint/2010/main" val="411419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76200"/>
            <a:ext cx="6019800" cy="1143000"/>
          </a:xfrm>
        </p:spPr>
        <p:txBody>
          <a:bodyPr>
            <a:normAutofit fontScale="90000"/>
          </a:bodyPr>
          <a:lstStyle/>
          <a:p>
            <a:r>
              <a:rPr lang="en-US" dirty="0"/>
              <a:t>Federal Highway Administration</a:t>
            </a:r>
          </a:p>
        </p:txBody>
      </p:sp>
      <p:sp>
        <p:nvSpPr>
          <p:cNvPr id="3" name="TextBox 2"/>
          <p:cNvSpPr txBox="1"/>
          <p:nvPr/>
        </p:nvSpPr>
        <p:spPr>
          <a:xfrm>
            <a:off x="533400" y="1828800"/>
            <a:ext cx="7239000" cy="954107"/>
          </a:xfrm>
          <a:prstGeom prst="rect">
            <a:avLst/>
          </a:prstGeom>
          <a:noFill/>
        </p:spPr>
        <p:txBody>
          <a:bodyPr wrap="square" rtlCol="0">
            <a:spAutoFit/>
          </a:bodyPr>
          <a:lstStyle/>
          <a:p>
            <a:r>
              <a:rPr lang="en-US" sz="2800" dirty="0">
                <a:solidFill>
                  <a:srgbClr val="404040"/>
                </a:solidFill>
                <a:latin typeface="Arial" panose="020B0604020202020204"/>
                <a:cs typeface="Arial" panose="020B0604020202020204" pitchFamily="34" charset="0"/>
              </a:rPr>
              <a:t>Addressing P3 Challenges</a:t>
            </a:r>
            <a:br>
              <a:rPr lang="en-US" sz="2800" dirty="0">
                <a:solidFill>
                  <a:srgbClr val="404040"/>
                </a:solidFill>
                <a:latin typeface="Arial" panose="020B0604020202020204"/>
                <a:cs typeface="Arial" panose="020B0604020202020204" pitchFamily="34" charset="0"/>
              </a:rPr>
            </a:br>
            <a:r>
              <a:rPr lang="en-US" sz="2800" dirty="0">
                <a:solidFill>
                  <a:srgbClr val="404040"/>
                </a:solidFill>
                <a:latin typeface="Arial" panose="020B0604020202020204"/>
                <a:cs typeface="Arial" panose="020B0604020202020204" pitchFamily="34" charset="0"/>
              </a:rPr>
              <a:t>Matching Debt and Revenues </a:t>
            </a:r>
            <a:endParaRPr lang="en-US" sz="2800" dirty="0"/>
          </a:p>
        </p:txBody>
      </p:sp>
      <p:sp>
        <p:nvSpPr>
          <p:cNvPr id="4" name="TextBox 3"/>
          <p:cNvSpPr txBox="1"/>
          <p:nvPr/>
        </p:nvSpPr>
        <p:spPr>
          <a:xfrm>
            <a:off x="609600" y="2782907"/>
            <a:ext cx="8077200" cy="3431709"/>
          </a:xfrm>
          <a:prstGeom prst="rect">
            <a:avLst/>
          </a:prstGeom>
          <a:noFill/>
        </p:spPr>
        <p:txBody>
          <a:bodyPr wrap="square" rtlCol="0">
            <a:spAutoFit/>
          </a:bodyPr>
          <a:lstStyle/>
          <a:p>
            <a:pPr marL="228600" lvl="0" indent="-228600">
              <a:spcBef>
                <a:spcPts val="1200"/>
              </a:spcBef>
              <a:spcAft>
                <a:spcPts val="600"/>
              </a:spcAft>
              <a:buClr>
                <a:srgbClr val="4277BB"/>
              </a:buClr>
              <a:buSzPct val="90000"/>
              <a:buFont typeface="Wingdings" panose="05000000000000000000" pitchFamily="2" charset="2"/>
              <a:buChar char="§"/>
            </a:pPr>
            <a:r>
              <a:rPr lang="en-US" dirty="0">
                <a:solidFill>
                  <a:srgbClr val="D4D5D9">
                    <a:lumMod val="25000"/>
                  </a:srgbClr>
                </a:solidFill>
                <a:latin typeface="Arial" panose="020B0604020202020204"/>
                <a:cs typeface="Arial" panose="020B0604020202020204" pitchFamily="34" charset="0"/>
              </a:rPr>
              <a:t>Use Federal credit programs (GARVEE, TIFIA and PABs) provide long-term, low-cost financing to the developer comparable to public sector cost of financing</a:t>
            </a:r>
          </a:p>
          <a:p>
            <a:pPr marL="228600" lvl="0" indent="-228600">
              <a:spcBef>
                <a:spcPts val="1200"/>
              </a:spcBef>
              <a:spcAft>
                <a:spcPts val="600"/>
              </a:spcAft>
              <a:buClr>
                <a:srgbClr val="4277BB"/>
              </a:buClr>
              <a:buSzPct val="90000"/>
              <a:buFont typeface="Wingdings" panose="05000000000000000000" pitchFamily="2" charset="2"/>
              <a:buChar char="§"/>
            </a:pPr>
            <a:r>
              <a:rPr lang="en-US" dirty="0">
                <a:solidFill>
                  <a:srgbClr val="D4D5D9">
                    <a:lumMod val="25000"/>
                  </a:srgbClr>
                </a:solidFill>
                <a:latin typeface="Arial" panose="020B0604020202020204"/>
                <a:cs typeface="Arial" panose="020B0604020202020204" pitchFamily="34" charset="0"/>
              </a:rPr>
              <a:t>Match Debt to Revenues and Explore. Yes consider tradition of tolls, add the value of Real Estate, add the value of Freight, add the value of Service.</a:t>
            </a:r>
          </a:p>
          <a:p>
            <a:pPr marL="640080" lvl="1" indent="-285750">
              <a:spcBef>
                <a:spcPts val="600"/>
              </a:spcBef>
              <a:spcAft>
                <a:spcPts val="600"/>
              </a:spcAft>
              <a:buClr>
                <a:srgbClr val="BCCE60"/>
              </a:buClr>
              <a:buSzPct val="100000"/>
              <a:buFont typeface="Wingdings" panose="05000000000000000000" pitchFamily="2" charset="2"/>
              <a:buChar char="§"/>
            </a:pPr>
            <a:r>
              <a:rPr lang="en-US" dirty="0">
                <a:solidFill>
                  <a:srgbClr val="D4D5D9">
                    <a:lumMod val="25000"/>
                  </a:srgbClr>
                </a:solidFill>
                <a:latin typeface="Arial" panose="020B0604020202020204"/>
                <a:cs typeface="Arial" panose="020B0604020202020204" pitchFamily="34" charset="0"/>
              </a:rPr>
              <a:t>Any deal on Congestion Pricing</a:t>
            </a:r>
          </a:p>
          <a:p>
            <a:pPr marL="640080" lvl="1" indent="-285750">
              <a:spcBef>
                <a:spcPts val="600"/>
              </a:spcBef>
              <a:spcAft>
                <a:spcPts val="600"/>
              </a:spcAft>
              <a:buClr>
                <a:srgbClr val="BCCE60"/>
              </a:buClr>
              <a:buSzPct val="100000"/>
              <a:buFont typeface="Wingdings" panose="05000000000000000000" pitchFamily="2" charset="2"/>
              <a:buChar char="§"/>
            </a:pPr>
            <a:r>
              <a:rPr lang="en-US" dirty="0">
                <a:solidFill>
                  <a:srgbClr val="D4D5D9">
                    <a:lumMod val="25000"/>
                  </a:srgbClr>
                </a:solidFill>
                <a:latin typeface="Arial" panose="020B0604020202020204"/>
                <a:cs typeface="Arial" panose="020B0604020202020204" pitchFamily="34" charset="0"/>
              </a:rPr>
              <a:t>HOT lane opportunities</a:t>
            </a:r>
          </a:p>
          <a:p>
            <a:pPr marL="640080" lvl="1" indent="-285750">
              <a:spcBef>
                <a:spcPts val="600"/>
              </a:spcBef>
              <a:spcAft>
                <a:spcPts val="600"/>
              </a:spcAft>
              <a:buClr>
                <a:srgbClr val="BCCE60"/>
              </a:buClr>
              <a:buSzPct val="100000"/>
              <a:buFont typeface="Wingdings" panose="05000000000000000000" pitchFamily="2" charset="2"/>
              <a:buChar char="§"/>
            </a:pPr>
            <a:r>
              <a:rPr lang="en-US" dirty="0">
                <a:solidFill>
                  <a:srgbClr val="D4D5D9">
                    <a:lumMod val="25000"/>
                  </a:srgbClr>
                </a:solidFill>
                <a:latin typeface="Arial" panose="020B0604020202020204"/>
                <a:cs typeface="Arial" panose="020B0604020202020204" pitchFamily="34" charset="0"/>
              </a:rPr>
              <a:t>Real Estate Development( Build Over Examples)  </a:t>
            </a:r>
          </a:p>
          <a:p>
            <a:pPr marL="640080" lvl="1" indent="-285750">
              <a:spcBef>
                <a:spcPts val="600"/>
              </a:spcBef>
              <a:spcAft>
                <a:spcPts val="600"/>
              </a:spcAft>
              <a:buClr>
                <a:srgbClr val="BCCE60"/>
              </a:buClr>
              <a:buSzPct val="100000"/>
              <a:buFont typeface="Wingdings" panose="05000000000000000000" pitchFamily="2" charset="2"/>
              <a:buChar char="§"/>
            </a:pPr>
            <a:r>
              <a:rPr lang="en-US" dirty="0">
                <a:solidFill>
                  <a:srgbClr val="D4D5D9">
                    <a:lumMod val="25000"/>
                  </a:srgbClr>
                </a:solidFill>
                <a:latin typeface="Arial" panose="020B0604020202020204"/>
                <a:cs typeface="Arial" panose="020B0604020202020204" pitchFamily="34" charset="0"/>
              </a:rPr>
              <a:t>Fees for Services and Value Capture</a:t>
            </a:r>
          </a:p>
        </p:txBody>
      </p:sp>
    </p:spTree>
    <p:extLst>
      <p:ext uri="{BB962C8B-B14F-4D97-AF65-F5344CB8AC3E}">
        <p14:creationId xmlns:p14="http://schemas.microsoft.com/office/powerpoint/2010/main" val="2320885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76200"/>
            <a:ext cx="6172200" cy="1143000"/>
          </a:xfrm>
        </p:spPr>
        <p:txBody>
          <a:bodyPr>
            <a:normAutofit fontScale="90000"/>
          </a:bodyPr>
          <a:lstStyle/>
          <a:p>
            <a:r>
              <a:rPr lang="en-US" dirty="0"/>
              <a:t>Federal Highway Administration</a:t>
            </a:r>
          </a:p>
        </p:txBody>
      </p:sp>
      <p:sp>
        <p:nvSpPr>
          <p:cNvPr id="4" name="Title 1"/>
          <p:cNvSpPr txBox="1">
            <a:spLocks/>
          </p:cNvSpPr>
          <p:nvPr/>
        </p:nvSpPr>
        <p:spPr>
          <a:xfrm>
            <a:off x="623888" y="2042519"/>
            <a:ext cx="7886700" cy="1767481"/>
          </a:xfrm>
          <a:prstGeom prst="rect">
            <a:avLst/>
          </a:prstGeom>
          <a:solidFill>
            <a:srgbClr val="F68E55"/>
          </a:solidFill>
          <a:ln>
            <a:noFill/>
          </a:ln>
        </p:spPr>
        <p:txBody>
          <a:bodyPr vert="horz" lIns="274320" tIns="45720" rIns="91440" bIns="182880" rtlCol="0" anchor="b">
            <a:noAutofit/>
          </a:bodyPr>
          <a:lstStyle>
            <a:lvl1pPr algn="l" defTabSz="914400" rtl="0" eaLnBrk="1" latinLnBrk="0" hangingPunct="1">
              <a:lnSpc>
                <a:spcPts val="4200"/>
              </a:lnSpc>
              <a:spcBef>
                <a:spcPct val="0"/>
              </a:spcBef>
              <a:buNone/>
              <a:defRPr sz="6000" kern="1200">
                <a:solidFill>
                  <a:schemeClr val="bg1"/>
                </a:solidFill>
                <a:latin typeface="+mn-lt"/>
                <a:ea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ysClr val="window" lastClr="FFFFFF"/>
                </a:solidFill>
                <a:effectLst/>
                <a:uLnTx/>
                <a:uFillTx/>
                <a:latin typeface="Arial" panose="020B0604020202020204"/>
                <a:cs typeface="Arial" panose="020B0604020202020204" pitchFamily="34" charset="0"/>
              </a:rPr>
              <a:t>Public-Private Partnership Projects in the U.S.</a:t>
            </a:r>
          </a:p>
        </p:txBody>
      </p:sp>
      <p:sp>
        <p:nvSpPr>
          <p:cNvPr id="5" name="TextBox 4"/>
          <p:cNvSpPr txBox="1"/>
          <p:nvPr/>
        </p:nvSpPr>
        <p:spPr>
          <a:xfrm>
            <a:off x="685800" y="3962400"/>
            <a:ext cx="7924800" cy="1200329"/>
          </a:xfrm>
          <a:prstGeom prst="rect">
            <a:avLst/>
          </a:prstGeom>
          <a:noFill/>
        </p:spPr>
        <p:txBody>
          <a:bodyPr wrap="square" rtlCol="0">
            <a:spAutoFit/>
          </a:bodyPr>
          <a:lstStyle/>
          <a:p>
            <a:pPr lvl="0">
              <a:buSzPct val="90000"/>
            </a:pPr>
            <a:r>
              <a:rPr lang="en-US" sz="2400">
                <a:solidFill>
                  <a:srgbClr val="404040"/>
                </a:solidFill>
                <a:latin typeface="Arial" panose="020B0604020202020204"/>
                <a:cs typeface="Arial" panose="020B0604020202020204" pitchFamily="34" charset="0"/>
              </a:rPr>
              <a:t>Where is the National State of Practice regarding Enabling Legislation, P3 Concessions, and Conversions of Existing Facilities?</a:t>
            </a:r>
            <a:endParaRPr lang="en-US" sz="2400" dirty="0">
              <a:solidFill>
                <a:srgbClr val="404040"/>
              </a:solidFill>
              <a:latin typeface="Arial" panose="020B0604020202020204"/>
              <a:cs typeface="Arial" panose="020B0604020202020204" pitchFamily="34" charset="0"/>
            </a:endParaRPr>
          </a:p>
        </p:txBody>
      </p:sp>
    </p:spTree>
    <p:extLst>
      <p:ext uri="{BB962C8B-B14F-4D97-AF65-F5344CB8AC3E}">
        <p14:creationId xmlns:p14="http://schemas.microsoft.com/office/powerpoint/2010/main" val="477915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1" y="152400"/>
            <a:ext cx="6248400" cy="1143000"/>
          </a:xfrm>
        </p:spPr>
        <p:txBody>
          <a:bodyPr>
            <a:normAutofit fontScale="90000"/>
          </a:bodyPr>
          <a:lstStyle/>
          <a:p>
            <a:r>
              <a:rPr lang="en-US" dirty="0"/>
              <a:t>Federal Highway Administration</a:t>
            </a:r>
          </a:p>
        </p:txBody>
      </p:sp>
      <p:sp>
        <p:nvSpPr>
          <p:cNvPr id="5" name="Rectangle 4"/>
          <p:cNvSpPr/>
          <p:nvPr/>
        </p:nvSpPr>
        <p:spPr>
          <a:xfrm>
            <a:off x="6858000" y="3429000"/>
            <a:ext cx="2133600" cy="2292935"/>
          </a:xfrm>
          <a:prstGeom prst="rect">
            <a:avLst/>
          </a:prstGeom>
        </p:spPr>
        <p:txBody>
          <a:bodyPr wrap="square">
            <a:spAutoFit/>
          </a:bodyPr>
          <a:lstStyle/>
          <a:p>
            <a:pPr marL="692150" marR="0" lvl="1" indent="-234950" defTabSz="914400" eaLnBrk="0" fontAlgn="auto" latinLnBrk="0" hangingPunct="0">
              <a:lnSpc>
                <a:spcPct val="100000"/>
              </a:lnSpc>
              <a:spcBef>
                <a:spcPct val="100000"/>
              </a:spcBef>
              <a:spcAft>
                <a:spcPts val="0"/>
              </a:spcAft>
              <a:buClr>
                <a:srgbClr val="0B1F65"/>
              </a:buClr>
              <a:buSzTx/>
              <a:buFont typeface="Webdings" pitchFamily="18" charset="2"/>
              <a:buChar char="4"/>
              <a:tabLst/>
              <a:defRPr/>
            </a:pPr>
            <a:r>
              <a:rPr kumimoji="0" lang="en-US" sz="1200" b="0" i="0" u="none" strike="noStrike" kern="0" cap="none" spc="0" normalizeH="0" baseline="0" noProof="0" dirty="0">
                <a:ln>
                  <a:noFill/>
                </a:ln>
                <a:solidFill>
                  <a:sysClr val="windowText" lastClr="000000"/>
                </a:solidFill>
                <a:effectLst/>
                <a:uLnTx/>
                <a:uFillTx/>
              </a:rPr>
              <a:t>Figure as of March 2016.</a:t>
            </a:r>
          </a:p>
          <a:p>
            <a:endParaRPr lang="en-US" sz="1600" kern="0" dirty="0">
              <a:solidFill>
                <a:sysClr val="windowText" lastClr="000000"/>
              </a:solidFill>
            </a:endParaRPr>
          </a:p>
          <a:p>
            <a:pPr marL="285750" indent="-285750">
              <a:buFontTx/>
              <a:buChar char="-"/>
            </a:pPr>
            <a:r>
              <a:rPr lang="en-US" sz="1200" kern="0" dirty="0">
                <a:solidFill>
                  <a:sysClr val="windowText" lastClr="000000"/>
                </a:solidFill>
              </a:rPr>
              <a:t>Up to date status (1/2018) at</a:t>
            </a:r>
          </a:p>
          <a:p>
            <a:r>
              <a:rPr lang="en-US" sz="1100" dirty="0"/>
              <a:t> </a:t>
            </a:r>
          </a:p>
          <a:p>
            <a:r>
              <a:rPr lang="en-US" sz="1200" u="sng" dirty="0">
                <a:hlinkClick r:id="rId3"/>
              </a:rPr>
              <a:t>https://www.ncppp.org/resources/research-information/state-legislation/</a:t>
            </a:r>
            <a:endParaRPr lang="en-US" sz="1200" dirty="0"/>
          </a:p>
          <a:p>
            <a:pPr marR="0" lvl="1" defTabSz="914400" eaLnBrk="0" fontAlgn="auto" latinLnBrk="0" hangingPunct="0">
              <a:lnSpc>
                <a:spcPct val="100000"/>
              </a:lnSpc>
              <a:spcBef>
                <a:spcPct val="100000"/>
              </a:spcBef>
              <a:spcAft>
                <a:spcPts val="0"/>
              </a:spcAft>
              <a:buClr>
                <a:srgbClr val="0B1F65"/>
              </a:buClr>
              <a:buSzTx/>
              <a:tabLst/>
              <a:defRPr/>
            </a:pPr>
            <a:endParaRPr kumimoji="0" lang="en-US" sz="1600" b="0" i="0" u="none" strike="noStrike" kern="0" cap="none" spc="0" normalizeH="0" baseline="0" noProof="0" dirty="0">
              <a:ln>
                <a:noFill/>
              </a:ln>
              <a:solidFill>
                <a:sysClr val="windowText" lastClr="000000"/>
              </a:solidFill>
              <a:effectLst/>
              <a:uLnTx/>
              <a:uFillTx/>
            </a:endParaRPr>
          </a:p>
        </p:txBody>
      </p:sp>
      <p:pic>
        <p:nvPicPr>
          <p:cNvPr id="6" name="Picture 5"/>
          <p:cNvPicPr>
            <a:picLocks noChangeAspect="1"/>
          </p:cNvPicPr>
          <p:nvPr/>
        </p:nvPicPr>
        <p:blipFill>
          <a:blip r:embed="rId4"/>
          <a:stretch>
            <a:fillRect/>
          </a:stretch>
        </p:blipFill>
        <p:spPr>
          <a:xfrm>
            <a:off x="1447800" y="2209800"/>
            <a:ext cx="5410200" cy="4191000"/>
          </a:xfrm>
          <a:prstGeom prst="rect">
            <a:avLst/>
          </a:prstGeom>
        </p:spPr>
      </p:pic>
      <p:graphicFrame>
        <p:nvGraphicFramePr>
          <p:cNvPr id="7" name="Diagram 6"/>
          <p:cNvGraphicFramePr/>
          <p:nvPr>
            <p:extLst>
              <p:ext uri="{D42A27DB-BD31-4B8C-83A1-F6EECF244321}">
                <p14:modId xmlns:p14="http://schemas.microsoft.com/office/powerpoint/2010/main" val="1065436760"/>
              </p:ext>
            </p:extLst>
          </p:nvPr>
        </p:nvGraphicFramePr>
        <p:xfrm>
          <a:off x="4689954" y="1562100"/>
          <a:ext cx="4292021" cy="533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TextBox 7"/>
          <p:cNvSpPr txBox="1"/>
          <p:nvPr/>
        </p:nvSpPr>
        <p:spPr>
          <a:xfrm>
            <a:off x="2784954" y="1668416"/>
            <a:ext cx="1905000" cy="523220"/>
          </a:xfrm>
          <a:prstGeom prst="rect">
            <a:avLst/>
          </a:prstGeom>
          <a:noFill/>
        </p:spPr>
        <p:txBody>
          <a:bodyPr wrap="square" rtlCol="0">
            <a:spAutoFit/>
          </a:bodyPr>
          <a:lstStyle/>
          <a:p>
            <a:r>
              <a:rPr lang="en-US" sz="2800" dirty="0"/>
              <a:t>Legislation</a:t>
            </a:r>
          </a:p>
        </p:txBody>
      </p:sp>
    </p:spTree>
    <p:extLst>
      <p:ext uri="{BB962C8B-B14F-4D97-AF65-F5344CB8AC3E}">
        <p14:creationId xmlns:p14="http://schemas.microsoft.com/office/powerpoint/2010/main" val="2510802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76200"/>
            <a:ext cx="6248400" cy="1143000"/>
          </a:xfrm>
        </p:spPr>
        <p:txBody>
          <a:bodyPr>
            <a:noAutofit/>
          </a:bodyPr>
          <a:lstStyle/>
          <a:p>
            <a:r>
              <a:rPr lang="en-US" dirty="0"/>
              <a:t>Federal Highway Administration</a:t>
            </a:r>
          </a:p>
        </p:txBody>
      </p:sp>
      <p:pic>
        <p:nvPicPr>
          <p:cNvPr id="145" name="Picture 144"/>
          <p:cNvPicPr>
            <a:picLocks noChangeAspect="1"/>
          </p:cNvPicPr>
          <p:nvPr/>
        </p:nvPicPr>
        <p:blipFill>
          <a:blip r:embed="rId3"/>
          <a:stretch>
            <a:fillRect/>
          </a:stretch>
        </p:blipFill>
        <p:spPr>
          <a:xfrm>
            <a:off x="609600" y="1600200"/>
            <a:ext cx="7848600" cy="4414838"/>
          </a:xfrm>
          <a:prstGeom prst="rect">
            <a:avLst/>
          </a:prstGeom>
        </p:spPr>
      </p:pic>
      <p:sp>
        <p:nvSpPr>
          <p:cNvPr id="146" name="Rectangle 145"/>
          <p:cNvSpPr/>
          <p:nvPr/>
        </p:nvSpPr>
        <p:spPr>
          <a:xfrm>
            <a:off x="609600" y="1600200"/>
            <a:ext cx="990600" cy="441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p:cNvSpPr/>
          <p:nvPr/>
        </p:nvSpPr>
        <p:spPr>
          <a:xfrm>
            <a:off x="7467600" y="1600200"/>
            <a:ext cx="990600" cy="44148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7479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76200"/>
            <a:ext cx="6553200" cy="1143000"/>
          </a:xfrm>
        </p:spPr>
        <p:txBody>
          <a:bodyPr>
            <a:normAutofit fontScale="90000"/>
          </a:bodyPr>
          <a:lstStyle/>
          <a:p>
            <a:r>
              <a:rPr lang="en-US" dirty="0"/>
              <a:t>Federal Highway Administration</a:t>
            </a:r>
          </a:p>
        </p:txBody>
      </p:sp>
      <p:sp>
        <p:nvSpPr>
          <p:cNvPr id="150" name="Title 1"/>
          <p:cNvSpPr txBox="1">
            <a:spLocks/>
          </p:cNvSpPr>
          <p:nvPr/>
        </p:nvSpPr>
        <p:spPr>
          <a:xfrm>
            <a:off x="609600" y="1940944"/>
            <a:ext cx="7843780" cy="2682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lang="en-US" sz="4400" kern="1200" dirty="0">
                <a:solidFill>
                  <a:schemeClr val="bg1"/>
                </a:solidFill>
                <a:latin typeface="+mj-lt"/>
                <a:ea typeface="+mj-ea"/>
                <a:cs typeface="+mj-cs"/>
              </a:defRPr>
            </a:lvl1pPr>
          </a:lstStyle>
          <a:p>
            <a:r>
              <a:rPr lang="en-US" sz="2800" dirty="0">
                <a:solidFill>
                  <a:schemeClr val="tx1"/>
                </a:solidFill>
                <a:cs typeface="Arial" panose="020B0604020202020204" pitchFamily="34" charset="0"/>
              </a:rPr>
              <a:t>P3 Concessions in the U.S. – Existing Facilities</a:t>
            </a:r>
          </a:p>
        </p:txBody>
      </p:sp>
      <p:sp>
        <p:nvSpPr>
          <p:cNvPr id="151" name="Freeform 6"/>
          <p:cNvSpPr>
            <a:spLocks noChangeAspect="1" noEditPoints="1"/>
          </p:cNvSpPr>
          <p:nvPr/>
        </p:nvSpPr>
        <p:spPr bwMode="auto">
          <a:xfrm>
            <a:off x="7082041" y="6055024"/>
            <a:ext cx="454239" cy="132105"/>
          </a:xfrm>
          <a:custGeom>
            <a:avLst/>
            <a:gdLst/>
            <a:ahLst/>
            <a:cxnLst>
              <a:cxn ang="0">
                <a:pos x="1625" y="80"/>
              </a:cxn>
              <a:cxn ang="0">
                <a:pos x="1544" y="80"/>
              </a:cxn>
              <a:cxn ang="0">
                <a:pos x="1409" y="65"/>
              </a:cxn>
              <a:cxn ang="0">
                <a:pos x="1356" y="55"/>
              </a:cxn>
              <a:cxn ang="0">
                <a:pos x="1232" y="47"/>
              </a:cxn>
              <a:cxn ang="0">
                <a:pos x="1055" y="31"/>
              </a:cxn>
              <a:cxn ang="0">
                <a:pos x="983" y="54"/>
              </a:cxn>
              <a:cxn ang="0">
                <a:pos x="861" y="34"/>
              </a:cxn>
              <a:cxn ang="0">
                <a:pos x="720" y="52"/>
              </a:cxn>
              <a:cxn ang="0">
                <a:pos x="537" y="27"/>
              </a:cxn>
              <a:cxn ang="0">
                <a:pos x="479" y="40"/>
              </a:cxn>
              <a:cxn ang="0">
                <a:pos x="199" y="2"/>
              </a:cxn>
              <a:cxn ang="0">
                <a:pos x="118" y="55"/>
              </a:cxn>
              <a:cxn ang="0">
                <a:pos x="56" y="179"/>
              </a:cxn>
              <a:cxn ang="0">
                <a:pos x="65" y="300"/>
              </a:cxn>
              <a:cxn ang="0">
                <a:pos x="139" y="406"/>
              </a:cxn>
              <a:cxn ang="0">
                <a:pos x="77" y="633"/>
              </a:cxn>
              <a:cxn ang="0">
                <a:pos x="103" y="669"/>
              </a:cxn>
              <a:cxn ang="0">
                <a:pos x="77" y="762"/>
              </a:cxn>
              <a:cxn ang="0">
                <a:pos x="114" y="758"/>
              </a:cxn>
              <a:cxn ang="0">
                <a:pos x="212" y="760"/>
              </a:cxn>
              <a:cxn ang="0">
                <a:pos x="362" y="751"/>
              </a:cxn>
              <a:cxn ang="0">
                <a:pos x="438" y="798"/>
              </a:cxn>
              <a:cxn ang="0">
                <a:pos x="484" y="769"/>
              </a:cxn>
              <a:cxn ang="0">
                <a:pos x="612" y="730"/>
              </a:cxn>
              <a:cxn ang="0">
                <a:pos x="643" y="715"/>
              </a:cxn>
              <a:cxn ang="0">
                <a:pos x="692" y="716"/>
              </a:cxn>
              <a:cxn ang="0">
                <a:pos x="790" y="717"/>
              </a:cxn>
              <a:cxn ang="0">
                <a:pos x="835" y="734"/>
              </a:cxn>
              <a:cxn ang="0">
                <a:pos x="941" y="715"/>
              </a:cxn>
              <a:cxn ang="0">
                <a:pos x="1045" y="725"/>
              </a:cxn>
              <a:cxn ang="0">
                <a:pos x="1135" y="755"/>
              </a:cxn>
              <a:cxn ang="0">
                <a:pos x="1218" y="752"/>
              </a:cxn>
              <a:cxn ang="0">
                <a:pos x="1325" y="762"/>
              </a:cxn>
              <a:cxn ang="0">
                <a:pos x="1423" y="770"/>
              </a:cxn>
              <a:cxn ang="0">
                <a:pos x="1531" y="751"/>
              </a:cxn>
              <a:cxn ang="0">
                <a:pos x="1623" y="725"/>
              </a:cxn>
              <a:cxn ang="0">
                <a:pos x="1810" y="669"/>
              </a:cxn>
              <a:cxn ang="0">
                <a:pos x="1845" y="614"/>
              </a:cxn>
              <a:cxn ang="0">
                <a:pos x="1917" y="465"/>
              </a:cxn>
              <a:cxn ang="0">
                <a:pos x="1986" y="445"/>
              </a:cxn>
              <a:cxn ang="0">
                <a:pos x="2026" y="416"/>
              </a:cxn>
              <a:cxn ang="0">
                <a:pos x="2052" y="437"/>
              </a:cxn>
              <a:cxn ang="0">
                <a:pos x="2062" y="380"/>
              </a:cxn>
              <a:cxn ang="0">
                <a:pos x="2093" y="388"/>
              </a:cxn>
              <a:cxn ang="0">
                <a:pos x="2079" y="339"/>
              </a:cxn>
              <a:cxn ang="0">
                <a:pos x="2078" y="192"/>
              </a:cxn>
              <a:cxn ang="0">
                <a:pos x="2068" y="169"/>
              </a:cxn>
              <a:cxn ang="0">
                <a:pos x="1931" y="175"/>
              </a:cxn>
              <a:cxn ang="0">
                <a:pos x="1890" y="144"/>
              </a:cxn>
              <a:cxn ang="0">
                <a:pos x="1817" y="122"/>
              </a:cxn>
              <a:cxn ang="0">
                <a:pos x="1749" y="99"/>
              </a:cxn>
              <a:cxn ang="0">
                <a:pos x="1677" y="89"/>
              </a:cxn>
              <a:cxn ang="0">
                <a:pos x="2350" y="525"/>
              </a:cxn>
              <a:cxn ang="0">
                <a:pos x="2480" y="489"/>
              </a:cxn>
              <a:cxn ang="0">
                <a:pos x="2374" y="458"/>
              </a:cxn>
              <a:cxn ang="0">
                <a:pos x="2119" y="520"/>
              </a:cxn>
              <a:cxn ang="0">
                <a:pos x="2181" y="576"/>
              </a:cxn>
              <a:cxn ang="0">
                <a:pos x="2269" y="556"/>
              </a:cxn>
            </a:cxnLst>
            <a:rect l="0" t="0" r="r" b="b"/>
            <a:pathLst>
              <a:path w="2490" h="798">
                <a:moveTo>
                  <a:pt x="1655" y="91"/>
                </a:moveTo>
                <a:lnTo>
                  <a:pt x="1655" y="91"/>
                </a:lnTo>
                <a:lnTo>
                  <a:pt x="1655" y="89"/>
                </a:lnTo>
                <a:lnTo>
                  <a:pt x="1655" y="86"/>
                </a:lnTo>
                <a:lnTo>
                  <a:pt x="1654" y="83"/>
                </a:lnTo>
                <a:lnTo>
                  <a:pt x="1652" y="83"/>
                </a:lnTo>
                <a:lnTo>
                  <a:pt x="1647" y="82"/>
                </a:lnTo>
                <a:lnTo>
                  <a:pt x="1641" y="81"/>
                </a:lnTo>
                <a:lnTo>
                  <a:pt x="1633" y="81"/>
                </a:lnTo>
                <a:lnTo>
                  <a:pt x="1625" y="80"/>
                </a:lnTo>
                <a:lnTo>
                  <a:pt x="1619" y="77"/>
                </a:lnTo>
                <a:lnTo>
                  <a:pt x="1616" y="74"/>
                </a:lnTo>
                <a:lnTo>
                  <a:pt x="1614" y="71"/>
                </a:lnTo>
                <a:lnTo>
                  <a:pt x="1614" y="71"/>
                </a:lnTo>
                <a:lnTo>
                  <a:pt x="1602" y="74"/>
                </a:lnTo>
                <a:lnTo>
                  <a:pt x="1591" y="77"/>
                </a:lnTo>
                <a:lnTo>
                  <a:pt x="1579" y="80"/>
                </a:lnTo>
                <a:lnTo>
                  <a:pt x="1567" y="81"/>
                </a:lnTo>
                <a:lnTo>
                  <a:pt x="1556" y="81"/>
                </a:lnTo>
                <a:lnTo>
                  <a:pt x="1544" y="80"/>
                </a:lnTo>
                <a:lnTo>
                  <a:pt x="1533" y="78"/>
                </a:lnTo>
                <a:lnTo>
                  <a:pt x="1521" y="77"/>
                </a:lnTo>
                <a:lnTo>
                  <a:pt x="1498" y="69"/>
                </a:lnTo>
                <a:lnTo>
                  <a:pt x="1476" y="60"/>
                </a:lnTo>
                <a:lnTo>
                  <a:pt x="1456" y="49"/>
                </a:lnTo>
                <a:lnTo>
                  <a:pt x="1438" y="34"/>
                </a:lnTo>
                <a:lnTo>
                  <a:pt x="1438" y="34"/>
                </a:lnTo>
                <a:lnTo>
                  <a:pt x="1427" y="47"/>
                </a:lnTo>
                <a:lnTo>
                  <a:pt x="1415" y="60"/>
                </a:lnTo>
                <a:lnTo>
                  <a:pt x="1409" y="65"/>
                </a:lnTo>
                <a:lnTo>
                  <a:pt x="1401" y="71"/>
                </a:lnTo>
                <a:lnTo>
                  <a:pt x="1392" y="73"/>
                </a:lnTo>
                <a:lnTo>
                  <a:pt x="1382" y="76"/>
                </a:lnTo>
                <a:lnTo>
                  <a:pt x="1382" y="76"/>
                </a:lnTo>
                <a:lnTo>
                  <a:pt x="1377" y="72"/>
                </a:lnTo>
                <a:lnTo>
                  <a:pt x="1373" y="65"/>
                </a:lnTo>
                <a:lnTo>
                  <a:pt x="1371" y="59"/>
                </a:lnTo>
                <a:lnTo>
                  <a:pt x="1371" y="50"/>
                </a:lnTo>
                <a:lnTo>
                  <a:pt x="1371" y="50"/>
                </a:lnTo>
                <a:lnTo>
                  <a:pt x="1356" y="55"/>
                </a:lnTo>
                <a:lnTo>
                  <a:pt x="1342" y="58"/>
                </a:lnTo>
                <a:lnTo>
                  <a:pt x="1328" y="58"/>
                </a:lnTo>
                <a:lnTo>
                  <a:pt x="1313" y="56"/>
                </a:lnTo>
                <a:lnTo>
                  <a:pt x="1300" y="54"/>
                </a:lnTo>
                <a:lnTo>
                  <a:pt x="1288" y="50"/>
                </a:lnTo>
                <a:lnTo>
                  <a:pt x="1275" y="45"/>
                </a:lnTo>
                <a:lnTo>
                  <a:pt x="1263" y="40"/>
                </a:lnTo>
                <a:lnTo>
                  <a:pt x="1263" y="40"/>
                </a:lnTo>
                <a:lnTo>
                  <a:pt x="1248" y="45"/>
                </a:lnTo>
                <a:lnTo>
                  <a:pt x="1232" y="47"/>
                </a:lnTo>
                <a:lnTo>
                  <a:pt x="1215" y="47"/>
                </a:lnTo>
                <a:lnTo>
                  <a:pt x="1199" y="46"/>
                </a:lnTo>
                <a:lnTo>
                  <a:pt x="1183" y="43"/>
                </a:lnTo>
                <a:lnTo>
                  <a:pt x="1166" y="40"/>
                </a:lnTo>
                <a:lnTo>
                  <a:pt x="1133" y="32"/>
                </a:lnTo>
                <a:lnTo>
                  <a:pt x="1116" y="29"/>
                </a:lnTo>
                <a:lnTo>
                  <a:pt x="1101" y="27"/>
                </a:lnTo>
                <a:lnTo>
                  <a:pt x="1085" y="27"/>
                </a:lnTo>
                <a:lnTo>
                  <a:pt x="1070" y="28"/>
                </a:lnTo>
                <a:lnTo>
                  <a:pt x="1055" y="31"/>
                </a:lnTo>
                <a:lnTo>
                  <a:pt x="1048" y="33"/>
                </a:lnTo>
                <a:lnTo>
                  <a:pt x="1041" y="37"/>
                </a:lnTo>
                <a:lnTo>
                  <a:pt x="1035" y="42"/>
                </a:lnTo>
                <a:lnTo>
                  <a:pt x="1028" y="47"/>
                </a:lnTo>
                <a:lnTo>
                  <a:pt x="1022" y="52"/>
                </a:lnTo>
                <a:lnTo>
                  <a:pt x="1016" y="60"/>
                </a:lnTo>
                <a:lnTo>
                  <a:pt x="1016" y="60"/>
                </a:lnTo>
                <a:lnTo>
                  <a:pt x="1005" y="59"/>
                </a:lnTo>
                <a:lnTo>
                  <a:pt x="994" y="58"/>
                </a:lnTo>
                <a:lnTo>
                  <a:pt x="983" y="54"/>
                </a:lnTo>
                <a:lnTo>
                  <a:pt x="974" y="51"/>
                </a:lnTo>
                <a:lnTo>
                  <a:pt x="954" y="42"/>
                </a:lnTo>
                <a:lnTo>
                  <a:pt x="934" y="32"/>
                </a:lnTo>
                <a:lnTo>
                  <a:pt x="916" y="25"/>
                </a:lnTo>
                <a:lnTo>
                  <a:pt x="907" y="23"/>
                </a:lnTo>
                <a:lnTo>
                  <a:pt x="898" y="22"/>
                </a:lnTo>
                <a:lnTo>
                  <a:pt x="888" y="22"/>
                </a:lnTo>
                <a:lnTo>
                  <a:pt x="879" y="24"/>
                </a:lnTo>
                <a:lnTo>
                  <a:pt x="870" y="28"/>
                </a:lnTo>
                <a:lnTo>
                  <a:pt x="861" y="34"/>
                </a:lnTo>
                <a:lnTo>
                  <a:pt x="861" y="34"/>
                </a:lnTo>
                <a:lnTo>
                  <a:pt x="852" y="28"/>
                </a:lnTo>
                <a:lnTo>
                  <a:pt x="843" y="24"/>
                </a:lnTo>
                <a:lnTo>
                  <a:pt x="832" y="22"/>
                </a:lnTo>
                <a:lnTo>
                  <a:pt x="823" y="22"/>
                </a:lnTo>
                <a:lnTo>
                  <a:pt x="813" y="22"/>
                </a:lnTo>
                <a:lnTo>
                  <a:pt x="803" y="24"/>
                </a:lnTo>
                <a:lnTo>
                  <a:pt x="781" y="29"/>
                </a:lnTo>
                <a:lnTo>
                  <a:pt x="740" y="46"/>
                </a:lnTo>
                <a:lnTo>
                  <a:pt x="720" y="52"/>
                </a:lnTo>
                <a:lnTo>
                  <a:pt x="710" y="54"/>
                </a:lnTo>
                <a:lnTo>
                  <a:pt x="701" y="55"/>
                </a:lnTo>
                <a:lnTo>
                  <a:pt x="701" y="55"/>
                </a:lnTo>
                <a:lnTo>
                  <a:pt x="689" y="54"/>
                </a:lnTo>
                <a:lnTo>
                  <a:pt x="675" y="51"/>
                </a:lnTo>
                <a:lnTo>
                  <a:pt x="649" y="45"/>
                </a:lnTo>
                <a:lnTo>
                  <a:pt x="649" y="45"/>
                </a:lnTo>
                <a:lnTo>
                  <a:pt x="613" y="37"/>
                </a:lnTo>
                <a:lnTo>
                  <a:pt x="576" y="31"/>
                </a:lnTo>
                <a:lnTo>
                  <a:pt x="537" y="27"/>
                </a:lnTo>
                <a:lnTo>
                  <a:pt x="495" y="24"/>
                </a:lnTo>
                <a:lnTo>
                  <a:pt x="495" y="24"/>
                </a:lnTo>
                <a:lnTo>
                  <a:pt x="493" y="27"/>
                </a:lnTo>
                <a:lnTo>
                  <a:pt x="492" y="29"/>
                </a:lnTo>
                <a:lnTo>
                  <a:pt x="489" y="34"/>
                </a:lnTo>
                <a:lnTo>
                  <a:pt x="488" y="37"/>
                </a:lnTo>
                <a:lnTo>
                  <a:pt x="487" y="40"/>
                </a:lnTo>
                <a:lnTo>
                  <a:pt x="483" y="40"/>
                </a:lnTo>
                <a:lnTo>
                  <a:pt x="479" y="40"/>
                </a:lnTo>
                <a:lnTo>
                  <a:pt x="479" y="40"/>
                </a:lnTo>
                <a:lnTo>
                  <a:pt x="457" y="38"/>
                </a:lnTo>
                <a:lnTo>
                  <a:pt x="435" y="34"/>
                </a:lnTo>
                <a:lnTo>
                  <a:pt x="386" y="24"/>
                </a:lnTo>
                <a:lnTo>
                  <a:pt x="335" y="12"/>
                </a:lnTo>
                <a:lnTo>
                  <a:pt x="309" y="7"/>
                </a:lnTo>
                <a:lnTo>
                  <a:pt x="283" y="3"/>
                </a:lnTo>
                <a:lnTo>
                  <a:pt x="259" y="1"/>
                </a:lnTo>
                <a:lnTo>
                  <a:pt x="234" y="0"/>
                </a:lnTo>
                <a:lnTo>
                  <a:pt x="211" y="1"/>
                </a:lnTo>
                <a:lnTo>
                  <a:pt x="199" y="2"/>
                </a:lnTo>
                <a:lnTo>
                  <a:pt x="189" y="5"/>
                </a:lnTo>
                <a:lnTo>
                  <a:pt x="179" y="7"/>
                </a:lnTo>
                <a:lnTo>
                  <a:pt x="168" y="11"/>
                </a:lnTo>
                <a:lnTo>
                  <a:pt x="158" y="16"/>
                </a:lnTo>
                <a:lnTo>
                  <a:pt x="149" y="22"/>
                </a:lnTo>
                <a:lnTo>
                  <a:pt x="140" y="28"/>
                </a:lnTo>
                <a:lnTo>
                  <a:pt x="132" y="36"/>
                </a:lnTo>
                <a:lnTo>
                  <a:pt x="125" y="45"/>
                </a:lnTo>
                <a:lnTo>
                  <a:pt x="118" y="55"/>
                </a:lnTo>
                <a:lnTo>
                  <a:pt x="118" y="55"/>
                </a:lnTo>
                <a:lnTo>
                  <a:pt x="127" y="71"/>
                </a:lnTo>
                <a:lnTo>
                  <a:pt x="134" y="89"/>
                </a:lnTo>
                <a:lnTo>
                  <a:pt x="136" y="99"/>
                </a:lnTo>
                <a:lnTo>
                  <a:pt x="138" y="109"/>
                </a:lnTo>
                <a:lnTo>
                  <a:pt x="139" y="121"/>
                </a:lnTo>
                <a:lnTo>
                  <a:pt x="139" y="133"/>
                </a:lnTo>
                <a:lnTo>
                  <a:pt x="139" y="133"/>
                </a:lnTo>
                <a:lnTo>
                  <a:pt x="105" y="151"/>
                </a:lnTo>
                <a:lnTo>
                  <a:pt x="73" y="170"/>
                </a:lnTo>
                <a:lnTo>
                  <a:pt x="56" y="179"/>
                </a:lnTo>
                <a:lnTo>
                  <a:pt x="38" y="187"/>
                </a:lnTo>
                <a:lnTo>
                  <a:pt x="19" y="193"/>
                </a:lnTo>
                <a:lnTo>
                  <a:pt x="0" y="200"/>
                </a:lnTo>
                <a:lnTo>
                  <a:pt x="0" y="200"/>
                </a:lnTo>
                <a:lnTo>
                  <a:pt x="6" y="222"/>
                </a:lnTo>
                <a:lnTo>
                  <a:pt x="14" y="241"/>
                </a:lnTo>
                <a:lnTo>
                  <a:pt x="24" y="259"/>
                </a:lnTo>
                <a:lnTo>
                  <a:pt x="36" y="274"/>
                </a:lnTo>
                <a:lnTo>
                  <a:pt x="50" y="289"/>
                </a:lnTo>
                <a:lnTo>
                  <a:pt x="65" y="300"/>
                </a:lnTo>
                <a:lnTo>
                  <a:pt x="83" y="311"/>
                </a:lnTo>
                <a:lnTo>
                  <a:pt x="103" y="318"/>
                </a:lnTo>
                <a:lnTo>
                  <a:pt x="103" y="318"/>
                </a:lnTo>
                <a:lnTo>
                  <a:pt x="108" y="344"/>
                </a:lnTo>
                <a:lnTo>
                  <a:pt x="113" y="369"/>
                </a:lnTo>
                <a:lnTo>
                  <a:pt x="117" y="380"/>
                </a:lnTo>
                <a:lnTo>
                  <a:pt x="122" y="391"/>
                </a:lnTo>
                <a:lnTo>
                  <a:pt x="130" y="400"/>
                </a:lnTo>
                <a:lnTo>
                  <a:pt x="134" y="404"/>
                </a:lnTo>
                <a:lnTo>
                  <a:pt x="139" y="406"/>
                </a:lnTo>
                <a:lnTo>
                  <a:pt x="139" y="406"/>
                </a:lnTo>
                <a:lnTo>
                  <a:pt x="132" y="419"/>
                </a:lnTo>
                <a:lnTo>
                  <a:pt x="127" y="433"/>
                </a:lnTo>
                <a:lnTo>
                  <a:pt x="118" y="463"/>
                </a:lnTo>
                <a:lnTo>
                  <a:pt x="110" y="494"/>
                </a:lnTo>
                <a:lnTo>
                  <a:pt x="103" y="525"/>
                </a:lnTo>
                <a:lnTo>
                  <a:pt x="91" y="584"/>
                </a:lnTo>
                <a:lnTo>
                  <a:pt x="85" y="610"/>
                </a:lnTo>
                <a:lnTo>
                  <a:pt x="77" y="633"/>
                </a:lnTo>
                <a:lnTo>
                  <a:pt x="77" y="633"/>
                </a:lnTo>
                <a:lnTo>
                  <a:pt x="77" y="637"/>
                </a:lnTo>
                <a:lnTo>
                  <a:pt x="77" y="641"/>
                </a:lnTo>
                <a:lnTo>
                  <a:pt x="81" y="646"/>
                </a:lnTo>
                <a:lnTo>
                  <a:pt x="86" y="650"/>
                </a:lnTo>
                <a:lnTo>
                  <a:pt x="91" y="653"/>
                </a:lnTo>
                <a:lnTo>
                  <a:pt x="96" y="655"/>
                </a:lnTo>
                <a:lnTo>
                  <a:pt x="100" y="659"/>
                </a:lnTo>
                <a:lnTo>
                  <a:pt x="103" y="663"/>
                </a:lnTo>
                <a:lnTo>
                  <a:pt x="103" y="665"/>
                </a:lnTo>
                <a:lnTo>
                  <a:pt x="103" y="669"/>
                </a:lnTo>
                <a:lnTo>
                  <a:pt x="103" y="675"/>
                </a:lnTo>
                <a:lnTo>
                  <a:pt x="103" y="675"/>
                </a:lnTo>
                <a:lnTo>
                  <a:pt x="94" y="680"/>
                </a:lnTo>
                <a:lnTo>
                  <a:pt x="87" y="687"/>
                </a:lnTo>
                <a:lnTo>
                  <a:pt x="82" y="696"/>
                </a:lnTo>
                <a:lnTo>
                  <a:pt x="78" y="707"/>
                </a:lnTo>
                <a:lnTo>
                  <a:pt x="77" y="720"/>
                </a:lnTo>
                <a:lnTo>
                  <a:pt x="76" y="733"/>
                </a:lnTo>
                <a:lnTo>
                  <a:pt x="76" y="747"/>
                </a:lnTo>
                <a:lnTo>
                  <a:pt x="77" y="762"/>
                </a:lnTo>
                <a:lnTo>
                  <a:pt x="77" y="762"/>
                </a:lnTo>
                <a:lnTo>
                  <a:pt x="86" y="767"/>
                </a:lnTo>
                <a:lnTo>
                  <a:pt x="94" y="774"/>
                </a:lnTo>
                <a:lnTo>
                  <a:pt x="103" y="779"/>
                </a:lnTo>
                <a:lnTo>
                  <a:pt x="107" y="782"/>
                </a:lnTo>
                <a:lnTo>
                  <a:pt x="113" y="783"/>
                </a:lnTo>
                <a:lnTo>
                  <a:pt x="113" y="783"/>
                </a:lnTo>
                <a:lnTo>
                  <a:pt x="113" y="773"/>
                </a:lnTo>
                <a:lnTo>
                  <a:pt x="113" y="762"/>
                </a:lnTo>
                <a:lnTo>
                  <a:pt x="114" y="758"/>
                </a:lnTo>
                <a:lnTo>
                  <a:pt x="116" y="755"/>
                </a:lnTo>
                <a:lnTo>
                  <a:pt x="119" y="753"/>
                </a:lnTo>
                <a:lnTo>
                  <a:pt x="123" y="752"/>
                </a:lnTo>
                <a:lnTo>
                  <a:pt x="123" y="752"/>
                </a:lnTo>
                <a:lnTo>
                  <a:pt x="140" y="758"/>
                </a:lnTo>
                <a:lnTo>
                  <a:pt x="156" y="764"/>
                </a:lnTo>
                <a:lnTo>
                  <a:pt x="171" y="765"/>
                </a:lnTo>
                <a:lnTo>
                  <a:pt x="185" y="765"/>
                </a:lnTo>
                <a:lnTo>
                  <a:pt x="199" y="764"/>
                </a:lnTo>
                <a:lnTo>
                  <a:pt x="212" y="760"/>
                </a:lnTo>
                <a:lnTo>
                  <a:pt x="239" y="751"/>
                </a:lnTo>
                <a:lnTo>
                  <a:pt x="265" y="742"/>
                </a:lnTo>
                <a:lnTo>
                  <a:pt x="279" y="738"/>
                </a:lnTo>
                <a:lnTo>
                  <a:pt x="294" y="735"/>
                </a:lnTo>
                <a:lnTo>
                  <a:pt x="309" y="734"/>
                </a:lnTo>
                <a:lnTo>
                  <a:pt x="326" y="734"/>
                </a:lnTo>
                <a:lnTo>
                  <a:pt x="343" y="736"/>
                </a:lnTo>
                <a:lnTo>
                  <a:pt x="361" y="742"/>
                </a:lnTo>
                <a:lnTo>
                  <a:pt x="361" y="742"/>
                </a:lnTo>
                <a:lnTo>
                  <a:pt x="362" y="751"/>
                </a:lnTo>
                <a:lnTo>
                  <a:pt x="367" y="758"/>
                </a:lnTo>
                <a:lnTo>
                  <a:pt x="372" y="765"/>
                </a:lnTo>
                <a:lnTo>
                  <a:pt x="379" y="770"/>
                </a:lnTo>
                <a:lnTo>
                  <a:pt x="385" y="775"/>
                </a:lnTo>
                <a:lnTo>
                  <a:pt x="390" y="782"/>
                </a:lnTo>
                <a:lnTo>
                  <a:pt x="394" y="789"/>
                </a:lnTo>
                <a:lnTo>
                  <a:pt x="397" y="798"/>
                </a:lnTo>
                <a:lnTo>
                  <a:pt x="397" y="798"/>
                </a:lnTo>
                <a:lnTo>
                  <a:pt x="438" y="798"/>
                </a:lnTo>
                <a:lnTo>
                  <a:pt x="438" y="798"/>
                </a:lnTo>
                <a:lnTo>
                  <a:pt x="442" y="786"/>
                </a:lnTo>
                <a:lnTo>
                  <a:pt x="444" y="779"/>
                </a:lnTo>
                <a:lnTo>
                  <a:pt x="447" y="774"/>
                </a:lnTo>
                <a:lnTo>
                  <a:pt x="450" y="769"/>
                </a:lnTo>
                <a:lnTo>
                  <a:pt x="455" y="765"/>
                </a:lnTo>
                <a:lnTo>
                  <a:pt x="461" y="762"/>
                </a:lnTo>
                <a:lnTo>
                  <a:pt x="469" y="762"/>
                </a:lnTo>
                <a:lnTo>
                  <a:pt x="469" y="762"/>
                </a:lnTo>
                <a:lnTo>
                  <a:pt x="477" y="766"/>
                </a:lnTo>
                <a:lnTo>
                  <a:pt x="484" y="769"/>
                </a:lnTo>
                <a:lnTo>
                  <a:pt x="493" y="770"/>
                </a:lnTo>
                <a:lnTo>
                  <a:pt x="501" y="770"/>
                </a:lnTo>
                <a:lnTo>
                  <a:pt x="510" y="769"/>
                </a:lnTo>
                <a:lnTo>
                  <a:pt x="519" y="767"/>
                </a:lnTo>
                <a:lnTo>
                  <a:pt x="537" y="762"/>
                </a:lnTo>
                <a:lnTo>
                  <a:pt x="573" y="751"/>
                </a:lnTo>
                <a:lnTo>
                  <a:pt x="590" y="744"/>
                </a:lnTo>
                <a:lnTo>
                  <a:pt x="608" y="742"/>
                </a:lnTo>
                <a:lnTo>
                  <a:pt x="608" y="742"/>
                </a:lnTo>
                <a:lnTo>
                  <a:pt x="612" y="730"/>
                </a:lnTo>
                <a:lnTo>
                  <a:pt x="616" y="718"/>
                </a:lnTo>
                <a:lnTo>
                  <a:pt x="618" y="713"/>
                </a:lnTo>
                <a:lnTo>
                  <a:pt x="622" y="709"/>
                </a:lnTo>
                <a:lnTo>
                  <a:pt x="627" y="707"/>
                </a:lnTo>
                <a:lnTo>
                  <a:pt x="634" y="706"/>
                </a:lnTo>
                <a:lnTo>
                  <a:pt x="634" y="706"/>
                </a:lnTo>
                <a:lnTo>
                  <a:pt x="638" y="706"/>
                </a:lnTo>
                <a:lnTo>
                  <a:pt x="640" y="708"/>
                </a:lnTo>
                <a:lnTo>
                  <a:pt x="642" y="711"/>
                </a:lnTo>
                <a:lnTo>
                  <a:pt x="643" y="715"/>
                </a:lnTo>
                <a:lnTo>
                  <a:pt x="644" y="722"/>
                </a:lnTo>
                <a:lnTo>
                  <a:pt x="647" y="725"/>
                </a:lnTo>
                <a:lnTo>
                  <a:pt x="649" y="726"/>
                </a:lnTo>
                <a:lnTo>
                  <a:pt x="649" y="726"/>
                </a:lnTo>
                <a:lnTo>
                  <a:pt x="656" y="721"/>
                </a:lnTo>
                <a:lnTo>
                  <a:pt x="662" y="717"/>
                </a:lnTo>
                <a:lnTo>
                  <a:pt x="670" y="716"/>
                </a:lnTo>
                <a:lnTo>
                  <a:pt x="676" y="715"/>
                </a:lnTo>
                <a:lnTo>
                  <a:pt x="684" y="715"/>
                </a:lnTo>
                <a:lnTo>
                  <a:pt x="692" y="716"/>
                </a:lnTo>
                <a:lnTo>
                  <a:pt x="707" y="720"/>
                </a:lnTo>
                <a:lnTo>
                  <a:pt x="741" y="729"/>
                </a:lnTo>
                <a:lnTo>
                  <a:pt x="756" y="731"/>
                </a:lnTo>
                <a:lnTo>
                  <a:pt x="765" y="731"/>
                </a:lnTo>
                <a:lnTo>
                  <a:pt x="773" y="731"/>
                </a:lnTo>
                <a:lnTo>
                  <a:pt x="773" y="731"/>
                </a:lnTo>
                <a:lnTo>
                  <a:pt x="776" y="726"/>
                </a:lnTo>
                <a:lnTo>
                  <a:pt x="780" y="722"/>
                </a:lnTo>
                <a:lnTo>
                  <a:pt x="785" y="720"/>
                </a:lnTo>
                <a:lnTo>
                  <a:pt x="790" y="717"/>
                </a:lnTo>
                <a:lnTo>
                  <a:pt x="796" y="716"/>
                </a:lnTo>
                <a:lnTo>
                  <a:pt x="803" y="715"/>
                </a:lnTo>
                <a:lnTo>
                  <a:pt x="820" y="716"/>
                </a:lnTo>
                <a:lnTo>
                  <a:pt x="820" y="716"/>
                </a:lnTo>
                <a:lnTo>
                  <a:pt x="821" y="721"/>
                </a:lnTo>
                <a:lnTo>
                  <a:pt x="823" y="725"/>
                </a:lnTo>
                <a:lnTo>
                  <a:pt x="825" y="730"/>
                </a:lnTo>
                <a:lnTo>
                  <a:pt x="825" y="736"/>
                </a:lnTo>
                <a:lnTo>
                  <a:pt x="825" y="736"/>
                </a:lnTo>
                <a:lnTo>
                  <a:pt x="835" y="734"/>
                </a:lnTo>
                <a:lnTo>
                  <a:pt x="841" y="734"/>
                </a:lnTo>
                <a:lnTo>
                  <a:pt x="848" y="734"/>
                </a:lnTo>
                <a:lnTo>
                  <a:pt x="853" y="735"/>
                </a:lnTo>
                <a:lnTo>
                  <a:pt x="865" y="739"/>
                </a:lnTo>
                <a:lnTo>
                  <a:pt x="872" y="740"/>
                </a:lnTo>
                <a:lnTo>
                  <a:pt x="881" y="742"/>
                </a:lnTo>
                <a:lnTo>
                  <a:pt x="881" y="742"/>
                </a:lnTo>
                <a:lnTo>
                  <a:pt x="897" y="736"/>
                </a:lnTo>
                <a:lnTo>
                  <a:pt x="912" y="729"/>
                </a:lnTo>
                <a:lnTo>
                  <a:pt x="941" y="715"/>
                </a:lnTo>
                <a:lnTo>
                  <a:pt x="956" y="707"/>
                </a:lnTo>
                <a:lnTo>
                  <a:pt x="970" y="703"/>
                </a:lnTo>
                <a:lnTo>
                  <a:pt x="985" y="700"/>
                </a:lnTo>
                <a:lnTo>
                  <a:pt x="992" y="699"/>
                </a:lnTo>
                <a:lnTo>
                  <a:pt x="1000" y="700"/>
                </a:lnTo>
                <a:lnTo>
                  <a:pt x="1000" y="700"/>
                </a:lnTo>
                <a:lnTo>
                  <a:pt x="1006" y="702"/>
                </a:lnTo>
                <a:lnTo>
                  <a:pt x="1014" y="704"/>
                </a:lnTo>
                <a:lnTo>
                  <a:pt x="1030" y="713"/>
                </a:lnTo>
                <a:lnTo>
                  <a:pt x="1045" y="725"/>
                </a:lnTo>
                <a:lnTo>
                  <a:pt x="1062" y="738"/>
                </a:lnTo>
                <a:lnTo>
                  <a:pt x="1077" y="751"/>
                </a:lnTo>
                <a:lnTo>
                  <a:pt x="1094" y="761"/>
                </a:lnTo>
                <a:lnTo>
                  <a:pt x="1102" y="766"/>
                </a:lnTo>
                <a:lnTo>
                  <a:pt x="1110" y="769"/>
                </a:lnTo>
                <a:lnTo>
                  <a:pt x="1116" y="771"/>
                </a:lnTo>
                <a:lnTo>
                  <a:pt x="1124" y="773"/>
                </a:lnTo>
                <a:lnTo>
                  <a:pt x="1124" y="773"/>
                </a:lnTo>
                <a:lnTo>
                  <a:pt x="1129" y="764"/>
                </a:lnTo>
                <a:lnTo>
                  <a:pt x="1135" y="755"/>
                </a:lnTo>
                <a:lnTo>
                  <a:pt x="1142" y="747"/>
                </a:lnTo>
                <a:lnTo>
                  <a:pt x="1150" y="739"/>
                </a:lnTo>
                <a:lnTo>
                  <a:pt x="1159" y="733"/>
                </a:lnTo>
                <a:lnTo>
                  <a:pt x="1168" y="727"/>
                </a:lnTo>
                <a:lnTo>
                  <a:pt x="1179" y="724"/>
                </a:lnTo>
                <a:lnTo>
                  <a:pt x="1191" y="721"/>
                </a:lnTo>
                <a:lnTo>
                  <a:pt x="1191" y="721"/>
                </a:lnTo>
                <a:lnTo>
                  <a:pt x="1199" y="733"/>
                </a:lnTo>
                <a:lnTo>
                  <a:pt x="1208" y="743"/>
                </a:lnTo>
                <a:lnTo>
                  <a:pt x="1218" y="752"/>
                </a:lnTo>
                <a:lnTo>
                  <a:pt x="1230" y="760"/>
                </a:lnTo>
                <a:lnTo>
                  <a:pt x="1242" y="766"/>
                </a:lnTo>
                <a:lnTo>
                  <a:pt x="1255" y="773"/>
                </a:lnTo>
                <a:lnTo>
                  <a:pt x="1284" y="783"/>
                </a:lnTo>
                <a:lnTo>
                  <a:pt x="1284" y="783"/>
                </a:lnTo>
                <a:lnTo>
                  <a:pt x="1302" y="770"/>
                </a:lnTo>
                <a:lnTo>
                  <a:pt x="1312" y="765"/>
                </a:lnTo>
                <a:lnTo>
                  <a:pt x="1318" y="764"/>
                </a:lnTo>
                <a:lnTo>
                  <a:pt x="1325" y="762"/>
                </a:lnTo>
                <a:lnTo>
                  <a:pt x="1325" y="762"/>
                </a:lnTo>
                <a:lnTo>
                  <a:pt x="1331" y="769"/>
                </a:lnTo>
                <a:lnTo>
                  <a:pt x="1340" y="773"/>
                </a:lnTo>
                <a:lnTo>
                  <a:pt x="1349" y="775"/>
                </a:lnTo>
                <a:lnTo>
                  <a:pt x="1361" y="778"/>
                </a:lnTo>
                <a:lnTo>
                  <a:pt x="1383" y="782"/>
                </a:lnTo>
                <a:lnTo>
                  <a:pt x="1393" y="784"/>
                </a:lnTo>
                <a:lnTo>
                  <a:pt x="1402" y="788"/>
                </a:lnTo>
                <a:lnTo>
                  <a:pt x="1402" y="788"/>
                </a:lnTo>
                <a:lnTo>
                  <a:pt x="1411" y="778"/>
                </a:lnTo>
                <a:lnTo>
                  <a:pt x="1423" y="770"/>
                </a:lnTo>
                <a:lnTo>
                  <a:pt x="1435" y="762"/>
                </a:lnTo>
                <a:lnTo>
                  <a:pt x="1449" y="757"/>
                </a:lnTo>
                <a:lnTo>
                  <a:pt x="1476" y="747"/>
                </a:lnTo>
                <a:lnTo>
                  <a:pt x="1505" y="736"/>
                </a:lnTo>
                <a:lnTo>
                  <a:pt x="1505" y="736"/>
                </a:lnTo>
                <a:lnTo>
                  <a:pt x="1511" y="736"/>
                </a:lnTo>
                <a:lnTo>
                  <a:pt x="1514" y="739"/>
                </a:lnTo>
                <a:lnTo>
                  <a:pt x="1521" y="743"/>
                </a:lnTo>
                <a:lnTo>
                  <a:pt x="1527" y="748"/>
                </a:lnTo>
                <a:lnTo>
                  <a:pt x="1531" y="751"/>
                </a:lnTo>
                <a:lnTo>
                  <a:pt x="1536" y="752"/>
                </a:lnTo>
                <a:lnTo>
                  <a:pt x="1536" y="752"/>
                </a:lnTo>
                <a:lnTo>
                  <a:pt x="1543" y="744"/>
                </a:lnTo>
                <a:lnTo>
                  <a:pt x="1549" y="738"/>
                </a:lnTo>
                <a:lnTo>
                  <a:pt x="1557" y="733"/>
                </a:lnTo>
                <a:lnTo>
                  <a:pt x="1565" y="729"/>
                </a:lnTo>
                <a:lnTo>
                  <a:pt x="1574" y="726"/>
                </a:lnTo>
                <a:lnTo>
                  <a:pt x="1583" y="725"/>
                </a:lnTo>
                <a:lnTo>
                  <a:pt x="1602" y="724"/>
                </a:lnTo>
                <a:lnTo>
                  <a:pt x="1623" y="725"/>
                </a:lnTo>
                <a:lnTo>
                  <a:pt x="1643" y="727"/>
                </a:lnTo>
                <a:lnTo>
                  <a:pt x="1665" y="730"/>
                </a:lnTo>
                <a:lnTo>
                  <a:pt x="1686" y="731"/>
                </a:lnTo>
                <a:lnTo>
                  <a:pt x="1686" y="731"/>
                </a:lnTo>
                <a:lnTo>
                  <a:pt x="1717" y="712"/>
                </a:lnTo>
                <a:lnTo>
                  <a:pt x="1753" y="693"/>
                </a:lnTo>
                <a:lnTo>
                  <a:pt x="1785" y="677"/>
                </a:lnTo>
                <a:lnTo>
                  <a:pt x="1799" y="672"/>
                </a:lnTo>
                <a:lnTo>
                  <a:pt x="1810" y="669"/>
                </a:lnTo>
                <a:lnTo>
                  <a:pt x="1810" y="669"/>
                </a:lnTo>
                <a:lnTo>
                  <a:pt x="1810" y="662"/>
                </a:lnTo>
                <a:lnTo>
                  <a:pt x="1810" y="654"/>
                </a:lnTo>
                <a:lnTo>
                  <a:pt x="1808" y="637"/>
                </a:lnTo>
                <a:lnTo>
                  <a:pt x="1808" y="629"/>
                </a:lnTo>
                <a:lnTo>
                  <a:pt x="1810" y="623"/>
                </a:lnTo>
                <a:lnTo>
                  <a:pt x="1811" y="616"/>
                </a:lnTo>
                <a:lnTo>
                  <a:pt x="1815" y="613"/>
                </a:lnTo>
                <a:lnTo>
                  <a:pt x="1815" y="613"/>
                </a:lnTo>
                <a:lnTo>
                  <a:pt x="1835" y="613"/>
                </a:lnTo>
                <a:lnTo>
                  <a:pt x="1845" y="614"/>
                </a:lnTo>
                <a:lnTo>
                  <a:pt x="1848" y="615"/>
                </a:lnTo>
                <a:lnTo>
                  <a:pt x="1851" y="618"/>
                </a:lnTo>
                <a:lnTo>
                  <a:pt x="1851" y="618"/>
                </a:lnTo>
                <a:lnTo>
                  <a:pt x="1866" y="564"/>
                </a:lnTo>
                <a:lnTo>
                  <a:pt x="1875" y="536"/>
                </a:lnTo>
                <a:lnTo>
                  <a:pt x="1886" y="511"/>
                </a:lnTo>
                <a:lnTo>
                  <a:pt x="1892" y="499"/>
                </a:lnTo>
                <a:lnTo>
                  <a:pt x="1900" y="487"/>
                </a:lnTo>
                <a:lnTo>
                  <a:pt x="1908" y="476"/>
                </a:lnTo>
                <a:lnTo>
                  <a:pt x="1917" y="465"/>
                </a:lnTo>
                <a:lnTo>
                  <a:pt x="1926" y="456"/>
                </a:lnTo>
                <a:lnTo>
                  <a:pt x="1937" y="449"/>
                </a:lnTo>
                <a:lnTo>
                  <a:pt x="1950" y="442"/>
                </a:lnTo>
                <a:lnTo>
                  <a:pt x="1964" y="437"/>
                </a:lnTo>
                <a:lnTo>
                  <a:pt x="1964" y="437"/>
                </a:lnTo>
                <a:lnTo>
                  <a:pt x="1971" y="444"/>
                </a:lnTo>
                <a:lnTo>
                  <a:pt x="1976" y="447"/>
                </a:lnTo>
                <a:lnTo>
                  <a:pt x="1979" y="449"/>
                </a:lnTo>
                <a:lnTo>
                  <a:pt x="1981" y="449"/>
                </a:lnTo>
                <a:lnTo>
                  <a:pt x="1986" y="445"/>
                </a:lnTo>
                <a:lnTo>
                  <a:pt x="1990" y="444"/>
                </a:lnTo>
                <a:lnTo>
                  <a:pt x="1995" y="442"/>
                </a:lnTo>
                <a:lnTo>
                  <a:pt x="1995" y="442"/>
                </a:lnTo>
                <a:lnTo>
                  <a:pt x="1994" y="441"/>
                </a:lnTo>
                <a:lnTo>
                  <a:pt x="1993" y="438"/>
                </a:lnTo>
                <a:lnTo>
                  <a:pt x="1994" y="434"/>
                </a:lnTo>
                <a:lnTo>
                  <a:pt x="1998" y="431"/>
                </a:lnTo>
                <a:lnTo>
                  <a:pt x="2003" y="428"/>
                </a:lnTo>
                <a:lnTo>
                  <a:pt x="2015" y="422"/>
                </a:lnTo>
                <a:lnTo>
                  <a:pt x="2026" y="416"/>
                </a:lnTo>
                <a:lnTo>
                  <a:pt x="2026" y="416"/>
                </a:lnTo>
                <a:lnTo>
                  <a:pt x="2030" y="418"/>
                </a:lnTo>
                <a:lnTo>
                  <a:pt x="2034" y="420"/>
                </a:lnTo>
                <a:lnTo>
                  <a:pt x="2037" y="423"/>
                </a:lnTo>
                <a:lnTo>
                  <a:pt x="2038" y="428"/>
                </a:lnTo>
                <a:lnTo>
                  <a:pt x="2040" y="431"/>
                </a:lnTo>
                <a:lnTo>
                  <a:pt x="2043" y="434"/>
                </a:lnTo>
                <a:lnTo>
                  <a:pt x="2047" y="437"/>
                </a:lnTo>
                <a:lnTo>
                  <a:pt x="2052" y="437"/>
                </a:lnTo>
                <a:lnTo>
                  <a:pt x="2052" y="437"/>
                </a:lnTo>
                <a:lnTo>
                  <a:pt x="2053" y="434"/>
                </a:lnTo>
                <a:lnTo>
                  <a:pt x="2056" y="432"/>
                </a:lnTo>
                <a:lnTo>
                  <a:pt x="2057" y="425"/>
                </a:lnTo>
                <a:lnTo>
                  <a:pt x="2057" y="418"/>
                </a:lnTo>
                <a:lnTo>
                  <a:pt x="2057" y="409"/>
                </a:lnTo>
                <a:lnTo>
                  <a:pt x="2056" y="400"/>
                </a:lnTo>
                <a:lnTo>
                  <a:pt x="2056" y="392"/>
                </a:lnTo>
                <a:lnTo>
                  <a:pt x="2059" y="384"/>
                </a:lnTo>
                <a:lnTo>
                  <a:pt x="2060" y="382"/>
                </a:lnTo>
                <a:lnTo>
                  <a:pt x="2062" y="380"/>
                </a:lnTo>
                <a:lnTo>
                  <a:pt x="2062" y="380"/>
                </a:lnTo>
                <a:lnTo>
                  <a:pt x="2068" y="384"/>
                </a:lnTo>
                <a:lnTo>
                  <a:pt x="2071" y="388"/>
                </a:lnTo>
                <a:lnTo>
                  <a:pt x="2079" y="396"/>
                </a:lnTo>
                <a:lnTo>
                  <a:pt x="2082" y="400"/>
                </a:lnTo>
                <a:lnTo>
                  <a:pt x="2086" y="401"/>
                </a:lnTo>
                <a:lnTo>
                  <a:pt x="2088" y="400"/>
                </a:lnTo>
                <a:lnTo>
                  <a:pt x="2093" y="396"/>
                </a:lnTo>
                <a:lnTo>
                  <a:pt x="2093" y="396"/>
                </a:lnTo>
                <a:lnTo>
                  <a:pt x="2093" y="388"/>
                </a:lnTo>
                <a:lnTo>
                  <a:pt x="2095" y="380"/>
                </a:lnTo>
                <a:lnTo>
                  <a:pt x="2098" y="365"/>
                </a:lnTo>
                <a:lnTo>
                  <a:pt x="2098" y="356"/>
                </a:lnTo>
                <a:lnTo>
                  <a:pt x="2098" y="347"/>
                </a:lnTo>
                <a:lnTo>
                  <a:pt x="2095" y="338"/>
                </a:lnTo>
                <a:lnTo>
                  <a:pt x="2088" y="329"/>
                </a:lnTo>
                <a:lnTo>
                  <a:pt x="2088" y="329"/>
                </a:lnTo>
                <a:lnTo>
                  <a:pt x="2087" y="334"/>
                </a:lnTo>
                <a:lnTo>
                  <a:pt x="2084" y="338"/>
                </a:lnTo>
                <a:lnTo>
                  <a:pt x="2079" y="339"/>
                </a:lnTo>
                <a:lnTo>
                  <a:pt x="2073" y="339"/>
                </a:lnTo>
                <a:lnTo>
                  <a:pt x="2073" y="339"/>
                </a:lnTo>
                <a:lnTo>
                  <a:pt x="2069" y="321"/>
                </a:lnTo>
                <a:lnTo>
                  <a:pt x="2066" y="300"/>
                </a:lnTo>
                <a:lnTo>
                  <a:pt x="2064" y="281"/>
                </a:lnTo>
                <a:lnTo>
                  <a:pt x="2064" y="259"/>
                </a:lnTo>
                <a:lnTo>
                  <a:pt x="2065" y="238"/>
                </a:lnTo>
                <a:lnTo>
                  <a:pt x="2068" y="219"/>
                </a:lnTo>
                <a:lnTo>
                  <a:pt x="2074" y="201"/>
                </a:lnTo>
                <a:lnTo>
                  <a:pt x="2078" y="192"/>
                </a:lnTo>
                <a:lnTo>
                  <a:pt x="2083" y="184"/>
                </a:lnTo>
                <a:lnTo>
                  <a:pt x="2083" y="184"/>
                </a:lnTo>
                <a:lnTo>
                  <a:pt x="2078" y="185"/>
                </a:lnTo>
                <a:lnTo>
                  <a:pt x="2074" y="184"/>
                </a:lnTo>
                <a:lnTo>
                  <a:pt x="2073" y="182"/>
                </a:lnTo>
                <a:lnTo>
                  <a:pt x="2073" y="179"/>
                </a:lnTo>
                <a:lnTo>
                  <a:pt x="2073" y="171"/>
                </a:lnTo>
                <a:lnTo>
                  <a:pt x="2070" y="169"/>
                </a:lnTo>
                <a:lnTo>
                  <a:pt x="2068" y="169"/>
                </a:lnTo>
                <a:lnTo>
                  <a:pt x="2068" y="169"/>
                </a:lnTo>
                <a:lnTo>
                  <a:pt x="2059" y="178"/>
                </a:lnTo>
                <a:lnTo>
                  <a:pt x="2048" y="184"/>
                </a:lnTo>
                <a:lnTo>
                  <a:pt x="2038" y="189"/>
                </a:lnTo>
                <a:lnTo>
                  <a:pt x="2026" y="192"/>
                </a:lnTo>
                <a:lnTo>
                  <a:pt x="2015" y="193"/>
                </a:lnTo>
                <a:lnTo>
                  <a:pt x="2003" y="193"/>
                </a:lnTo>
                <a:lnTo>
                  <a:pt x="1990" y="191"/>
                </a:lnTo>
                <a:lnTo>
                  <a:pt x="1979" y="188"/>
                </a:lnTo>
                <a:lnTo>
                  <a:pt x="1954" y="182"/>
                </a:lnTo>
                <a:lnTo>
                  <a:pt x="1931" y="175"/>
                </a:lnTo>
                <a:lnTo>
                  <a:pt x="1909" y="170"/>
                </a:lnTo>
                <a:lnTo>
                  <a:pt x="1900" y="169"/>
                </a:lnTo>
                <a:lnTo>
                  <a:pt x="1892" y="169"/>
                </a:lnTo>
                <a:lnTo>
                  <a:pt x="1892" y="169"/>
                </a:lnTo>
                <a:lnTo>
                  <a:pt x="1896" y="163"/>
                </a:lnTo>
                <a:lnTo>
                  <a:pt x="1897" y="158"/>
                </a:lnTo>
                <a:lnTo>
                  <a:pt x="1896" y="154"/>
                </a:lnTo>
                <a:lnTo>
                  <a:pt x="1893" y="151"/>
                </a:lnTo>
                <a:lnTo>
                  <a:pt x="1891" y="148"/>
                </a:lnTo>
                <a:lnTo>
                  <a:pt x="1890" y="144"/>
                </a:lnTo>
                <a:lnTo>
                  <a:pt x="1890" y="142"/>
                </a:lnTo>
                <a:lnTo>
                  <a:pt x="1892" y="138"/>
                </a:lnTo>
                <a:lnTo>
                  <a:pt x="1892" y="138"/>
                </a:lnTo>
                <a:lnTo>
                  <a:pt x="1881" y="139"/>
                </a:lnTo>
                <a:lnTo>
                  <a:pt x="1868" y="140"/>
                </a:lnTo>
                <a:lnTo>
                  <a:pt x="1855" y="139"/>
                </a:lnTo>
                <a:lnTo>
                  <a:pt x="1842" y="136"/>
                </a:lnTo>
                <a:lnTo>
                  <a:pt x="1830" y="133"/>
                </a:lnTo>
                <a:lnTo>
                  <a:pt x="1821" y="126"/>
                </a:lnTo>
                <a:lnTo>
                  <a:pt x="1817" y="122"/>
                </a:lnTo>
                <a:lnTo>
                  <a:pt x="1814" y="117"/>
                </a:lnTo>
                <a:lnTo>
                  <a:pt x="1811" y="112"/>
                </a:lnTo>
                <a:lnTo>
                  <a:pt x="1810" y="107"/>
                </a:lnTo>
                <a:lnTo>
                  <a:pt x="1810" y="107"/>
                </a:lnTo>
                <a:lnTo>
                  <a:pt x="1803" y="109"/>
                </a:lnTo>
                <a:lnTo>
                  <a:pt x="1796" y="112"/>
                </a:lnTo>
                <a:lnTo>
                  <a:pt x="1788" y="112"/>
                </a:lnTo>
                <a:lnTo>
                  <a:pt x="1780" y="111"/>
                </a:lnTo>
                <a:lnTo>
                  <a:pt x="1763" y="105"/>
                </a:lnTo>
                <a:lnTo>
                  <a:pt x="1749" y="99"/>
                </a:lnTo>
                <a:lnTo>
                  <a:pt x="1730" y="90"/>
                </a:lnTo>
                <a:lnTo>
                  <a:pt x="1727" y="89"/>
                </a:lnTo>
                <a:lnTo>
                  <a:pt x="1727" y="90"/>
                </a:lnTo>
                <a:lnTo>
                  <a:pt x="1732" y="96"/>
                </a:lnTo>
                <a:lnTo>
                  <a:pt x="1732" y="96"/>
                </a:lnTo>
                <a:lnTo>
                  <a:pt x="1725" y="90"/>
                </a:lnTo>
                <a:lnTo>
                  <a:pt x="1717" y="86"/>
                </a:lnTo>
                <a:lnTo>
                  <a:pt x="1708" y="85"/>
                </a:lnTo>
                <a:lnTo>
                  <a:pt x="1698" y="85"/>
                </a:lnTo>
                <a:lnTo>
                  <a:pt x="1677" y="89"/>
                </a:lnTo>
                <a:lnTo>
                  <a:pt x="1667" y="90"/>
                </a:lnTo>
                <a:lnTo>
                  <a:pt x="1655" y="91"/>
                </a:lnTo>
                <a:lnTo>
                  <a:pt x="1655" y="91"/>
                </a:lnTo>
                <a:close/>
                <a:moveTo>
                  <a:pt x="2269" y="556"/>
                </a:moveTo>
                <a:lnTo>
                  <a:pt x="2269" y="556"/>
                </a:lnTo>
                <a:lnTo>
                  <a:pt x="2280" y="549"/>
                </a:lnTo>
                <a:lnTo>
                  <a:pt x="2292" y="543"/>
                </a:lnTo>
                <a:lnTo>
                  <a:pt x="2306" y="538"/>
                </a:lnTo>
                <a:lnTo>
                  <a:pt x="2320" y="533"/>
                </a:lnTo>
                <a:lnTo>
                  <a:pt x="2350" y="525"/>
                </a:lnTo>
                <a:lnTo>
                  <a:pt x="2382" y="520"/>
                </a:lnTo>
                <a:lnTo>
                  <a:pt x="2412" y="513"/>
                </a:lnTo>
                <a:lnTo>
                  <a:pt x="2440" y="508"/>
                </a:lnTo>
                <a:lnTo>
                  <a:pt x="2465" y="502"/>
                </a:lnTo>
                <a:lnTo>
                  <a:pt x="2476" y="498"/>
                </a:lnTo>
                <a:lnTo>
                  <a:pt x="2485" y="494"/>
                </a:lnTo>
                <a:lnTo>
                  <a:pt x="2485" y="494"/>
                </a:lnTo>
                <a:lnTo>
                  <a:pt x="2481" y="493"/>
                </a:lnTo>
                <a:lnTo>
                  <a:pt x="2480" y="491"/>
                </a:lnTo>
                <a:lnTo>
                  <a:pt x="2480" y="489"/>
                </a:lnTo>
                <a:lnTo>
                  <a:pt x="2480" y="489"/>
                </a:lnTo>
                <a:lnTo>
                  <a:pt x="2487" y="487"/>
                </a:lnTo>
                <a:lnTo>
                  <a:pt x="2489" y="486"/>
                </a:lnTo>
                <a:lnTo>
                  <a:pt x="2490" y="484"/>
                </a:lnTo>
                <a:lnTo>
                  <a:pt x="2490" y="484"/>
                </a:lnTo>
                <a:lnTo>
                  <a:pt x="2467" y="473"/>
                </a:lnTo>
                <a:lnTo>
                  <a:pt x="2444" y="465"/>
                </a:lnTo>
                <a:lnTo>
                  <a:pt x="2421" y="460"/>
                </a:lnTo>
                <a:lnTo>
                  <a:pt x="2398" y="458"/>
                </a:lnTo>
                <a:lnTo>
                  <a:pt x="2374" y="458"/>
                </a:lnTo>
                <a:lnTo>
                  <a:pt x="2351" y="460"/>
                </a:lnTo>
                <a:lnTo>
                  <a:pt x="2328" y="463"/>
                </a:lnTo>
                <a:lnTo>
                  <a:pt x="2305" y="468"/>
                </a:lnTo>
                <a:lnTo>
                  <a:pt x="2282" y="474"/>
                </a:lnTo>
                <a:lnTo>
                  <a:pt x="2258" y="481"/>
                </a:lnTo>
                <a:lnTo>
                  <a:pt x="2212" y="495"/>
                </a:lnTo>
                <a:lnTo>
                  <a:pt x="2166" y="509"/>
                </a:lnTo>
                <a:lnTo>
                  <a:pt x="2142" y="515"/>
                </a:lnTo>
                <a:lnTo>
                  <a:pt x="2119" y="520"/>
                </a:lnTo>
                <a:lnTo>
                  <a:pt x="2119" y="520"/>
                </a:lnTo>
                <a:lnTo>
                  <a:pt x="2119" y="527"/>
                </a:lnTo>
                <a:lnTo>
                  <a:pt x="2119" y="534"/>
                </a:lnTo>
                <a:lnTo>
                  <a:pt x="2120" y="540"/>
                </a:lnTo>
                <a:lnTo>
                  <a:pt x="2123" y="545"/>
                </a:lnTo>
                <a:lnTo>
                  <a:pt x="2126" y="549"/>
                </a:lnTo>
                <a:lnTo>
                  <a:pt x="2129" y="553"/>
                </a:lnTo>
                <a:lnTo>
                  <a:pt x="2137" y="561"/>
                </a:lnTo>
                <a:lnTo>
                  <a:pt x="2147" y="565"/>
                </a:lnTo>
                <a:lnTo>
                  <a:pt x="2158" y="569"/>
                </a:lnTo>
                <a:lnTo>
                  <a:pt x="2181" y="576"/>
                </a:lnTo>
                <a:lnTo>
                  <a:pt x="2181" y="576"/>
                </a:lnTo>
                <a:lnTo>
                  <a:pt x="2190" y="569"/>
                </a:lnTo>
                <a:lnTo>
                  <a:pt x="2199" y="562"/>
                </a:lnTo>
                <a:lnTo>
                  <a:pt x="2208" y="558"/>
                </a:lnTo>
                <a:lnTo>
                  <a:pt x="2216" y="555"/>
                </a:lnTo>
                <a:lnTo>
                  <a:pt x="2226" y="553"/>
                </a:lnTo>
                <a:lnTo>
                  <a:pt x="2238" y="553"/>
                </a:lnTo>
                <a:lnTo>
                  <a:pt x="2252" y="553"/>
                </a:lnTo>
                <a:lnTo>
                  <a:pt x="2269" y="556"/>
                </a:lnTo>
                <a:lnTo>
                  <a:pt x="2269" y="556"/>
                </a:lnTo>
                <a:close/>
              </a:path>
            </a:pathLst>
          </a:custGeom>
          <a:solidFill>
            <a:srgbClr val="DADCDC"/>
          </a:solidFill>
          <a:ln w="9525">
            <a:solidFill>
              <a:srgbClr val="DADCDC">
                <a:lumMod val="50000"/>
              </a:srgbClr>
            </a:solidFill>
            <a:round/>
            <a:headEnd/>
            <a:tailEnd/>
          </a:ln>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92B3B"/>
              </a:solidFill>
              <a:effectLst/>
              <a:uLnTx/>
              <a:uFillTx/>
              <a:latin typeface="Calibri"/>
              <a:cs typeface="Arial" charset="0"/>
            </a:endParaRPr>
          </a:p>
        </p:txBody>
      </p:sp>
      <p:sp>
        <p:nvSpPr>
          <p:cNvPr id="152" name="Freeform 63"/>
          <p:cNvSpPr>
            <a:spLocks noChangeAspect="1"/>
          </p:cNvSpPr>
          <p:nvPr/>
        </p:nvSpPr>
        <p:spPr bwMode="auto">
          <a:xfrm>
            <a:off x="2346127" y="2806196"/>
            <a:ext cx="700637" cy="497354"/>
          </a:xfrm>
          <a:custGeom>
            <a:avLst/>
            <a:gdLst/>
            <a:ahLst/>
            <a:cxnLst>
              <a:cxn ang="0">
                <a:pos x="25" y="109"/>
              </a:cxn>
              <a:cxn ang="0">
                <a:pos x="16" y="248"/>
              </a:cxn>
              <a:cxn ang="0">
                <a:pos x="33" y="248"/>
              </a:cxn>
              <a:cxn ang="0">
                <a:pos x="24" y="278"/>
              </a:cxn>
              <a:cxn ang="0">
                <a:pos x="11" y="261"/>
              </a:cxn>
              <a:cxn ang="0">
                <a:pos x="0" y="296"/>
              </a:cxn>
              <a:cxn ang="0">
                <a:pos x="50" y="324"/>
              </a:cxn>
              <a:cxn ang="0">
                <a:pos x="51" y="337"/>
              </a:cxn>
              <a:cxn ang="0">
                <a:pos x="64" y="339"/>
              </a:cxn>
              <a:cxn ang="0">
                <a:pos x="129" y="441"/>
              </a:cxn>
              <a:cxn ang="0">
                <a:pos x="201" y="437"/>
              </a:cxn>
              <a:cxn ang="0">
                <a:pos x="255" y="461"/>
              </a:cxn>
              <a:cxn ang="0">
                <a:pos x="281" y="457"/>
              </a:cxn>
              <a:cxn ang="0">
                <a:pos x="444" y="461"/>
              </a:cxn>
              <a:cxn ang="0">
                <a:pos x="629" y="504"/>
              </a:cxn>
              <a:cxn ang="0">
                <a:pos x="633" y="448"/>
              </a:cxn>
              <a:cxn ang="0">
                <a:pos x="710" y="126"/>
              </a:cxn>
              <a:cxn ang="0">
                <a:pos x="218" y="0"/>
              </a:cxn>
              <a:cxn ang="0">
                <a:pos x="222" y="94"/>
              </a:cxn>
              <a:cxn ang="0">
                <a:pos x="198" y="172"/>
              </a:cxn>
              <a:cxn ang="0">
                <a:pos x="194" y="213"/>
              </a:cxn>
              <a:cxn ang="0">
                <a:pos x="142" y="228"/>
              </a:cxn>
              <a:cxn ang="0">
                <a:pos x="138" y="207"/>
              </a:cxn>
              <a:cxn ang="0">
                <a:pos x="181" y="181"/>
              </a:cxn>
              <a:cxn ang="0">
                <a:pos x="177" y="161"/>
              </a:cxn>
              <a:cxn ang="0">
                <a:pos x="140" y="165"/>
              </a:cxn>
              <a:cxn ang="0">
                <a:pos x="168" y="141"/>
              </a:cxn>
              <a:cxn ang="0">
                <a:pos x="188" y="124"/>
              </a:cxn>
              <a:cxn ang="0">
                <a:pos x="29" y="24"/>
              </a:cxn>
              <a:cxn ang="0">
                <a:pos x="16" y="52"/>
              </a:cxn>
              <a:cxn ang="0">
                <a:pos x="25" y="109"/>
              </a:cxn>
              <a:cxn ang="0">
                <a:pos x="25" y="109"/>
              </a:cxn>
            </a:cxnLst>
            <a:rect l="0" t="0" r="r" b="b"/>
            <a:pathLst>
              <a:path w="710" h="504">
                <a:moveTo>
                  <a:pt x="25" y="109"/>
                </a:moveTo>
                <a:lnTo>
                  <a:pt x="16" y="248"/>
                </a:lnTo>
                <a:lnTo>
                  <a:pt x="33" y="248"/>
                </a:lnTo>
                <a:lnTo>
                  <a:pt x="24" y="278"/>
                </a:lnTo>
                <a:lnTo>
                  <a:pt x="11" y="261"/>
                </a:lnTo>
                <a:lnTo>
                  <a:pt x="0" y="296"/>
                </a:lnTo>
                <a:lnTo>
                  <a:pt x="50" y="324"/>
                </a:lnTo>
                <a:lnTo>
                  <a:pt x="51" y="337"/>
                </a:lnTo>
                <a:lnTo>
                  <a:pt x="64" y="339"/>
                </a:lnTo>
                <a:lnTo>
                  <a:pt x="129" y="441"/>
                </a:lnTo>
                <a:lnTo>
                  <a:pt x="201" y="437"/>
                </a:lnTo>
                <a:lnTo>
                  <a:pt x="255" y="461"/>
                </a:lnTo>
                <a:lnTo>
                  <a:pt x="281" y="457"/>
                </a:lnTo>
                <a:lnTo>
                  <a:pt x="444" y="461"/>
                </a:lnTo>
                <a:lnTo>
                  <a:pt x="629" y="504"/>
                </a:lnTo>
                <a:lnTo>
                  <a:pt x="633" y="448"/>
                </a:lnTo>
                <a:lnTo>
                  <a:pt x="710" y="126"/>
                </a:lnTo>
                <a:lnTo>
                  <a:pt x="218" y="0"/>
                </a:lnTo>
                <a:lnTo>
                  <a:pt x="222" y="94"/>
                </a:lnTo>
                <a:lnTo>
                  <a:pt x="198" y="172"/>
                </a:lnTo>
                <a:lnTo>
                  <a:pt x="194" y="213"/>
                </a:lnTo>
                <a:lnTo>
                  <a:pt x="142" y="228"/>
                </a:lnTo>
                <a:lnTo>
                  <a:pt x="138" y="207"/>
                </a:lnTo>
                <a:lnTo>
                  <a:pt x="181" y="181"/>
                </a:lnTo>
                <a:lnTo>
                  <a:pt x="177" y="161"/>
                </a:lnTo>
                <a:lnTo>
                  <a:pt x="140" y="165"/>
                </a:lnTo>
                <a:lnTo>
                  <a:pt x="168" y="141"/>
                </a:lnTo>
                <a:lnTo>
                  <a:pt x="188" y="124"/>
                </a:lnTo>
                <a:lnTo>
                  <a:pt x="29" y="24"/>
                </a:lnTo>
                <a:lnTo>
                  <a:pt x="16" y="52"/>
                </a:lnTo>
                <a:lnTo>
                  <a:pt x="25" y="109"/>
                </a:lnTo>
                <a:lnTo>
                  <a:pt x="25" y="109"/>
                </a:lnTo>
                <a:close/>
              </a:path>
            </a:pathLst>
          </a:custGeom>
          <a:solidFill>
            <a:srgbClr val="F6F7F9"/>
          </a:solidFill>
          <a:ln w="9525">
            <a:solidFill>
              <a:srgbClr val="DADCDC">
                <a:lumMod val="50000"/>
              </a:srgbClr>
            </a:solidFill>
            <a:round/>
            <a:headEnd/>
            <a:tailEnd/>
          </a:ln>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92B3B"/>
              </a:solidFill>
              <a:effectLst/>
              <a:uLnTx/>
              <a:uFillTx/>
              <a:latin typeface="Calibri"/>
              <a:cs typeface="Arial" charset="0"/>
            </a:endParaRPr>
          </a:p>
        </p:txBody>
      </p:sp>
      <p:sp>
        <p:nvSpPr>
          <p:cNvPr id="153" name="Freeform 65"/>
          <p:cNvSpPr>
            <a:spLocks noChangeAspect="1"/>
          </p:cNvSpPr>
          <p:nvPr/>
        </p:nvSpPr>
        <p:spPr bwMode="auto">
          <a:xfrm>
            <a:off x="2994462" y="3862086"/>
            <a:ext cx="593074" cy="723334"/>
          </a:xfrm>
          <a:custGeom>
            <a:avLst/>
            <a:gdLst/>
            <a:ahLst/>
            <a:cxnLst>
              <a:cxn ang="0">
                <a:pos x="131" y="0"/>
              </a:cxn>
              <a:cxn ang="0">
                <a:pos x="422" y="54"/>
              </a:cxn>
              <a:cxn ang="0">
                <a:pos x="400" y="181"/>
              </a:cxn>
              <a:cxn ang="0">
                <a:pos x="601" y="213"/>
              </a:cxn>
              <a:cxn ang="0">
                <a:pos x="524" y="733"/>
              </a:cxn>
              <a:cxn ang="0">
                <a:pos x="0" y="646"/>
              </a:cxn>
              <a:cxn ang="0">
                <a:pos x="131" y="0"/>
              </a:cxn>
              <a:cxn ang="0">
                <a:pos x="131" y="0"/>
              </a:cxn>
            </a:cxnLst>
            <a:rect l="0" t="0" r="r" b="b"/>
            <a:pathLst>
              <a:path w="601" h="733">
                <a:moveTo>
                  <a:pt x="131" y="0"/>
                </a:moveTo>
                <a:lnTo>
                  <a:pt x="422" y="54"/>
                </a:lnTo>
                <a:lnTo>
                  <a:pt x="400" y="181"/>
                </a:lnTo>
                <a:lnTo>
                  <a:pt x="601" y="213"/>
                </a:lnTo>
                <a:lnTo>
                  <a:pt x="524" y="733"/>
                </a:lnTo>
                <a:lnTo>
                  <a:pt x="0" y="646"/>
                </a:lnTo>
                <a:lnTo>
                  <a:pt x="131" y="0"/>
                </a:lnTo>
                <a:lnTo>
                  <a:pt x="131" y="0"/>
                </a:lnTo>
                <a:close/>
              </a:path>
            </a:pathLst>
          </a:custGeom>
          <a:solidFill>
            <a:srgbClr val="F6F7F9"/>
          </a:solidFill>
          <a:ln w="9525">
            <a:solidFill>
              <a:srgbClr val="DADCDC">
                <a:lumMod val="50000"/>
              </a:srgbClr>
            </a:solidFill>
            <a:round/>
            <a:headEnd/>
            <a:tailEnd/>
          </a:ln>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92B3B"/>
              </a:solidFill>
              <a:effectLst/>
              <a:uLnTx/>
              <a:uFillTx/>
              <a:latin typeface="Calibri"/>
              <a:cs typeface="Arial" charset="0"/>
            </a:endParaRPr>
          </a:p>
        </p:txBody>
      </p:sp>
      <p:sp>
        <p:nvSpPr>
          <p:cNvPr id="154" name="Freeform 66"/>
          <p:cNvSpPr>
            <a:spLocks noChangeAspect="1"/>
          </p:cNvSpPr>
          <p:nvPr/>
        </p:nvSpPr>
        <p:spPr bwMode="auto">
          <a:xfrm>
            <a:off x="2161592" y="3109148"/>
            <a:ext cx="835830" cy="692742"/>
          </a:xfrm>
          <a:custGeom>
            <a:avLst/>
            <a:gdLst/>
            <a:ahLst/>
            <a:cxnLst>
              <a:cxn ang="0">
                <a:pos x="0" y="524"/>
              </a:cxn>
              <a:cxn ang="0">
                <a:pos x="37" y="346"/>
              </a:cxn>
              <a:cxn ang="0">
                <a:pos x="79" y="295"/>
              </a:cxn>
              <a:cxn ang="0">
                <a:pos x="183" y="0"/>
              </a:cxn>
              <a:cxn ang="0">
                <a:pos x="237" y="15"/>
              </a:cxn>
              <a:cxn ang="0">
                <a:pos x="238" y="28"/>
              </a:cxn>
              <a:cxn ang="0">
                <a:pos x="251" y="30"/>
              </a:cxn>
              <a:cxn ang="0">
                <a:pos x="316" y="132"/>
              </a:cxn>
              <a:cxn ang="0">
                <a:pos x="388" y="130"/>
              </a:cxn>
              <a:cxn ang="0">
                <a:pos x="442" y="154"/>
              </a:cxn>
              <a:cxn ang="0">
                <a:pos x="468" y="148"/>
              </a:cxn>
              <a:cxn ang="0">
                <a:pos x="631" y="154"/>
              </a:cxn>
              <a:cxn ang="0">
                <a:pos x="816" y="195"/>
              </a:cxn>
              <a:cxn ang="0">
                <a:pos x="825" y="219"/>
              </a:cxn>
              <a:cxn ang="0">
                <a:pos x="847" y="250"/>
              </a:cxn>
              <a:cxn ang="0">
                <a:pos x="784" y="345"/>
              </a:cxn>
              <a:cxn ang="0">
                <a:pos x="746" y="380"/>
              </a:cxn>
              <a:cxn ang="0">
                <a:pos x="740" y="406"/>
              </a:cxn>
              <a:cxn ang="0">
                <a:pos x="762" y="433"/>
              </a:cxn>
              <a:cxn ang="0">
                <a:pos x="736" y="491"/>
              </a:cxn>
              <a:cxn ang="0">
                <a:pos x="685" y="702"/>
              </a:cxn>
              <a:cxn ang="0">
                <a:pos x="399" y="633"/>
              </a:cxn>
              <a:cxn ang="0">
                <a:pos x="0" y="524"/>
              </a:cxn>
              <a:cxn ang="0">
                <a:pos x="0" y="524"/>
              </a:cxn>
            </a:cxnLst>
            <a:rect l="0" t="0" r="r" b="b"/>
            <a:pathLst>
              <a:path w="847" h="702">
                <a:moveTo>
                  <a:pt x="0" y="524"/>
                </a:moveTo>
                <a:lnTo>
                  <a:pt x="37" y="346"/>
                </a:lnTo>
                <a:lnTo>
                  <a:pt x="79" y="295"/>
                </a:lnTo>
                <a:lnTo>
                  <a:pt x="183" y="0"/>
                </a:lnTo>
                <a:lnTo>
                  <a:pt x="237" y="15"/>
                </a:lnTo>
                <a:lnTo>
                  <a:pt x="238" y="28"/>
                </a:lnTo>
                <a:lnTo>
                  <a:pt x="251" y="30"/>
                </a:lnTo>
                <a:lnTo>
                  <a:pt x="316" y="132"/>
                </a:lnTo>
                <a:lnTo>
                  <a:pt x="388" y="130"/>
                </a:lnTo>
                <a:lnTo>
                  <a:pt x="442" y="154"/>
                </a:lnTo>
                <a:lnTo>
                  <a:pt x="468" y="148"/>
                </a:lnTo>
                <a:lnTo>
                  <a:pt x="631" y="154"/>
                </a:lnTo>
                <a:lnTo>
                  <a:pt x="816" y="195"/>
                </a:lnTo>
                <a:lnTo>
                  <a:pt x="825" y="219"/>
                </a:lnTo>
                <a:lnTo>
                  <a:pt x="847" y="250"/>
                </a:lnTo>
                <a:lnTo>
                  <a:pt x="784" y="345"/>
                </a:lnTo>
                <a:lnTo>
                  <a:pt x="746" y="380"/>
                </a:lnTo>
                <a:lnTo>
                  <a:pt x="740" y="406"/>
                </a:lnTo>
                <a:lnTo>
                  <a:pt x="762" y="433"/>
                </a:lnTo>
                <a:lnTo>
                  <a:pt x="736" y="491"/>
                </a:lnTo>
                <a:lnTo>
                  <a:pt x="685" y="702"/>
                </a:lnTo>
                <a:lnTo>
                  <a:pt x="399" y="633"/>
                </a:lnTo>
                <a:lnTo>
                  <a:pt x="0" y="524"/>
                </a:lnTo>
                <a:lnTo>
                  <a:pt x="0" y="524"/>
                </a:lnTo>
                <a:close/>
              </a:path>
            </a:pathLst>
          </a:custGeom>
          <a:solidFill>
            <a:srgbClr val="F6F7F9"/>
          </a:solidFill>
          <a:ln w="9525">
            <a:solidFill>
              <a:srgbClr val="DADCDC">
                <a:lumMod val="50000"/>
              </a:srgbClr>
            </a:solidFill>
            <a:round/>
            <a:headEnd/>
            <a:tailEnd/>
          </a:ln>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92B3B"/>
              </a:solidFill>
              <a:effectLst/>
              <a:uLnTx/>
              <a:uFillTx/>
              <a:latin typeface="Calibri"/>
              <a:cs typeface="Arial" charset="0"/>
            </a:endParaRPr>
          </a:p>
        </p:txBody>
      </p:sp>
      <p:sp>
        <p:nvSpPr>
          <p:cNvPr id="155" name="Freeform 67"/>
          <p:cNvSpPr>
            <a:spLocks noChangeAspect="1"/>
          </p:cNvSpPr>
          <p:nvPr/>
        </p:nvSpPr>
        <p:spPr bwMode="auto">
          <a:xfrm>
            <a:off x="2082647" y="3626237"/>
            <a:ext cx="830896" cy="1386471"/>
          </a:xfrm>
          <a:custGeom>
            <a:avLst/>
            <a:gdLst/>
            <a:ahLst/>
            <a:cxnLst>
              <a:cxn ang="0">
                <a:pos x="28" y="285"/>
              </a:cxn>
              <a:cxn ang="0">
                <a:pos x="4" y="394"/>
              </a:cxn>
              <a:cxn ang="0">
                <a:pos x="85" y="570"/>
              </a:cxn>
              <a:cxn ang="0">
                <a:pos x="100" y="559"/>
              </a:cxn>
              <a:cxn ang="0">
                <a:pos x="126" y="633"/>
              </a:cxn>
              <a:cxn ang="0">
                <a:pos x="85" y="581"/>
              </a:cxn>
              <a:cxn ang="0">
                <a:pos x="76" y="663"/>
              </a:cxn>
              <a:cxn ang="0">
                <a:pos x="122" y="713"/>
              </a:cxn>
              <a:cxn ang="0">
                <a:pos x="91" y="781"/>
              </a:cxn>
              <a:cxn ang="0">
                <a:pos x="180" y="968"/>
              </a:cxn>
              <a:cxn ang="0">
                <a:pos x="159" y="1037"/>
              </a:cxn>
              <a:cxn ang="0">
                <a:pos x="276" y="1090"/>
              </a:cxn>
              <a:cxn ang="0">
                <a:pos x="318" y="1146"/>
              </a:cxn>
              <a:cxn ang="0">
                <a:pos x="368" y="1164"/>
              </a:cxn>
              <a:cxn ang="0">
                <a:pos x="368" y="1198"/>
              </a:cxn>
              <a:cxn ang="0">
                <a:pos x="400" y="1205"/>
              </a:cxn>
              <a:cxn ang="0">
                <a:pos x="468" y="1313"/>
              </a:cxn>
              <a:cxn ang="0">
                <a:pos x="468" y="1388"/>
              </a:cxn>
              <a:cxn ang="0">
                <a:pos x="768" y="1405"/>
              </a:cxn>
              <a:cxn ang="0">
                <a:pos x="750" y="1375"/>
              </a:cxn>
              <a:cxn ang="0">
                <a:pos x="759" y="1329"/>
              </a:cxn>
              <a:cxn ang="0">
                <a:pos x="807" y="1253"/>
              </a:cxn>
              <a:cxn ang="0">
                <a:pos x="842" y="1231"/>
              </a:cxn>
              <a:cxn ang="0">
                <a:pos x="822" y="1203"/>
              </a:cxn>
              <a:cxn ang="0">
                <a:pos x="809" y="1129"/>
              </a:cxn>
              <a:cxn ang="0">
                <a:pos x="378" y="483"/>
              </a:cxn>
              <a:cxn ang="0">
                <a:pos x="479" y="109"/>
              </a:cxn>
              <a:cxn ang="0">
                <a:pos x="80" y="0"/>
              </a:cxn>
              <a:cxn ang="0">
                <a:pos x="68" y="22"/>
              </a:cxn>
              <a:cxn ang="0">
                <a:pos x="0" y="187"/>
              </a:cxn>
              <a:cxn ang="0">
                <a:pos x="28" y="285"/>
              </a:cxn>
              <a:cxn ang="0">
                <a:pos x="28" y="285"/>
              </a:cxn>
            </a:cxnLst>
            <a:rect l="0" t="0" r="r" b="b"/>
            <a:pathLst>
              <a:path w="842" h="1405">
                <a:moveTo>
                  <a:pt x="28" y="285"/>
                </a:moveTo>
                <a:lnTo>
                  <a:pt x="4" y="394"/>
                </a:lnTo>
                <a:lnTo>
                  <a:pt x="85" y="570"/>
                </a:lnTo>
                <a:lnTo>
                  <a:pt x="100" y="559"/>
                </a:lnTo>
                <a:lnTo>
                  <a:pt x="126" y="633"/>
                </a:lnTo>
                <a:lnTo>
                  <a:pt x="85" y="581"/>
                </a:lnTo>
                <a:lnTo>
                  <a:pt x="76" y="663"/>
                </a:lnTo>
                <a:lnTo>
                  <a:pt x="122" y="713"/>
                </a:lnTo>
                <a:lnTo>
                  <a:pt x="91" y="781"/>
                </a:lnTo>
                <a:lnTo>
                  <a:pt x="180" y="968"/>
                </a:lnTo>
                <a:lnTo>
                  <a:pt x="159" y="1037"/>
                </a:lnTo>
                <a:lnTo>
                  <a:pt x="276" y="1090"/>
                </a:lnTo>
                <a:lnTo>
                  <a:pt x="318" y="1146"/>
                </a:lnTo>
                <a:lnTo>
                  <a:pt x="368" y="1164"/>
                </a:lnTo>
                <a:lnTo>
                  <a:pt x="368" y="1198"/>
                </a:lnTo>
                <a:lnTo>
                  <a:pt x="400" y="1205"/>
                </a:lnTo>
                <a:lnTo>
                  <a:pt x="468" y="1313"/>
                </a:lnTo>
                <a:lnTo>
                  <a:pt x="468" y="1388"/>
                </a:lnTo>
                <a:lnTo>
                  <a:pt x="768" y="1405"/>
                </a:lnTo>
                <a:lnTo>
                  <a:pt x="750" y="1375"/>
                </a:lnTo>
                <a:lnTo>
                  <a:pt x="759" y="1329"/>
                </a:lnTo>
                <a:lnTo>
                  <a:pt x="807" y="1253"/>
                </a:lnTo>
                <a:lnTo>
                  <a:pt x="842" y="1231"/>
                </a:lnTo>
                <a:lnTo>
                  <a:pt x="822" y="1203"/>
                </a:lnTo>
                <a:lnTo>
                  <a:pt x="809" y="1129"/>
                </a:lnTo>
                <a:lnTo>
                  <a:pt x="378" y="483"/>
                </a:lnTo>
                <a:lnTo>
                  <a:pt x="479" y="109"/>
                </a:lnTo>
                <a:lnTo>
                  <a:pt x="80" y="0"/>
                </a:lnTo>
                <a:lnTo>
                  <a:pt x="68" y="22"/>
                </a:lnTo>
                <a:lnTo>
                  <a:pt x="0" y="187"/>
                </a:lnTo>
                <a:lnTo>
                  <a:pt x="28" y="285"/>
                </a:lnTo>
                <a:lnTo>
                  <a:pt x="28" y="285"/>
                </a:lnTo>
                <a:close/>
              </a:path>
            </a:pathLst>
          </a:custGeom>
          <a:solidFill>
            <a:srgbClr val="F6F7F9"/>
          </a:solidFill>
          <a:ln w="9525">
            <a:solidFill>
              <a:srgbClr val="DADCDC">
                <a:lumMod val="50000"/>
              </a:srgbClr>
            </a:solidFill>
            <a:round/>
            <a:headEnd/>
            <a:tailEnd/>
          </a:ln>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192B3B"/>
              </a:solidFill>
              <a:effectLst/>
              <a:uLnTx/>
              <a:uFillTx/>
              <a:latin typeface="Calibri"/>
              <a:cs typeface="Arial" charset="0"/>
            </a:endParaRPr>
          </a:p>
        </p:txBody>
      </p:sp>
      <p:sp>
        <p:nvSpPr>
          <p:cNvPr id="156" name="Freeform 68"/>
          <p:cNvSpPr>
            <a:spLocks noChangeAspect="1"/>
          </p:cNvSpPr>
          <p:nvPr/>
        </p:nvSpPr>
        <p:spPr bwMode="auto">
          <a:xfrm>
            <a:off x="2455663" y="3733800"/>
            <a:ext cx="668072" cy="1006548"/>
          </a:xfrm>
          <a:custGeom>
            <a:avLst/>
            <a:gdLst/>
            <a:ahLst/>
            <a:cxnLst>
              <a:cxn ang="0">
                <a:pos x="0" y="374"/>
              </a:cxn>
              <a:cxn ang="0">
                <a:pos x="431" y="1020"/>
              </a:cxn>
              <a:cxn ang="0">
                <a:pos x="446" y="881"/>
              </a:cxn>
              <a:cxn ang="0">
                <a:pos x="470" y="874"/>
              </a:cxn>
              <a:cxn ang="0">
                <a:pos x="511" y="898"/>
              </a:cxn>
              <a:cxn ang="0">
                <a:pos x="546" y="776"/>
              </a:cxn>
              <a:cxn ang="0">
                <a:pos x="677" y="130"/>
              </a:cxn>
              <a:cxn ang="0">
                <a:pos x="387" y="69"/>
              </a:cxn>
              <a:cxn ang="0">
                <a:pos x="101" y="0"/>
              </a:cxn>
              <a:cxn ang="0">
                <a:pos x="0" y="374"/>
              </a:cxn>
              <a:cxn ang="0">
                <a:pos x="0" y="374"/>
              </a:cxn>
            </a:cxnLst>
            <a:rect l="0" t="0" r="r" b="b"/>
            <a:pathLst>
              <a:path w="677" h="1020">
                <a:moveTo>
                  <a:pt x="0" y="374"/>
                </a:moveTo>
                <a:lnTo>
                  <a:pt x="431" y="1020"/>
                </a:lnTo>
                <a:lnTo>
                  <a:pt x="446" y="881"/>
                </a:lnTo>
                <a:lnTo>
                  <a:pt x="470" y="874"/>
                </a:lnTo>
                <a:lnTo>
                  <a:pt x="511" y="898"/>
                </a:lnTo>
                <a:lnTo>
                  <a:pt x="546" y="776"/>
                </a:lnTo>
                <a:lnTo>
                  <a:pt x="677" y="130"/>
                </a:lnTo>
                <a:lnTo>
                  <a:pt x="387" y="69"/>
                </a:lnTo>
                <a:lnTo>
                  <a:pt x="101" y="0"/>
                </a:lnTo>
                <a:lnTo>
                  <a:pt x="0" y="374"/>
                </a:lnTo>
                <a:lnTo>
                  <a:pt x="0" y="374"/>
                </a:lnTo>
                <a:close/>
              </a:path>
            </a:pathLst>
          </a:custGeom>
          <a:solidFill>
            <a:srgbClr val="F6F7F9"/>
          </a:solidFill>
          <a:ln w="9525">
            <a:solidFill>
              <a:srgbClr val="DADCDC">
                <a:lumMod val="50000"/>
              </a:srgbClr>
            </a:solidFill>
            <a:round/>
            <a:headEnd/>
            <a:tailEnd/>
          </a:ln>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192B3B"/>
              </a:solidFill>
              <a:effectLst/>
              <a:uLnTx/>
              <a:uFillTx/>
              <a:latin typeface="Calibri"/>
              <a:cs typeface="Arial" charset="0"/>
            </a:endParaRPr>
          </a:p>
        </p:txBody>
      </p:sp>
      <p:sp>
        <p:nvSpPr>
          <p:cNvPr id="157" name="Freeform 69"/>
          <p:cNvSpPr>
            <a:spLocks noChangeAspect="1"/>
          </p:cNvSpPr>
          <p:nvPr/>
        </p:nvSpPr>
        <p:spPr bwMode="auto">
          <a:xfrm>
            <a:off x="2837559" y="2928561"/>
            <a:ext cx="627613" cy="986812"/>
          </a:xfrm>
          <a:custGeom>
            <a:avLst/>
            <a:gdLst/>
            <a:ahLst/>
            <a:cxnLst>
              <a:cxn ang="0">
                <a:pos x="0" y="885"/>
              </a:cxn>
              <a:cxn ang="0">
                <a:pos x="51" y="674"/>
              </a:cxn>
              <a:cxn ang="0">
                <a:pos x="77" y="616"/>
              </a:cxn>
              <a:cxn ang="0">
                <a:pos x="55" y="589"/>
              </a:cxn>
              <a:cxn ang="0">
                <a:pos x="61" y="563"/>
              </a:cxn>
              <a:cxn ang="0">
                <a:pos x="99" y="528"/>
              </a:cxn>
              <a:cxn ang="0">
                <a:pos x="162" y="433"/>
              </a:cxn>
              <a:cxn ang="0">
                <a:pos x="140" y="402"/>
              </a:cxn>
              <a:cxn ang="0">
                <a:pos x="131" y="378"/>
              </a:cxn>
              <a:cxn ang="0">
                <a:pos x="135" y="324"/>
              </a:cxn>
              <a:cxn ang="0">
                <a:pos x="212" y="0"/>
              </a:cxn>
              <a:cxn ang="0">
                <a:pos x="296" y="19"/>
              </a:cxn>
              <a:cxn ang="0">
                <a:pos x="268" y="144"/>
              </a:cxn>
              <a:cxn ang="0">
                <a:pos x="286" y="189"/>
              </a:cxn>
              <a:cxn ang="0">
                <a:pos x="288" y="217"/>
              </a:cxn>
              <a:cxn ang="0">
                <a:pos x="279" y="222"/>
              </a:cxn>
              <a:cxn ang="0">
                <a:pos x="311" y="252"/>
              </a:cxn>
              <a:cxn ang="0">
                <a:pos x="344" y="333"/>
              </a:cxn>
              <a:cxn ang="0">
                <a:pos x="355" y="405"/>
              </a:cxn>
              <a:cxn ang="0">
                <a:pos x="361" y="444"/>
              </a:cxn>
              <a:cxn ang="0">
                <a:pos x="336" y="481"/>
              </a:cxn>
              <a:cxn ang="0">
                <a:pos x="353" y="498"/>
              </a:cxn>
              <a:cxn ang="0">
                <a:pos x="398" y="474"/>
              </a:cxn>
              <a:cxn ang="0">
                <a:pos x="427" y="602"/>
              </a:cxn>
              <a:cxn ang="0">
                <a:pos x="448" y="609"/>
              </a:cxn>
              <a:cxn ang="0">
                <a:pos x="451" y="646"/>
              </a:cxn>
              <a:cxn ang="0">
                <a:pos x="509" y="661"/>
              </a:cxn>
              <a:cxn ang="0">
                <a:pos x="599" y="661"/>
              </a:cxn>
              <a:cxn ang="0">
                <a:pos x="636" y="678"/>
              </a:cxn>
              <a:cxn ang="0">
                <a:pos x="583" y="1000"/>
              </a:cxn>
              <a:cxn ang="0">
                <a:pos x="290" y="946"/>
              </a:cxn>
              <a:cxn ang="0">
                <a:pos x="0" y="885"/>
              </a:cxn>
              <a:cxn ang="0">
                <a:pos x="0" y="885"/>
              </a:cxn>
            </a:cxnLst>
            <a:rect l="0" t="0" r="r" b="b"/>
            <a:pathLst>
              <a:path w="636" h="1000">
                <a:moveTo>
                  <a:pt x="0" y="885"/>
                </a:moveTo>
                <a:lnTo>
                  <a:pt x="51" y="674"/>
                </a:lnTo>
                <a:lnTo>
                  <a:pt x="77" y="616"/>
                </a:lnTo>
                <a:lnTo>
                  <a:pt x="55" y="589"/>
                </a:lnTo>
                <a:lnTo>
                  <a:pt x="61" y="563"/>
                </a:lnTo>
                <a:lnTo>
                  <a:pt x="99" y="528"/>
                </a:lnTo>
                <a:lnTo>
                  <a:pt x="162" y="433"/>
                </a:lnTo>
                <a:lnTo>
                  <a:pt x="140" y="402"/>
                </a:lnTo>
                <a:lnTo>
                  <a:pt x="131" y="378"/>
                </a:lnTo>
                <a:lnTo>
                  <a:pt x="135" y="324"/>
                </a:lnTo>
                <a:lnTo>
                  <a:pt x="212" y="0"/>
                </a:lnTo>
                <a:lnTo>
                  <a:pt x="296" y="19"/>
                </a:lnTo>
                <a:lnTo>
                  <a:pt x="268" y="144"/>
                </a:lnTo>
                <a:lnTo>
                  <a:pt x="286" y="189"/>
                </a:lnTo>
                <a:lnTo>
                  <a:pt x="288" y="217"/>
                </a:lnTo>
                <a:lnTo>
                  <a:pt x="279" y="222"/>
                </a:lnTo>
                <a:lnTo>
                  <a:pt x="311" y="252"/>
                </a:lnTo>
                <a:lnTo>
                  <a:pt x="344" y="333"/>
                </a:lnTo>
                <a:lnTo>
                  <a:pt x="355" y="405"/>
                </a:lnTo>
                <a:lnTo>
                  <a:pt x="361" y="444"/>
                </a:lnTo>
                <a:lnTo>
                  <a:pt x="336" y="481"/>
                </a:lnTo>
                <a:lnTo>
                  <a:pt x="353" y="498"/>
                </a:lnTo>
                <a:lnTo>
                  <a:pt x="398" y="474"/>
                </a:lnTo>
                <a:lnTo>
                  <a:pt x="427" y="602"/>
                </a:lnTo>
                <a:lnTo>
                  <a:pt x="448" y="609"/>
                </a:lnTo>
                <a:lnTo>
                  <a:pt x="451" y="646"/>
                </a:lnTo>
                <a:lnTo>
                  <a:pt x="509" y="661"/>
                </a:lnTo>
                <a:lnTo>
                  <a:pt x="599" y="661"/>
                </a:lnTo>
                <a:lnTo>
                  <a:pt x="636" y="678"/>
                </a:lnTo>
                <a:lnTo>
                  <a:pt x="583" y="1000"/>
                </a:lnTo>
                <a:lnTo>
                  <a:pt x="290" y="946"/>
                </a:lnTo>
                <a:lnTo>
                  <a:pt x="0" y="885"/>
                </a:lnTo>
                <a:lnTo>
                  <a:pt x="0" y="885"/>
                </a:lnTo>
                <a:close/>
              </a:path>
            </a:pathLst>
          </a:custGeom>
          <a:solidFill>
            <a:srgbClr val="F6F7F9"/>
          </a:solidFill>
          <a:ln w="9525">
            <a:solidFill>
              <a:srgbClr val="DADCDC">
                <a:lumMod val="50000"/>
              </a:srgbClr>
            </a:solidFill>
            <a:round/>
            <a:headEnd/>
            <a:tailEnd/>
          </a:ln>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92B3B"/>
              </a:solidFill>
              <a:effectLst/>
              <a:uLnTx/>
              <a:uFillTx/>
              <a:latin typeface="Calibri"/>
              <a:cs typeface="Arial" charset="0"/>
            </a:endParaRPr>
          </a:p>
        </p:txBody>
      </p:sp>
      <p:sp>
        <p:nvSpPr>
          <p:cNvPr id="158" name="Freeform 70"/>
          <p:cNvSpPr>
            <a:spLocks noChangeAspect="1"/>
          </p:cNvSpPr>
          <p:nvPr/>
        </p:nvSpPr>
        <p:spPr bwMode="auto">
          <a:xfrm>
            <a:off x="3102025" y="2947310"/>
            <a:ext cx="1073651" cy="664125"/>
          </a:xfrm>
          <a:custGeom>
            <a:avLst/>
            <a:gdLst/>
            <a:ahLst/>
            <a:cxnLst>
              <a:cxn ang="0">
                <a:pos x="18" y="170"/>
              </a:cxn>
              <a:cxn ang="0">
                <a:pos x="20" y="198"/>
              </a:cxn>
              <a:cxn ang="0">
                <a:pos x="11" y="203"/>
              </a:cxn>
              <a:cxn ang="0">
                <a:pos x="43" y="233"/>
              </a:cxn>
              <a:cxn ang="0">
                <a:pos x="76" y="314"/>
              </a:cxn>
              <a:cxn ang="0">
                <a:pos x="87" y="386"/>
              </a:cxn>
              <a:cxn ang="0">
                <a:pos x="93" y="425"/>
              </a:cxn>
              <a:cxn ang="0">
                <a:pos x="68" y="462"/>
              </a:cxn>
              <a:cxn ang="0">
                <a:pos x="85" y="479"/>
              </a:cxn>
              <a:cxn ang="0">
                <a:pos x="130" y="455"/>
              </a:cxn>
              <a:cxn ang="0">
                <a:pos x="159" y="583"/>
              </a:cxn>
              <a:cxn ang="0">
                <a:pos x="180" y="590"/>
              </a:cxn>
              <a:cxn ang="0">
                <a:pos x="183" y="627"/>
              </a:cxn>
              <a:cxn ang="0">
                <a:pos x="200" y="644"/>
              </a:cxn>
              <a:cxn ang="0">
                <a:pos x="241" y="642"/>
              </a:cxn>
              <a:cxn ang="0">
                <a:pos x="331" y="642"/>
              </a:cxn>
              <a:cxn ang="0">
                <a:pos x="368" y="659"/>
              </a:cxn>
              <a:cxn ang="0">
                <a:pos x="379" y="592"/>
              </a:cxn>
              <a:cxn ang="0">
                <a:pos x="676" y="636"/>
              </a:cxn>
              <a:cxn ang="0">
                <a:pos x="1040" y="673"/>
              </a:cxn>
              <a:cxn ang="0">
                <a:pos x="1051" y="551"/>
              </a:cxn>
              <a:cxn ang="0">
                <a:pos x="1088" y="157"/>
              </a:cxn>
              <a:cxn ang="0">
                <a:pos x="605" y="101"/>
              </a:cxn>
              <a:cxn ang="0">
                <a:pos x="366" y="64"/>
              </a:cxn>
              <a:cxn ang="0">
                <a:pos x="28" y="0"/>
              </a:cxn>
              <a:cxn ang="0">
                <a:pos x="0" y="125"/>
              </a:cxn>
              <a:cxn ang="0">
                <a:pos x="18" y="170"/>
              </a:cxn>
              <a:cxn ang="0">
                <a:pos x="18" y="170"/>
              </a:cxn>
            </a:cxnLst>
            <a:rect l="0" t="0" r="r" b="b"/>
            <a:pathLst>
              <a:path w="1088" h="673">
                <a:moveTo>
                  <a:pt x="18" y="170"/>
                </a:moveTo>
                <a:lnTo>
                  <a:pt x="20" y="198"/>
                </a:lnTo>
                <a:lnTo>
                  <a:pt x="11" y="203"/>
                </a:lnTo>
                <a:lnTo>
                  <a:pt x="43" y="233"/>
                </a:lnTo>
                <a:lnTo>
                  <a:pt x="76" y="314"/>
                </a:lnTo>
                <a:lnTo>
                  <a:pt x="87" y="386"/>
                </a:lnTo>
                <a:lnTo>
                  <a:pt x="93" y="425"/>
                </a:lnTo>
                <a:lnTo>
                  <a:pt x="68" y="462"/>
                </a:lnTo>
                <a:lnTo>
                  <a:pt x="85" y="479"/>
                </a:lnTo>
                <a:lnTo>
                  <a:pt x="130" y="455"/>
                </a:lnTo>
                <a:lnTo>
                  <a:pt x="159" y="583"/>
                </a:lnTo>
                <a:lnTo>
                  <a:pt x="180" y="590"/>
                </a:lnTo>
                <a:lnTo>
                  <a:pt x="183" y="627"/>
                </a:lnTo>
                <a:lnTo>
                  <a:pt x="200" y="644"/>
                </a:lnTo>
                <a:lnTo>
                  <a:pt x="241" y="642"/>
                </a:lnTo>
                <a:lnTo>
                  <a:pt x="331" y="642"/>
                </a:lnTo>
                <a:lnTo>
                  <a:pt x="368" y="659"/>
                </a:lnTo>
                <a:lnTo>
                  <a:pt x="379" y="592"/>
                </a:lnTo>
                <a:lnTo>
                  <a:pt x="676" y="636"/>
                </a:lnTo>
                <a:lnTo>
                  <a:pt x="1040" y="673"/>
                </a:lnTo>
                <a:lnTo>
                  <a:pt x="1051" y="551"/>
                </a:lnTo>
                <a:lnTo>
                  <a:pt x="1088" y="157"/>
                </a:lnTo>
                <a:lnTo>
                  <a:pt x="605" y="101"/>
                </a:lnTo>
                <a:lnTo>
                  <a:pt x="366" y="64"/>
                </a:lnTo>
                <a:lnTo>
                  <a:pt x="28" y="0"/>
                </a:lnTo>
                <a:lnTo>
                  <a:pt x="0" y="125"/>
                </a:lnTo>
                <a:lnTo>
                  <a:pt x="18" y="170"/>
                </a:lnTo>
                <a:lnTo>
                  <a:pt x="18" y="170"/>
                </a:lnTo>
                <a:close/>
              </a:path>
            </a:pathLst>
          </a:custGeom>
          <a:solidFill>
            <a:srgbClr val="F6F7F9"/>
          </a:solidFill>
          <a:ln w="9525">
            <a:solidFill>
              <a:srgbClr val="DADCDC">
                <a:lumMod val="50000"/>
              </a:srgbClr>
            </a:solidFill>
            <a:round/>
            <a:headEnd/>
            <a:tailEnd/>
          </a:ln>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92B3B"/>
              </a:solidFill>
              <a:effectLst/>
              <a:uLnTx/>
              <a:uFillTx/>
              <a:latin typeface="Calibri"/>
              <a:cs typeface="Arial" charset="0"/>
            </a:endParaRPr>
          </a:p>
        </p:txBody>
      </p:sp>
      <p:sp>
        <p:nvSpPr>
          <p:cNvPr id="159" name="Freeform 71"/>
          <p:cNvSpPr>
            <a:spLocks noChangeAspect="1"/>
          </p:cNvSpPr>
          <p:nvPr/>
        </p:nvSpPr>
        <p:spPr bwMode="auto">
          <a:xfrm>
            <a:off x="2795126" y="4499566"/>
            <a:ext cx="716425" cy="807213"/>
          </a:xfrm>
          <a:custGeom>
            <a:avLst/>
            <a:gdLst/>
            <a:ahLst/>
            <a:cxnLst>
              <a:cxn ang="0">
                <a:pos x="46" y="520"/>
              </a:cxn>
              <a:cxn ang="0">
                <a:pos x="28" y="490"/>
              </a:cxn>
              <a:cxn ang="0">
                <a:pos x="37" y="444"/>
              </a:cxn>
              <a:cxn ang="0">
                <a:pos x="85" y="368"/>
              </a:cxn>
              <a:cxn ang="0">
                <a:pos x="120" y="346"/>
              </a:cxn>
              <a:cxn ang="0">
                <a:pos x="100" y="318"/>
              </a:cxn>
              <a:cxn ang="0">
                <a:pos x="87" y="244"/>
              </a:cxn>
              <a:cxn ang="0">
                <a:pos x="102" y="105"/>
              </a:cxn>
              <a:cxn ang="0">
                <a:pos x="126" y="98"/>
              </a:cxn>
              <a:cxn ang="0">
                <a:pos x="167" y="122"/>
              </a:cxn>
              <a:cxn ang="0">
                <a:pos x="202" y="0"/>
              </a:cxn>
              <a:cxn ang="0">
                <a:pos x="726" y="87"/>
              </a:cxn>
              <a:cxn ang="0">
                <a:pos x="616" y="818"/>
              </a:cxn>
              <a:cxn ang="0">
                <a:pos x="455" y="796"/>
              </a:cxn>
              <a:cxn ang="0">
                <a:pos x="355" y="768"/>
              </a:cxn>
              <a:cxn ang="0">
                <a:pos x="150" y="687"/>
              </a:cxn>
              <a:cxn ang="0">
                <a:pos x="0" y="561"/>
              </a:cxn>
              <a:cxn ang="0">
                <a:pos x="46" y="520"/>
              </a:cxn>
              <a:cxn ang="0">
                <a:pos x="46" y="520"/>
              </a:cxn>
            </a:cxnLst>
            <a:rect l="0" t="0" r="r" b="b"/>
            <a:pathLst>
              <a:path w="726" h="818">
                <a:moveTo>
                  <a:pt x="46" y="520"/>
                </a:moveTo>
                <a:lnTo>
                  <a:pt x="28" y="490"/>
                </a:lnTo>
                <a:lnTo>
                  <a:pt x="37" y="444"/>
                </a:lnTo>
                <a:lnTo>
                  <a:pt x="85" y="368"/>
                </a:lnTo>
                <a:lnTo>
                  <a:pt x="120" y="346"/>
                </a:lnTo>
                <a:lnTo>
                  <a:pt x="100" y="318"/>
                </a:lnTo>
                <a:lnTo>
                  <a:pt x="87" y="244"/>
                </a:lnTo>
                <a:lnTo>
                  <a:pt x="102" y="105"/>
                </a:lnTo>
                <a:lnTo>
                  <a:pt x="126" y="98"/>
                </a:lnTo>
                <a:lnTo>
                  <a:pt x="167" y="122"/>
                </a:lnTo>
                <a:lnTo>
                  <a:pt x="202" y="0"/>
                </a:lnTo>
                <a:lnTo>
                  <a:pt x="726" y="87"/>
                </a:lnTo>
                <a:lnTo>
                  <a:pt x="616" y="818"/>
                </a:lnTo>
                <a:lnTo>
                  <a:pt x="455" y="796"/>
                </a:lnTo>
                <a:lnTo>
                  <a:pt x="355" y="768"/>
                </a:lnTo>
                <a:lnTo>
                  <a:pt x="150" y="687"/>
                </a:lnTo>
                <a:lnTo>
                  <a:pt x="0" y="561"/>
                </a:lnTo>
                <a:lnTo>
                  <a:pt x="46" y="520"/>
                </a:lnTo>
                <a:lnTo>
                  <a:pt x="46" y="520"/>
                </a:lnTo>
                <a:close/>
              </a:path>
            </a:pathLst>
          </a:custGeom>
          <a:solidFill>
            <a:srgbClr val="F6F7F9"/>
          </a:solidFill>
          <a:ln w="9525">
            <a:solidFill>
              <a:srgbClr val="DADCDC">
                <a:lumMod val="50000"/>
              </a:srgbClr>
            </a:solidFill>
            <a:round/>
            <a:headEnd/>
            <a:tailEnd/>
          </a:ln>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92B3B"/>
              </a:solidFill>
              <a:effectLst/>
              <a:uLnTx/>
              <a:uFillTx/>
              <a:latin typeface="Calibri"/>
              <a:cs typeface="Arial" charset="0"/>
            </a:endParaRPr>
          </a:p>
        </p:txBody>
      </p:sp>
      <p:sp>
        <p:nvSpPr>
          <p:cNvPr id="160" name="Freeform 72"/>
          <p:cNvSpPr>
            <a:spLocks noChangeAspect="1"/>
          </p:cNvSpPr>
          <p:nvPr/>
        </p:nvSpPr>
        <p:spPr bwMode="auto">
          <a:xfrm>
            <a:off x="3389187" y="3531503"/>
            <a:ext cx="739122" cy="595048"/>
          </a:xfrm>
          <a:custGeom>
            <a:avLst/>
            <a:gdLst/>
            <a:ahLst/>
            <a:cxnLst>
              <a:cxn ang="0">
                <a:pos x="0" y="516"/>
              </a:cxn>
              <a:cxn ang="0">
                <a:pos x="88" y="0"/>
              </a:cxn>
              <a:cxn ang="0">
                <a:pos x="385" y="44"/>
              </a:cxn>
              <a:cxn ang="0">
                <a:pos x="749" y="81"/>
              </a:cxn>
              <a:cxn ang="0">
                <a:pos x="723" y="342"/>
              </a:cxn>
              <a:cxn ang="0">
                <a:pos x="699" y="603"/>
              </a:cxn>
              <a:cxn ang="0">
                <a:pos x="201" y="548"/>
              </a:cxn>
              <a:cxn ang="0">
                <a:pos x="0" y="516"/>
              </a:cxn>
              <a:cxn ang="0">
                <a:pos x="0" y="516"/>
              </a:cxn>
            </a:cxnLst>
            <a:rect l="0" t="0" r="r" b="b"/>
            <a:pathLst>
              <a:path w="749" h="603">
                <a:moveTo>
                  <a:pt x="0" y="516"/>
                </a:moveTo>
                <a:lnTo>
                  <a:pt x="88" y="0"/>
                </a:lnTo>
                <a:lnTo>
                  <a:pt x="385" y="44"/>
                </a:lnTo>
                <a:lnTo>
                  <a:pt x="749" y="81"/>
                </a:lnTo>
                <a:lnTo>
                  <a:pt x="723" y="342"/>
                </a:lnTo>
                <a:lnTo>
                  <a:pt x="699" y="603"/>
                </a:lnTo>
                <a:lnTo>
                  <a:pt x="201" y="548"/>
                </a:lnTo>
                <a:lnTo>
                  <a:pt x="0" y="516"/>
                </a:lnTo>
                <a:lnTo>
                  <a:pt x="0" y="516"/>
                </a:lnTo>
                <a:close/>
              </a:path>
            </a:pathLst>
          </a:custGeom>
          <a:solidFill>
            <a:srgbClr val="F6F7F9"/>
          </a:solidFill>
          <a:ln w="9525">
            <a:solidFill>
              <a:srgbClr val="DADCDC">
                <a:lumMod val="50000"/>
              </a:srgbClr>
            </a:solidFill>
            <a:round/>
            <a:headEnd/>
            <a:tailEnd/>
          </a:ln>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92B3B"/>
              </a:solidFill>
              <a:effectLst/>
              <a:uLnTx/>
              <a:uFillTx/>
              <a:latin typeface="Calibri"/>
              <a:cs typeface="Arial" charset="0"/>
            </a:endParaRPr>
          </a:p>
        </p:txBody>
      </p:sp>
      <p:sp>
        <p:nvSpPr>
          <p:cNvPr id="161" name="Freeform 73"/>
          <p:cNvSpPr>
            <a:spLocks noChangeAspect="1"/>
          </p:cNvSpPr>
          <p:nvPr/>
        </p:nvSpPr>
        <p:spPr bwMode="auto">
          <a:xfrm>
            <a:off x="3511552" y="4072277"/>
            <a:ext cx="764780" cy="588140"/>
          </a:xfrm>
          <a:custGeom>
            <a:avLst/>
            <a:gdLst/>
            <a:ahLst/>
            <a:cxnLst>
              <a:cxn ang="0">
                <a:pos x="77" y="0"/>
              </a:cxn>
              <a:cxn ang="0">
                <a:pos x="575" y="55"/>
              </a:cxn>
              <a:cxn ang="0">
                <a:pos x="775" y="72"/>
              </a:cxn>
              <a:cxn ang="0">
                <a:pos x="768" y="202"/>
              </a:cxn>
              <a:cxn ang="0">
                <a:pos x="740" y="596"/>
              </a:cxn>
              <a:cxn ang="0">
                <a:pos x="638" y="588"/>
              </a:cxn>
              <a:cxn ang="0">
                <a:pos x="322" y="561"/>
              </a:cxn>
              <a:cxn ang="0">
                <a:pos x="0" y="520"/>
              </a:cxn>
              <a:cxn ang="0">
                <a:pos x="77" y="0"/>
              </a:cxn>
              <a:cxn ang="0">
                <a:pos x="77" y="0"/>
              </a:cxn>
            </a:cxnLst>
            <a:rect l="0" t="0" r="r" b="b"/>
            <a:pathLst>
              <a:path w="775" h="596">
                <a:moveTo>
                  <a:pt x="77" y="0"/>
                </a:moveTo>
                <a:lnTo>
                  <a:pt x="575" y="55"/>
                </a:lnTo>
                <a:lnTo>
                  <a:pt x="775" y="72"/>
                </a:lnTo>
                <a:lnTo>
                  <a:pt x="768" y="202"/>
                </a:lnTo>
                <a:lnTo>
                  <a:pt x="740" y="596"/>
                </a:lnTo>
                <a:lnTo>
                  <a:pt x="638" y="588"/>
                </a:lnTo>
                <a:lnTo>
                  <a:pt x="322" y="561"/>
                </a:lnTo>
                <a:lnTo>
                  <a:pt x="0" y="520"/>
                </a:lnTo>
                <a:lnTo>
                  <a:pt x="77" y="0"/>
                </a:lnTo>
                <a:lnTo>
                  <a:pt x="77" y="0"/>
                </a:lnTo>
                <a:close/>
              </a:path>
            </a:pathLst>
          </a:custGeom>
          <a:solidFill>
            <a:srgbClr val="DADCDC"/>
          </a:solidFill>
          <a:ln w="9525">
            <a:solidFill>
              <a:srgbClr val="DADCDC">
                <a:lumMod val="50000"/>
              </a:srgbClr>
            </a:solidFill>
            <a:round/>
            <a:headEnd/>
            <a:tailEnd/>
          </a:ln>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192B3B"/>
              </a:solidFill>
              <a:effectLst/>
              <a:uLnTx/>
              <a:uFillTx/>
              <a:latin typeface="Calibri"/>
              <a:cs typeface="Arial" charset="0"/>
            </a:endParaRPr>
          </a:p>
        </p:txBody>
      </p:sp>
      <p:sp>
        <p:nvSpPr>
          <p:cNvPr id="162" name="Freeform 74"/>
          <p:cNvSpPr>
            <a:spLocks noChangeAspect="1"/>
          </p:cNvSpPr>
          <p:nvPr/>
        </p:nvSpPr>
        <p:spPr bwMode="auto">
          <a:xfrm>
            <a:off x="3403002" y="4585419"/>
            <a:ext cx="738135" cy="734188"/>
          </a:xfrm>
          <a:custGeom>
            <a:avLst/>
            <a:gdLst/>
            <a:ahLst/>
            <a:cxnLst>
              <a:cxn ang="0">
                <a:pos x="95" y="744"/>
              </a:cxn>
              <a:cxn ang="0">
                <a:pos x="104" y="689"/>
              </a:cxn>
              <a:cxn ang="0">
                <a:pos x="291" y="713"/>
              </a:cxn>
              <a:cxn ang="0">
                <a:pos x="284" y="685"/>
              </a:cxn>
              <a:cxn ang="0">
                <a:pos x="687" y="722"/>
              </a:cxn>
              <a:cxn ang="0">
                <a:pos x="748" y="68"/>
              </a:cxn>
              <a:cxn ang="0">
                <a:pos x="432" y="41"/>
              </a:cxn>
              <a:cxn ang="0">
                <a:pos x="110" y="0"/>
              </a:cxn>
              <a:cxn ang="0">
                <a:pos x="0" y="731"/>
              </a:cxn>
              <a:cxn ang="0">
                <a:pos x="95" y="744"/>
              </a:cxn>
              <a:cxn ang="0">
                <a:pos x="95" y="744"/>
              </a:cxn>
            </a:cxnLst>
            <a:rect l="0" t="0" r="r" b="b"/>
            <a:pathLst>
              <a:path w="748" h="744">
                <a:moveTo>
                  <a:pt x="95" y="744"/>
                </a:moveTo>
                <a:lnTo>
                  <a:pt x="104" y="689"/>
                </a:lnTo>
                <a:lnTo>
                  <a:pt x="291" y="713"/>
                </a:lnTo>
                <a:lnTo>
                  <a:pt x="284" y="685"/>
                </a:lnTo>
                <a:lnTo>
                  <a:pt x="687" y="722"/>
                </a:lnTo>
                <a:lnTo>
                  <a:pt x="748" y="68"/>
                </a:lnTo>
                <a:lnTo>
                  <a:pt x="432" y="41"/>
                </a:lnTo>
                <a:lnTo>
                  <a:pt x="110" y="0"/>
                </a:lnTo>
                <a:lnTo>
                  <a:pt x="0" y="731"/>
                </a:lnTo>
                <a:lnTo>
                  <a:pt x="95" y="744"/>
                </a:lnTo>
                <a:lnTo>
                  <a:pt x="95" y="744"/>
                </a:lnTo>
                <a:close/>
              </a:path>
            </a:pathLst>
          </a:custGeom>
          <a:solidFill>
            <a:srgbClr val="F6F7F9"/>
          </a:solidFill>
          <a:ln w="9525">
            <a:solidFill>
              <a:srgbClr val="DADCDC">
                <a:lumMod val="50000"/>
              </a:srgbClr>
            </a:solidFill>
            <a:round/>
            <a:headEnd/>
            <a:tailEnd/>
          </a:ln>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92B3B"/>
              </a:solidFill>
              <a:effectLst/>
              <a:uLnTx/>
              <a:uFillTx/>
              <a:latin typeface="Calibri"/>
              <a:cs typeface="Arial" charset="0"/>
            </a:endParaRPr>
          </a:p>
        </p:txBody>
      </p:sp>
      <p:sp>
        <p:nvSpPr>
          <p:cNvPr id="163" name="Freeform 75"/>
          <p:cNvSpPr>
            <a:spLocks noChangeAspect="1"/>
          </p:cNvSpPr>
          <p:nvPr/>
        </p:nvSpPr>
        <p:spPr bwMode="auto">
          <a:xfrm>
            <a:off x="3683256" y="4720612"/>
            <a:ext cx="1466403" cy="1382525"/>
          </a:xfrm>
          <a:custGeom>
            <a:avLst/>
            <a:gdLst/>
            <a:ahLst/>
            <a:cxnLst>
              <a:cxn ang="0">
                <a:pos x="0" y="548"/>
              </a:cxn>
              <a:cxn ang="0">
                <a:pos x="403" y="585"/>
              </a:cxn>
              <a:cxn ang="0">
                <a:pos x="459" y="0"/>
              </a:cxn>
              <a:cxn ang="0">
                <a:pos x="781" y="18"/>
              </a:cxn>
              <a:cxn ang="0">
                <a:pos x="770" y="270"/>
              </a:cxn>
              <a:cxn ang="0">
                <a:pos x="801" y="296"/>
              </a:cxn>
              <a:cxn ang="0">
                <a:pos x="831" y="296"/>
              </a:cxn>
              <a:cxn ang="0">
                <a:pos x="855" y="320"/>
              </a:cxn>
              <a:cxn ang="0">
                <a:pos x="903" y="331"/>
              </a:cxn>
              <a:cxn ang="0">
                <a:pos x="1001" y="374"/>
              </a:cxn>
              <a:cxn ang="0">
                <a:pos x="1018" y="355"/>
              </a:cxn>
              <a:cxn ang="0">
                <a:pos x="1081" y="392"/>
              </a:cxn>
              <a:cxn ang="0">
                <a:pos x="1164" y="390"/>
              </a:cxn>
              <a:cxn ang="0">
                <a:pos x="1221" y="374"/>
              </a:cxn>
              <a:cxn ang="0">
                <a:pos x="1301" y="359"/>
              </a:cxn>
              <a:cxn ang="0">
                <a:pos x="1373" y="398"/>
              </a:cxn>
              <a:cxn ang="0">
                <a:pos x="1384" y="411"/>
              </a:cxn>
              <a:cxn ang="0">
                <a:pos x="1423" y="411"/>
              </a:cxn>
              <a:cxn ang="0">
                <a:pos x="1431" y="618"/>
              </a:cxn>
              <a:cxn ang="0">
                <a:pos x="1486" y="720"/>
              </a:cxn>
              <a:cxn ang="0">
                <a:pos x="1466" y="800"/>
              </a:cxn>
              <a:cxn ang="0">
                <a:pos x="1469" y="866"/>
              </a:cxn>
              <a:cxn ang="0">
                <a:pos x="1445" y="900"/>
              </a:cxn>
              <a:cxn ang="0">
                <a:pos x="1455" y="911"/>
              </a:cxn>
              <a:cxn ang="0">
                <a:pos x="1394" y="929"/>
              </a:cxn>
              <a:cxn ang="0">
                <a:pos x="1345" y="935"/>
              </a:cxn>
              <a:cxn ang="0">
                <a:pos x="1355" y="900"/>
              </a:cxn>
              <a:cxn ang="0">
                <a:pos x="1329" y="920"/>
              </a:cxn>
              <a:cxn ang="0">
                <a:pos x="1331" y="961"/>
              </a:cxn>
              <a:cxn ang="0">
                <a:pos x="1297" y="1003"/>
              </a:cxn>
              <a:cxn ang="0">
                <a:pos x="1121" y="1092"/>
              </a:cxn>
              <a:cxn ang="0">
                <a:pos x="1066" y="1149"/>
              </a:cxn>
              <a:cxn ang="0">
                <a:pos x="1014" y="1273"/>
              </a:cxn>
              <a:cxn ang="0">
                <a:pos x="1057" y="1401"/>
              </a:cxn>
              <a:cxn ang="0">
                <a:pos x="1016" y="1401"/>
              </a:cxn>
              <a:cxn ang="0">
                <a:pos x="825" y="1334"/>
              </a:cxn>
              <a:cxn ang="0">
                <a:pos x="805" y="1279"/>
              </a:cxn>
              <a:cxn ang="0">
                <a:pos x="785" y="1255"/>
              </a:cxn>
              <a:cxn ang="0">
                <a:pos x="779" y="1181"/>
              </a:cxn>
              <a:cxn ang="0">
                <a:pos x="742" y="1155"/>
              </a:cxn>
              <a:cxn ang="0">
                <a:pos x="640" y="959"/>
              </a:cxn>
              <a:cxn ang="0">
                <a:pos x="590" y="922"/>
              </a:cxn>
              <a:cxn ang="0">
                <a:pos x="575" y="890"/>
              </a:cxn>
              <a:cxn ang="0">
                <a:pos x="425" y="883"/>
              </a:cxn>
              <a:cxn ang="0">
                <a:pos x="346" y="975"/>
              </a:cxn>
              <a:cxn ang="0">
                <a:pos x="211" y="879"/>
              </a:cxn>
              <a:cxn ang="0">
                <a:pos x="170" y="746"/>
              </a:cxn>
              <a:cxn ang="0">
                <a:pos x="40" y="622"/>
              </a:cxn>
              <a:cxn ang="0">
                <a:pos x="26" y="581"/>
              </a:cxn>
              <a:cxn ang="0">
                <a:pos x="7" y="576"/>
              </a:cxn>
              <a:cxn ang="0">
                <a:pos x="0" y="548"/>
              </a:cxn>
              <a:cxn ang="0">
                <a:pos x="0" y="548"/>
              </a:cxn>
            </a:cxnLst>
            <a:rect l="0" t="0" r="r" b="b"/>
            <a:pathLst>
              <a:path w="1486" h="1401">
                <a:moveTo>
                  <a:pt x="0" y="548"/>
                </a:moveTo>
                <a:lnTo>
                  <a:pt x="403" y="585"/>
                </a:lnTo>
                <a:lnTo>
                  <a:pt x="459" y="0"/>
                </a:lnTo>
                <a:lnTo>
                  <a:pt x="781" y="18"/>
                </a:lnTo>
                <a:lnTo>
                  <a:pt x="770" y="270"/>
                </a:lnTo>
                <a:lnTo>
                  <a:pt x="801" y="296"/>
                </a:lnTo>
                <a:lnTo>
                  <a:pt x="831" y="296"/>
                </a:lnTo>
                <a:lnTo>
                  <a:pt x="855" y="320"/>
                </a:lnTo>
                <a:lnTo>
                  <a:pt x="903" y="331"/>
                </a:lnTo>
                <a:lnTo>
                  <a:pt x="1001" y="374"/>
                </a:lnTo>
                <a:lnTo>
                  <a:pt x="1018" y="355"/>
                </a:lnTo>
                <a:lnTo>
                  <a:pt x="1081" y="392"/>
                </a:lnTo>
                <a:lnTo>
                  <a:pt x="1164" y="390"/>
                </a:lnTo>
                <a:lnTo>
                  <a:pt x="1221" y="374"/>
                </a:lnTo>
                <a:lnTo>
                  <a:pt x="1301" y="359"/>
                </a:lnTo>
                <a:lnTo>
                  <a:pt x="1373" y="398"/>
                </a:lnTo>
                <a:lnTo>
                  <a:pt x="1384" y="411"/>
                </a:lnTo>
                <a:lnTo>
                  <a:pt x="1423" y="411"/>
                </a:lnTo>
                <a:lnTo>
                  <a:pt x="1431" y="618"/>
                </a:lnTo>
                <a:lnTo>
                  <a:pt x="1486" y="720"/>
                </a:lnTo>
                <a:lnTo>
                  <a:pt x="1466" y="800"/>
                </a:lnTo>
                <a:lnTo>
                  <a:pt x="1469" y="866"/>
                </a:lnTo>
                <a:lnTo>
                  <a:pt x="1445" y="900"/>
                </a:lnTo>
                <a:lnTo>
                  <a:pt x="1455" y="911"/>
                </a:lnTo>
                <a:lnTo>
                  <a:pt x="1394" y="929"/>
                </a:lnTo>
                <a:lnTo>
                  <a:pt x="1345" y="935"/>
                </a:lnTo>
                <a:lnTo>
                  <a:pt x="1355" y="900"/>
                </a:lnTo>
                <a:lnTo>
                  <a:pt x="1329" y="920"/>
                </a:lnTo>
                <a:lnTo>
                  <a:pt x="1331" y="961"/>
                </a:lnTo>
                <a:lnTo>
                  <a:pt x="1297" y="1003"/>
                </a:lnTo>
                <a:lnTo>
                  <a:pt x="1121" y="1092"/>
                </a:lnTo>
                <a:lnTo>
                  <a:pt x="1066" y="1149"/>
                </a:lnTo>
                <a:lnTo>
                  <a:pt x="1014" y="1273"/>
                </a:lnTo>
                <a:lnTo>
                  <a:pt x="1057" y="1401"/>
                </a:lnTo>
                <a:lnTo>
                  <a:pt x="1016" y="1401"/>
                </a:lnTo>
                <a:lnTo>
                  <a:pt x="825" y="1334"/>
                </a:lnTo>
                <a:lnTo>
                  <a:pt x="805" y="1279"/>
                </a:lnTo>
                <a:lnTo>
                  <a:pt x="785" y="1255"/>
                </a:lnTo>
                <a:lnTo>
                  <a:pt x="779" y="1181"/>
                </a:lnTo>
                <a:lnTo>
                  <a:pt x="742" y="1155"/>
                </a:lnTo>
                <a:lnTo>
                  <a:pt x="640" y="959"/>
                </a:lnTo>
                <a:lnTo>
                  <a:pt x="590" y="922"/>
                </a:lnTo>
                <a:lnTo>
                  <a:pt x="575" y="890"/>
                </a:lnTo>
                <a:lnTo>
                  <a:pt x="425" y="883"/>
                </a:lnTo>
                <a:lnTo>
                  <a:pt x="346" y="975"/>
                </a:lnTo>
                <a:lnTo>
                  <a:pt x="211" y="879"/>
                </a:lnTo>
                <a:lnTo>
                  <a:pt x="170" y="746"/>
                </a:lnTo>
                <a:lnTo>
                  <a:pt x="40" y="622"/>
                </a:lnTo>
                <a:lnTo>
                  <a:pt x="26" y="581"/>
                </a:lnTo>
                <a:lnTo>
                  <a:pt x="7" y="576"/>
                </a:lnTo>
                <a:lnTo>
                  <a:pt x="0" y="548"/>
                </a:lnTo>
                <a:lnTo>
                  <a:pt x="0" y="548"/>
                </a:lnTo>
                <a:close/>
              </a:path>
            </a:pathLst>
          </a:custGeom>
          <a:solidFill>
            <a:srgbClr val="F6F7F9"/>
          </a:solidFill>
          <a:ln w="9525">
            <a:solidFill>
              <a:srgbClr val="DADCDC">
                <a:lumMod val="50000"/>
              </a:srgbClr>
            </a:solidFill>
            <a:round/>
            <a:headEnd/>
            <a:tailEnd/>
          </a:ln>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192B3B"/>
              </a:solidFill>
              <a:effectLst/>
              <a:uLnTx/>
              <a:uFillTx/>
              <a:latin typeface="Calibri"/>
              <a:cs typeface="Arial" charset="0"/>
            </a:endParaRPr>
          </a:p>
        </p:txBody>
      </p:sp>
      <p:sp>
        <p:nvSpPr>
          <p:cNvPr id="164" name="Freeform 76"/>
          <p:cNvSpPr>
            <a:spLocks noChangeAspect="1"/>
          </p:cNvSpPr>
          <p:nvPr/>
        </p:nvSpPr>
        <p:spPr bwMode="auto">
          <a:xfrm>
            <a:off x="4139164" y="3102240"/>
            <a:ext cx="690768" cy="423343"/>
          </a:xfrm>
          <a:custGeom>
            <a:avLst/>
            <a:gdLst/>
            <a:ahLst/>
            <a:cxnLst>
              <a:cxn ang="0">
                <a:pos x="37" y="0"/>
              </a:cxn>
              <a:cxn ang="0">
                <a:pos x="646" y="31"/>
              </a:cxn>
              <a:cxn ang="0">
                <a:pos x="650" y="139"/>
              </a:cxn>
              <a:cxn ang="0">
                <a:pos x="678" y="228"/>
              </a:cxn>
              <a:cxn ang="0">
                <a:pos x="682" y="339"/>
              </a:cxn>
              <a:cxn ang="0">
                <a:pos x="700" y="429"/>
              </a:cxn>
              <a:cxn ang="0">
                <a:pos x="332" y="418"/>
              </a:cxn>
              <a:cxn ang="0">
                <a:pos x="0" y="394"/>
              </a:cxn>
              <a:cxn ang="0">
                <a:pos x="37" y="0"/>
              </a:cxn>
              <a:cxn ang="0">
                <a:pos x="37" y="0"/>
              </a:cxn>
            </a:cxnLst>
            <a:rect l="0" t="0" r="r" b="b"/>
            <a:pathLst>
              <a:path w="700" h="429">
                <a:moveTo>
                  <a:pt x="37" y="0"/>
                </a:moveTo>
                <a:lnTo>
                  <a:pt x="646" y="31"/>
                </a:lnTo>
                <a:lnTo>
                  <a:pt x="650" y="139"/>
                </a:lnTo>
                <a:lnTo>
                  <a:pt x="678" y="228"/>
                </a:lnTo>
                <a:lnTo>
                  <a:pt x="682" y="339"/>
                </a:lnTo>
                <a:lnTo>
                  <a:pt x="700" y="429"/>
                </a:lnTo>
                <a:lnTo>
                  <a:pt x="332" y="418"/>
                </a:lnTo>
                <a:lnTo>
                  <a:pt x="0" y="394"/>
                </a:lnTo>
                <a:lnTo>
                  <a:pt x="37" y="0"/>
                </a:lnTo>
                <a:lnTo>
                  <a:pt x="37" y="0"/>
                </a:lnTo>
                <a:close/>
              </a:path>
            </a:pathLst>
          </a:custGeom>
          <a:solidFill>
            <a:srgbClr val="F6F7F9"/>
          </a:solidFill>
          <a:ln w="9525">
            <a:solidFill>
              <a:srgbClr val="DADCDC">
                <a:lumMod val="50000"/>
              </a:srgbClr>
            </a:solidFill>
            <a:round/>
            <a:headEnd/>
            <a:tailEnd/>
          </a:ln>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92B3B"/>
              </a:solidFill>
              <a:effectLst/>
              <a:uLnTx/>
              <a:uFillTx/>
              <a:latin typeface="Calibri"/>
              <a:cs typeface="Arial" charset="0"/>
            </a:endParaRPr>
          </a:p>
        </p:txBody>
      </p:sp>
      <p:sp>
        <p:nvSpPr>
          <p:cNvPr id="165" name="Freeform 77"/>
          <p:cNvSpPr>
            <a:spLocks noChangeAspect="1"/>
          </p:cNvSpPr>
          <p:nvPr/>
        </p:nvSpPr>
        <p:spPr bwMode="auto">
          <a:xfrm>
            <a:off x="4102652" y="3491044"/>
            <a:ext cx="738135" cy="482552"/>
          </a:xfrm>
          <a:custGeom>
            <a:avLst/>
            <a:gdLst/>
            <a:ahLst/>
            <a:cxnLst>
              <a:cxn ang="0">
                <a:pos x="37" y="0"/>
              </a:cxn>
              <a:cxn ang="0">
                <a:pos x="369" y="24"/>
              </a:cxn>
              <a:cxn ang="0">
                <a:pos x="737" y="35"/>
              </a:cxn>
              <a:cxn ang="0">
                <a:pos x="713" y="82"/>
              </a:cxn>
              <a:cxn ang="0">
                <a:pos x="748" y="115"/>
              </a:cxn>
              <a:cxn ang="0">
                <a:pos x="746" y="356"/>
              </a:cxn>
              <a:cxn ang="0">
                <a:pos x="732" y="354"/>
              </a:cxn>
              <a:cxn ang="0">
                <a:pos x="733" y="385"/>
              </a:cxn>
              <a:cxn ang="0">
                <a:pos x="745" y="409"/>
              </a:cxn>
              <a:cxn ang="0">
                <a:pos x="737" y="431"/>
              </a:cxn>
              <a:cxn ang="0">
                <a:pos x="745" y="489"/>
              </a:cxn>
              <a:cxn ang="0">
                <a:pos x="728" y="483"/>
              </a:cxn>
              <a:cxn ang="0">
                <a:pos x="709" y="461"/>
              </a:cxn>
              <a:cxn ang="0">
                <a:pos x="643" y="439"/>
              </a:cxn>
              <a:cxn ang="0">
                <a:pos x="578" y="443"/>
              </a:cxn>
              <a:cxn ang="0">
                <a:pos x="541" y="415"/>
              </a:cxn>
              <a:cxn ang="0">
                <a:pos x="0" y="383"/>
              </a:cxn>
              <a:cxn ang="0">
                <a:pos x="37" y="0"/>
              </a:cxn>
              <a:cxn ang="0">
                <a:pos x="37" y="0"/>
              </a:cxn>
            </a:cxnLst>
            <a:rect l="0" t="0" r="r" b="b"/>
            <a:pathLst>
              <a:path w="748" h="489">
                <a:moveTo>
                  <a:pt x="37" y="0"/>
                </a:moveTo>
                <a:lnTo>
                  <a:pt x="369" y="24"/>
                </a:lnTo>
                <a:lnTo>
                  <a:pt x="737" y="35"/>
                </a:lnTo>
                <a:lnTo>
                  <a:pt x="713" y="82"/>
                </a:lnTo>
                <a:lnTo>
                  <a:pt x="748" y="115"/>
                </a:lnTo>
                <a:lnTo>
                  <a:pt x="746" y="356"/>
                </a:lnTo>
                <a:lnTo>
                  <a:pt x="732" y="354"/>
                </a:lnTo>
                <a:lnTo>
                  <a:pt x="733" y="385"/>
                </a:lnTo>
                <a:lnTo>
                  <a:pt x="745" y="409"/>
                </a:lnTo>
                <a:lnTo>
                  <a:pt x="737" y="431"/>
                </a:lnTo>
                <a:lnTo>
                  <a:pt x="745" y="489"/>
                </a:lnTo>
                <a:lnTo>
                  <a:pt x="728" y="483"/>
                </a:lnTo>
                <a:lnTo>
                  <a:pt x="709" y="461"/>
                </a:lnTo>
                <a:lnTo>
                  <a:pt x="643" y="439"/>
                </a:lnTo>
                <a:lnTo>
                  <a:pt x="578" y="443"/>
                </a:lnTo>
                <a:lnTo>
                  <a:pt x="541" y="415"/>
                </a:lnTo>
                <a:lnTo>
                  <a:pt x="0" y="383"/>
                </a:lnTo>
                <a:lnTo>
                  <a:pt x="37" y="0"/>
                </a:lnTo>
                <a:lnTo>
                  <a:pt x="37" y="0"/>
                </a:lnTo>
                <a:close/>
              </a:path>
            </a:pathLst>
          </a:custGeom>
          <a:solidFill>
            <a:srgbClr val="F6F7F9"/>
          </a:solidFill>
          <a:ln w="9525">
            <a:solidFill>
              <a:srgbClr val="DADCDC">
                <a:lumMod val="50000"/>
              </a:srgbClr>
            </a:solidFill>
            <a:round/>
            <a:headEnd/>
            <a:tailEnd/>
          </a:ln>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92B3B"/>
              </a:solidFill>
              <a:effectLst/>
              <a:uLnTx/>
              <a:uFillTx/>
              <a:latin typeface="Calibri"/>
              <a:cs typeface="Arial" charset="0"/>
            </a:endParaRPr>
          </a:p>
        </p:txBody>
      </p:sp>
      <p:sp>
        <p:nvSpPr>
          <p:cNvPr id="166" name="Freeform 78"/>
          <p:cNvSpPr>
            <a:spLocks noChangeAspect="1"/>
          </p:cNvSpPr>
          <p:nvPr/>
        </p:nvSpPr>
        <p:spPr bwMode="auto">
          <a:xfrm>
            <a:off x="4078969" y="3868992"/>
            <a:ext cx="866421" cy="422356"/>
          </a:xfrm>
          <a:custGeom>
            <a:avLst/>
            <a:gdLst/>
            <a:ahLst/>
            <a:cxnLst>
              <a:cxn ang="0">
                <a:pos x="24" y="0"/>
              </a:cxn>
              <a:cxn ang="0">
                <a:pos x="565" y="32"/>
              </a:cxn>
              <a:cxn ang="0">
                <a:pos x="602" y="60"/>
              </a:cxn>
              <a:cxn ang="0">
                <a:pos x="667" y="56"/>
              </a:cxn>
              <a:cxn ang="0">
                <a:pos x="733" y="78"/>
              </a:cxn>
              <a:cxn ang="0">
                <a:pos x="752" y="100"/>
              </a:cxn>
              <a:cxn ang="0">
                <a:pos x="769" y="106"/>
              </a:cxn>
              <a:cxn ang="0">
                <a:pos x="798" y="187"/>
              </a:cxn>
              <a:cxn ang="0">
                <a:pos x="798" y="211"/>
              </a:cxn>
              <a:cxn ang="0">
                <a:pos x="819" y="250"/>
              </a:cxn>
              <a:cxn ang="0">
                <a:pos x="828" y="311"/>
              </a:cxn>
              <a:cxn ang="0">
                <a:pos x="822" y="330"/>
              </a:cxn>
              <a:cxn ang="0">
                <a:pos x="835" y="350"/>
              </a:cxn>
              <a:cxn ang="0">
                <a:pos x="878" y="428"/>
              </a:cxn>
              <a:cxn ang="0">
                <a:pos x="487" y="424"/>
              </a:cxn>
              <a:cxn ang="0">
                <a:pos x="193" y="408"/>
              </a:cxn>
              <a:cxn ang="0">
                <a:pos x="200" y="278"/>
              </a:cxn>
              <a:cxn ang="0">
                <a:pos x="0" y="261"/>
              </a:cxn>
              <a:cxn ang="0">
                <a:pos x="24" y="0"/>
              </a:cxn>
              <a:cxn ang="0">
                <a:pos x="24" y="0"/>
              </a:cxn>
            </a:cxnLst>
            <a:rect l="0" t="0" r="r" b="b"/>
            <a:pathLst>
              <a:path w="878" h="428">
                <a:moveTo>
                  <a:pt x="24" y="0"/>
                </a:moveTo>
                <a:lnTo>
                  <a:pt x="565" y="32"/>
                </a:lnTo>
                <a:lnTo>
                  <a:pt x="602" y="60"/>
                </a:lnTo>
                <a:lnTo>
                  <a:pt x="667" y="56"/>
                </a:lnTo>
                <a:lnTo>
                  <a:pt x="733" y="78"/>
                </a:lnTo>
                <a:lnTo>
                  <a:pt x="752" y="100"/>
                </a:lnTo>
                <a:lnTo>
                  <a:pt x="769" y="106"/>
                </a:lnTo>
                <a:lnTo>
                  <a:pt x="798" y="187"/>
                </a:lnTo>
                <a:lnTo>
                  <a:pt x="798" y="211"/>
                </a:lnTo>
                <a:lnTo>
                  <a:pt x="819" y="250"/>
                </a:lnTo>
                <a:lnTo>
                  <a:pt x="828" y="311"/>
                </a:lnTo>
                <a:lnTo>
                  <a:pt x="822" y="330"/>
                </a:lnTo>
                <a:lnTo>
                  <a:pt x="835" y="350"/>
                </a:lnTo>
                <a:lnTo>
                  <a:pt x="878" y="428"/>
                </a:lnTo>
                <a:lnTo>
                  <a:pt x="487" y="424"/>
                </a:lnTo>
                <a:lnTo>
                  <a:pt x="193" y="408"/>
                </a:lnTo>
                <a:lnTo>
                  <a:pt x="200" y="278"/>
                </a:lnTo>
                <a:lnTo>
                  <a:pt x="0" y="261"/>
                </a:lnTo>
                <a:lnTo>
                  <a:pt x="24" y="0"/>
                </a:lnTo>
                <a:lnTo>
                  <a:pt x="24" y="0"/>
                </a:lnTo>
                <a:close/>
              </a:path>
            </a:pathLst>
          </a:custGeom>
          <a:solidFill>
            <a:srgbClr val="F6F7F9"/>
          </a:solidFill>
          <a:ln w="9525">
            <a:solidFill>
              <a:srgbClr val="DADCDC">
                <a:lumMod val="50000"/>
              </a:srgbClr>
            </a:solidFill>
            <a:round/>
            <a:headEnd/>
            <a:tailEnd/>
          </a:ln>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92B3B"/>
              </a:solidFill>
              <a:effectLst/>
              <a:uLnTx/>
              <a:uFillTx/>
              <a:latin typeface="Calibri"/>
              <a:cs typeface="Arial" charset="0"/>
            </a:endParaRPr>
          </a:p>
        </p:txBody>
      </p:sp>
      <p:sp>
        <p:nvSpPr>
          <p:cNvPr id="167" name="Freeform 79"/>
          <p:cNvSpPr>
            <a:spLocks noChangeAspect="1"/>
          </p:cNvSpPr>
          <p:nvPr/>
        </p:nvSpPr>
        <p:spPr bwMode="auto">
          <a:xfrm>
            <a:off x="4241793" y="4271612"/>
            <a:ext cx="780569" cy="408540"/>
          </a:xfrm>
          <a:custGeom>
            <a:avLst/>
            <a:gdLst/>
            <a:ahLst/>
            <a:cxnLst>
              <a:cxn ang="0">
                <a:pos x="28" y="0"/>
              </a:cxn>
              <a:cxn ang="0">
                <a:pos x="322" y="16"/>
              </a:cxn>
              <a:cxn ang="0">
                <a:pos x="713" y="20"/>
              </a:cxn>
              <a:cxn ang="0">
                <a:pos x="735" y="38"/>
              </a:cxn>
              <a:cxn ang="0">
                <a:pos x="746" y="35"/>
              </a:cxn>
              <a:cxn ang="0">
                <a:pos x="761" y="55"/>
              </a:cxn>
              <a:cxn ang="0">
                <a:pos x="748" y="55"/>
              </a:cxn>
              <a:cxn ang="0">
                <a:pos x="735" y="83"/>
              </a:cxn>
              <a:cxn ang="0">
                <a:pos x="766" y="127"/>
              </a:cxn>
              <a:cxn ang="0">
                <a:pos x="791" y="133"/>
              </a:cxn>
              <a:cxn ang="0">
                <a:pos x="787" y="412"/>
              </a:cxn>
              <a:cxn ang="0">
                <a:pos x="452" y="414"/>
              </a:cxn>
              <a:cxn ang="0">
                <a:pos x="0" y="394"/>
              </a:cxn>
              <a:cxn ang="0">
                <a:pos x="28" y="0"/>
              </a:cxn>
              <a:cxn ang="0">
                <a:pos x="28" y="0"/>
              </a:cxn>
            </a:cxnLst>
            <a:rect l="0" t="0" r="r" b="b"/>
            <a:pathLst>
              <a:path w="791" h="414">
                <a:moveTo>
                  <a:pt x="28" y="0"/>
                </a:moveTo>
                <a:lnTo>
                  <a:pt x="322" y="16"/>
                </a:lnTo>
                <a:lnTo>
                  <a:pt x="713" y="20"/>
                </a:lnTo>
                <a:lnTo>
                  <a:pt x="735" y="38"/>
                </a:lnTo>
                <a:lnTo>
                  <a:pt x="746" y="35"/>
                </a:lnTo>
                <a:lnTo>
                  <a:pt x="761" y="55"/>
                </a:lnTo>
                <a:lnTo>
                  <a:pt x="748" y="55"/>
                </a:lnTo>
                <a:lnTo>
                  <a:pt x="735" y="83"/>
                </a:lnTo>
                <a:lnTo>
                  <a:pt x="766" y="127"/>
                </a:lnTo>
                <a:lnTo>
                  <a:pt x="791" y="133"/>
                </a:lnTo>
                <a:lnTo>
                  <a:pt x="787" y="412"/>
                </a:lnTo>
                <a:lnTo>
                  <a:pt x="452" y="414"/>
                </a:lnTo>
                <a:lnTo>
                  <a:pt x="0" y="394"/>
                </a:lnTo>
                <a:lnTo>
                  <a:pt x="28" y="0"/>
                </a:lnTo>
                <a:lnTo>
                  <a:pt x="28" y="0"/>
                </a:lnTo>
                <a:close/>
              </a:path>
            </a:pathLst>
          </a:custGeom>
          <a:solidFill>
            <a:srgbClr val="F6F7F9"/>
          </a:solidFill>
          <a:ln w="9525">
            <a:solidFill>
              <a:srgbClr val="DADCDC">
                <a:lumMod val="50000"/>
              </a:srgbClr>
            </a:solidFill>
            <a:round/>
            <a:headEnd/>
            <a:tailEnd/>
          </a:ln>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92B3B"/>
              </a:solidFill>
              <a:effectLst/>
              <a:uLnTx/>
              <a:uFillTx/>
              <a:latin typeface="Calibri"/>
              <a:cs typeface="Arial" charset="0"/>
            </a:endParaRPr>
          </a:p>
        </p:txBody>
      </p:sp>
      <p:sp>
        <p:nvSpPr>
          <p:cNvPr id="168" name="Freeform 80"/>
          <p:cNvSpPr>
            <a:spLocks noChangeAspect="1"/>
          </p:cNvSpPr>
          <p:nvPr/>
        </p:nvSpPr>
        <p:spPr bwMode="auto">
          <a:xfrm>
            <a:off x="4136203" y="4652522"/>
            <a:ext cx="905893" cy="460841"/>
          </a:xfrm>
          <a:custGeom>
            <a:avLst/>
            <a:gdLst/>
            <a:ahLst/>
            <a:cxnLst>
              <a:cxn ang="0">
                <a:pos x="5" y="0"/>
              </a:cxn>
              <a:cxn ang="0">
                <a:pos x="107" y="8"/>
              </a:cxn>
              <a:cxn ang="0">
                <a:pos x="559" y="28"/>
              </a:cxn>
              <a:cxn ang="0">
                <a:pos x="894" y="26"/>
              </a:cxn>
              <a:cxn ang="0">
                <a:pos x="898" y="95"/>
              </a:cxn>
              <a:cxn ang="0">
                <a:pos x="918" y="241"/>
              </a:cxn>
              <a:cxn ang="0">
                <a:pos x="914" y="467"/>
              </a:cxn>
              <a:cxn ang="0">
                <a:pos x="842" y="428"/>
              </a:cxn>
              <a:cxn ang="0">
                <a:pos x="762" y="443"/>
              </a:cxn>
              <a:cxn ang="0">
                <a:pos x="705" y="459"/>
              </a:cxn>
              <a:cxn ang="0">
                <a:pos x="622" y="461"/>
              </a:cxn>
              <a:cxn ang="0">
                <a:pos x="559" y="424"/>
              </a:cxn>
              <a:cxn ang="0">
                <a:pos x="542" y="443"/>
              </a:cxn>
              <a:cxn ang="0">
                <a:pos x="444" y="400"/>
              </a:cxn>
              <a:cxn ang="0">
                <a:pos x="396" y="389"/>
              </a:cxn>
              <a:cxn ang="0">
                <a:pos x="372" y="367"/>
              </a:cxn>
              <a:cxn ang="0">
                <a:pos x="342" y="365"/>
              </a:cxn>
              <a:cxn ang="0">
                <a:pos x="311" y="339"/>
              </a:cxn>
              <a:cxn ang="0">
                <a:pos x="322" y="87"/>
              </a:cxn>
              <a:cxn ang="0">
                <a:pos x="0" y="69"/>
              </a:cxn>
              <a:cxn ang="0">
                <a:pos x="5" y="0"/>
              </a:cxn>
              <a:cxn ang="0">
                <a:pos x="5" y="0"/>
              </a:cxn>
            </a:cxnLst>
            <a:rect l="0" t="0" r="r" b="b"/>
            <a:pathLst>
              <a:path w="918" h="467">
                <a:moveTo>
                  <a:pt x="5" y="0"/>
                </a:moveTo>
                <a:lnTo>
                  <a:pt x="107" y="8"/>
                </a:lnTo>
                <a:lnTo>
                  <a:pt x="559" y="28"/>
                </a:lnTo>
                <a:lnTo>
                  <a:pt x="894" y="26"/>
                </a:lnTo>
                <a:lnTo>
                  <a:pt x="898" y="95"/>
                </a:lnTo>
                <a:lnTo>
                  <a:pt x="918" y="241"/>
                </a:lnTo>
                <a:lnTo>
                  <a:pt x="914" y="467"/>
                </a:lnTo>
                <a:lnTo>
                  <a:pt x="842" y="428"/>
                </a:lnTo>
                <a:lnTo>
                  <a:pt x="762" y="443"/>
                </a:lnTo>
                <a:lnTo>
                  <a:pt x="705" y="459"/>
                </a:lnTo>
                <a:lnTo>
                  <a:pt x="622" y="461"/>
                </a:lnTo>
                <a:lnTo>
                  <a:pt x="559" y="424"/>
                </a:lnTo>
                <a:lnTo>
                  <a:pt x="542" y="443"/>
                </a:lnTo>
                <a:lnTo>
                  <a:pt x="444" y="400"/>
                </a:lnTo>
                <a:lnTo>
                  <a:pt x="396" y="389"/>
                </a:lnTo>
                <a:lnTo>
                  <a:pt x="372" y="367"/>
                </a:lnTo>
                <a:lnTo>
                  <a:pt x="342" y="365"/>
                </a:lnTo>
                <a:lnTo>
                  <a:pt x="311" y="339"/>
                </a:lnTo>
                <a:lnTo>
                  <a:pt x="322" y="87"/>
                </a:lnTo>
                <a:lnTo>
                  <a:pt x="0" y="69"/>
                </a:lnTo>
                <a:lnTo>
                  <a:pt x="5" y="0"/>
                </a:lnTo>
                <a:lnTo>
                  <a:pt x="5" y="0"/>
                </a:lnTo>
                <a:close/>
              </a:path>
            </a:pathLst>
          </a:custGeom>
          <a:solidFill>
            <a:srgbClr val="F6F7F9"/>
          </a:solidFill>
          <a:ln w="9525">
            <a:solidFill>
              <a:srgbClr val="DADCDC">
                <a:lumMod val="50000"/>
              </a:srgbClr>
            </a:solidFill>
            <a:round/>
            <a:headEnd/>
            <a:tailEnd/>
          </a:ln>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92B3B"/>
              </a:solidFill>
              <a:effectLst/>
              <a:uLnTx/>
              <a:uFillTx/>
              <a:latin typeface="Calibri"/>
              <a:cs typeface="Arial" charset="0"/>
            </a:endParaRPr>
          </a:p>
        </p:txBody>
      </p:sp>
      <p:sp>
        <p:nvSpPr>
          <p:cNvPr id="169" name="Freeform 81"/>
          <p:cNvSpPr>
            <a:spLocks noChangeAspect="1"/>
          </p:cNvSpPr>
          <p:nvPr/>
        </p:nvSpPr>
        <p:spPr bwMode="auto">
          <a:xfrm>
            <a:off x="4776644" y="3098293"/>
            <a:ext cx="683861" cy="744056"/>
          </a:xfrm>
          <a:custGeom>
            <a:avLst/>
            <a:gdLst/>
            <a:ahLst/>
            <a:cxnLst>
              <a:cxn ang="0">
                <a:pos x="4" y="143"/>
              </a:cxn>
              <a:cxn ang="0">
                <a:pos x="32" y="232"/>
              </a:cxn>
              <a:cxn ang="0">
                <a:pos x="36" y="343"/>
              </a:cxn>
              <a:cxn ang="0">
                <a:pos x="54" y="433"/>
              </a:cxn>
              <a:cxn ang="0">
                <a:pos x="30" y="480"/>
              </a:cxn>
              <a:cxn ang="0">
                <a:pos x="65" y="513"/>
              </a:cxn>
              <a:cxn ang="0">
                <a:pos x="63" y="754"/>
              </a:cxn>
              <a:cxn ang="0">
                <a:pos x="569" y="744"/>
              </a:cxn>
              <a:cxn ang="0">
                <a:pos x="561" y="696"/>
              </a:cxn>
              <a:cxn ang="0">
                <a:pos x="506" y="655"/>
              </a:cxn>
              <a:cxn ang="0">
                <a:pos x="480" y="626"/>
              </a:cxn>
              <a:cxn ang="0">
                <a:pos x="411" y="583"/>
              </a:cxn>
              <a:cxn ang="0">
                <a:pos x="413" y="515"/>
              </a:cxn>
              <a:cxn ang="0">
                <a:pos x="398" y="468"/>
              </a:cxn>
              <a:cxn ang="0">
                <a:pos x="454" y="402"/>
              </a:cxn>
              <a:cxn ang="0">
                <a:pos x="450" y="335"/>
              </a:cxn>
              <a:cxn ang="0">
                <a:pos x="543" y="267"/>
              </a:cxn>
              <a:cxn ang="0">
                <a:pos x="565" y="228"/>
              </a:cxn>
              <a:cxn ang="0">
                <a:pos x="693" y="161"/>
              </a:cxn>
              <a:cxn ang="0">
                <a:pos x="635" y="137"/>
              </a:cxn>
              <a:cxn ang="0">
                <a:pos x="585" y="143"/>
              </a:cxn>
              <a:cxn ang="0">
                <a:pos x="574" y="124"/>
              </a:cxn>
              <a:cxn ang="0">
                <a:pos x="482" y="122"/>
              </a:cxn>
              <a:cxn ang="0">
                <a:pos x="421" y="104"/>
              </a:cxn>
              <a:cxn ang="0">
                <a:pos x="293" y="91"/>
              </a:cxn>
              <a:cxn ang="0">
                <a:pos x="274" y="69"/>
              </a:cxn>
              <a:cxn ang="0">
                <a:pos x="223" y="48"/>
              </a:cxn>
              <a:cxn ang="0">
                <a:pos x="213" y="0"/>
              </a:cxn>
              <a:cxn ang="0">
                <a:pos x="182" y="0"/>
              </a:cxn>
              <a:cxn ang="0">
                <a:pos x="182" y="35"/>
              </a:cxn>
              <a:cxn ang="0">
                <a:pos x="0" y="35"/>
              </a:cxn>
              <a:cxn ang="0">
                <a:pos x="4" y="143"/>
              </a:cxn>
              <a:cxn ang="0">
                <a:pos x="4" y="143"/>
              </a:cxn>
            </a:cxnLst>
            <a:rect l="0" t="0" r="r" b="b"/>
            <a:pathLst>
              <a:path w="693" h="754">
                <a:moveTo>
                  <a:pt x="4" y="143"/>
                </a:moveTo>
                <a:lnTo>
                  <a:pt x="32" y="232"/>
                </a:lnTo>
                <a:lnTo>
                  <a:pt x="36" y="343"/>
                </a:lnTo>
                <a:lnTo>
                  <a:pt x="54" y="433"/>
                </a:lnTo>
                <a:lnTo>
                  <a:pt x="30" y="480"/>
                </a:lnTo>
                <a:lnTo>
                  <a:pt x="65" y="513"/>
                </a:lnTo>
                <a:lnTo>
                  <a:pt x="63" y="754"/>
                </a:lnTo>
                <a:lnTo>
                  <a:pt x="569" y="744"/>
                </a:lnTo>
                <a:lnTo>
                  <a:pt x="561" y="696"/>
                </a:lnTo>
                <a:lnTo>
                  <a:pt x="506" y="655"/>
                </a:lnTo>
                <a:lnTo>
                  <a:pt x="480" y="626"/>
                </a:lnTo>
                <a:lnTo>
                  <a:pt x="411" y="583"/>
                </a:lnTo>
                <a:lnTo>
                  <a:pt x="413" y="515"/>
                </a:lnTo>
                <a:lnTo>
                  <a:pt x="398" y="468"/>
                </a:lnTo>
                <a:lnTo>
                  <a:pt x="454" y="402"/>
                </a:lnTo>
                <a:lnTo>
                  <a:pt x="450" y="335"/>
                </a:lnTo>
                <a:lnTo>
                  <a:pt x="543" y="267"/>
                </a:lnTo>
                <a:lnTo>
                  <a:pt x="565" y="228"/>
                </a:lnTo>
                <a:lnTo>
                  <a:pt x="693" y="161"/>
                </a:lnTo>
                <a:lnTo>
                  <a:pt x="635" y="137"/>
                </a:lnTo>
                <a:lnTo>
                  <a:pt x="585" y="143"/>
                </a:lnTo>
                <a:lnTo>
                  <a:pt x="574" y="124"/>
                </a:lnTo>
                <a:lnTo>
                  <a:pt x="482" y="122"/>
                </a:lnTo>
                <a:lnTo>
                  <a:pt x="421" y="104"/>
                </a:lnTo>
                <a:lnTo>
                  <a:pt x="293" y="91"/>
                </a:lnTo>
                <a:lnTo>
                  <a:pt x="274" y="69"/>
                </a:lnTo>
                <a:lnTo>
                  <a:pt x="223" y="48"/>
                </a:lnTo>
                <a:lnTo>
                  <a:pt x="213" y="0"/>
                </a:lnTo>
                <a:lnTo>
                  <a:pt x="182" y="0"/>
                </a:lnTo>
                <a:lnTo>
                  <a:pt x="182" y="35"/>
                </a:lnTo>
                <a:lnTo>
                  <a:pt x="0" y="35"/>
                </a:lnTo>
                <a:lnTo>
                  <a:pt x="4" y="143"/>
                </a:lnTo>
                <a:lnTo>
                  <a:pt x="4" y="143"/>
                </a:lnTo>
                <a:close/>
              </a:path>
            </a:pathLst>
          </a:custGeom>
          <a:solidFill>
            <a:srgbClr val="F6F7F9"/>
          </a:solidFill>
          <a:ln w="9525">
            <a:solidFill>
              <a:srgbClr val="DADCDC">
                <a:lumMod val="50000"/>
              </a:srgbClr>
            </a:solidFill>
            <a:round/>
            <a:headEnd/>
            <a:tailEnd/>
          </a:ln>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92B3B"/>
              </a:solidFill>
              <a:effectLst/>
              <a:uLnTx/>
              <a:uFillTx/>
              <a:latin typeface="Calibri"/>
              <a:cs typeface="Arial" charset="0"/>
            </a:endParaRPr>
          </a:p>
        </p:txBody>
      </p:sp>
      <p:sp>
        <p:nvSpPr>
          <p:cNvPr id="170" name="Freeform 82"/>
          <p:cNvSpPr>
            <a:spLocks noChangeAspect="1"/>
          </p:cNvSpPr>
          <p:nvPr/>
        </p:nvSpPr>
        <p:spPr bwMode="auto">
          <a:xfrm>
            <a:off x="4824999" y="3832481"/>
            <a:ext cx="626626" cy="403606"/>
          </a:xfrm>
          <a:custGeom>
            <a:avLst/>
            <a:gdLst/>
            <a:ahLst/>
            <a:cxnLst>
              <a:cxn ang="0">
                <a:pos x="1" y="39"/>
              </a:cxn>
              <a:cxn ang="0">
                <a:pos x="13" y="63"/>
              </a:cxn>
              <a:cxn ang="0">
                <a:pos x="5" y="85"/>
              </a:cxn>
              <a:cxn ang="0">
                <a:pos x="13" y="143"/>
              </a:cxn>
              <a:cxn ang="0">
                <a:pos x="42" y="224"/>
              </a:cxn>
              <a:cxn ang="0">
                <a:pos x="42" y="248"/>
              </a:cxn>
              <a:cxn ang="0">
                <a:pos x="63" y="287"/>
              </a:cxn>
              <a:cxn ang="0">
                <a:pos x="72" y="348"/>
              </a:cxn>
              <a:cxn ang="0">
                <a:pos x="66" y="367"/>
              </a:cxn>
              <a:cxn ang="0">
                <a:pos x="79" y="387"/>
              </a:cxn>
              <a:cxn ang="0">
                <a:pos x="490" y="378"/>
              </a:cxn>
              <a:cxn ang="0">
                <a:pos x="520" y="409"/>
              </a:cxn>
              <a:cxn ang="0">
                <a:pos x="562" y="317"/>
              </a:cxn>
              <a:cxn ang="0">
                <a:pos x="549" y="282"/>
              </a:cxn>
              <a:cxn ang="0">
                <a:pos x="622" y="226"/>
              </a:cxn>
              <a:cxn ang="0">
                <a:pos x="635" y="185"/>
              </a:cxn>
              <a:cxn ang="0">
                <a:pos x="583" y="126"/>
              </a:cxn>
              <a:cxn ang="0">
                <a:pos x="531" y="65"/>
              </a:cxn>
              <a:cxn ang="0">
                <a:pos x="520" y="0"/>
              </a:cxn>
              <a:cxn ang="0">
                <a:pos x="14" y="10"/>
              </a:cxn>
              <a:cxn ang="0">
                <a:pos x="0" y="8"/>
              </a:cxn>
              <a:cxn ang="0">
                <a:pos x="1" y="39"/>
              </a:cxn>
              <a:cxn ang="0">
                <a:pos x="1" y="39"/>
              </a:cxn>
            </a:cxnLst>
            <a:rect l="0" t="0" r="r" b="b"/>
            <a:pathLst>
              <a:path w="635" h="409">
                <a:moveTo>
                  <a:pt x="1" y="39"/>
                </a:moveTo>
                <a:lnTo>
                  <a:pt x="13" y="63"/>
                </a:lnTo>
                <a:lnTo>
                  <a:pt x="5" y="85"/>
                </a:lnTo>
                <a:lnTo>
                  <a:pt x="13" y="143"/>
                </a:lnTo>
                <a:lnTo>
                  <a:pt x="42" y="224"/>
                </a:lnTo>
                <a:lnTo>
                  <a:pt x="42" y="248"/>
                </a:lnTo>
                <a:lnTo>
                  <a:pt x="63" y="287"/>
                </a:lnTo>
                <a:lnTo>
                  <a:pt x="72" y="348"/>
                </a:lnTo>
                <a:lnTo>
                  <a:pt x="66" y="367"/>
                </a:lnTo>
                <a:lnTo>
                  <a:pt x="79" y="387"/>
                </a:lnTo>
                <a:lnTo>
                  <a:pt x="490" y="378"/>
                </a:lnTo>
                <a:lnTo>
                  <a:pt x="520" y="409"/>
                </a:lnTo>
                <a:lnTo>
                  <a:pt x="562" y="317"/>
                </a:lnTo>
                <a:lnTo>
                  <a:pt x="549" y="282"/>
                </a:lnTo>
                <a:lnTo>
                  <a:pt x="622" y="226"/>
                </a:lnTo>
                <a:lnTo>
                  <a:pt x="635" y="185"/>
                </a:lnTo>
                <a:lnTo>
                  <a:pt x="583" y="126"/>
                </a:lnTo>
                <a:lnTo>
                  <a:pt x="531" y="65"/>
                </a:lnTo>
                <a:lnTo>
                  <a:pt x="520" y="0"/>
                </a:lnTo>
                <a:lnTo>
                  <a:pt x="14" y="10"/>
                </a:lnTo>
                <a:lnTo>
                  <a:pt x="0" y="8"/>
                </a:lnTo>
                <a:lnTo>
                  <a:pt x="1" y="39"/>
                </a:lnTo>
                <a:lnTo>
                  <a:pt x="1" y="39"/>
                </a:lnTo>
                <a:close/>
              </a:path>
            </a:pathLst>
          </a:custGeom>
          <a:solidFill>
            <a:srgbClr val="F6F7F9"/>
          </a:solidFill>
          <a:ln w="9525">
            <a:solidFill>
              <a:srgbClr val="DADCDC">
                <a:lumMod val="50000"/>
              </a:srgbClr>
            </a:solidFill>
            <a:round/>
            <a:headEnd/>
            <a:tailEnd/>
          </a:ln>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92B3B"/>
              </a:solidFill>
              <a:effectLst/>
              <a:uLnTx/>
              <a:uFillTx/>
              <a:latin typeface="Calibri"/>
              <a:cs typeface="Arial" charset="0"/>
            </a:endParaRPr>
          </a:p>
        </p:txBody>
      </p:sp>
      <p:sp>
        <p:nvSpPr>
          <p:cNvPr id="171" name="Freeform 83"/>
          <p:cNvSpPr>
            <a:spLocks noChangeAspect="1"/>
          </p:cNvSpPr>
          <p:nvPr/>
        </p:nvSpPr>
        <p:spPr bwMode="auto">
          <a:xfrm>
            <a:off x="4902957" y="4205496"/>
            <a:ext cx="697677" cy="592088"/>
          </a:xfrm>
          <a:custGeom>
            <a:avLst/>
            <a:gdLst/>
            <a:ahLst/>
            <a:cxnLst>
              <a:cxn ang="0">
                <a:pos x="43" y="87"/>
              </a:cxn>
              <a:cxn ang="0">
                <a:pos x="65" y="105"/>
              </a:cxn>
              <a:cxn ang="0">
                <a:pos x="76" y="102"/>
              </a:cxn>
              <a:cxn ang="0">
                <a:pos x="91" y="122"/>
              </a:cxn>
              <a:cxn ang="0">
                <a:pos x="78" y="122"/>
              </a:cxn>
              <a:cxn ang="0">
                <a:pos x="65" y="150"/>
              </a:cxn>
              <a:cxn ang="0">
                <a:pos x="96" y="194"/>
              </a:cxn>
              <a:cxn ang="0">
                <a:pos x="121" y="200"/>
              </a:cxn>
              <a:cxn ang="0">
                <a:pos x="117" y="479"/>
              </a:cxn>
              <a:cxn ang="0">
                <a:pos x="121" y="548"/>
              </a:cxn>
              <a:cxn ang="0">
                <a:pos x="591" y="533"/>
              </a:cxn>
              <a:cxn ang="0">
                <a:pos x="596" y="574"/>
              </a:cxn>
              <a:cxn ang="0">
                <a:pos x="576" y="600"/>
              </a:cxn>
              <a:cxn ang="0">
                <a:pos x="648" y="596"/>
              </a:cxn>
              <a:cxn ang="0">
                <a:pos x="661" y="574"/>
              </a:cxn>
              <a:cxn ang="0">
                <a:pos x="661" y="548"/>
              </a:cxn>
              <a:cxn ang="0">
                <a:pos x="680" y="529"/>
              </a:cxn>
              <a:cxn ang="0">
                <a:pos x="683" y="509"/>
              </a:cxn>
              <a:cxn ang="0">
                <a:pos x="702" y="507"/>
              </a:cxn>
              <a:cxn ang="0">
                <a:pos x="707" y="466"/>
              </a:cxn>
              <a:cxn ang="0">
                <a:pos x="681" y="461"/>
              </a:cxn>
              <a:cxn ang="0">
                <a:pos x="665" y="431"/>
              </a:cxn>
              <a:cxn ang="0">
                <a:pos x="639" y="359"/>
              </a:cxn>
              <a:cxn ang="0">
                <a:pos x="609" y="350"/>
              </a:cxn>
              <a:cxn ang="0">
                <a:pos x="576" y="322"/>
              </a:cxn>
              <a:cxn ang="0">
                <a:pos x="563" y="285"/>
              </a:cxn>
              <a:cxn ang="0">
                <a:pos x="583" y="228"/>
              </a:cxn>
              <a:cxn ang="0">
                <a:pos x="567" y="216"/>
              </a:cxn>
              <a:cxn ang="0">
                <a:pos x="526" y="216"/>
              </a:cxn>
              <a:cxn ang="0">
                <a:pos x="517" y="181"/>
              </a:cxn>
              <a:cxn ang="0">
                <a:pos x="450" y="111"/>
              </a:cxn>
              <a:cxn ang="0">
                <a:pos x="433" y="54"/>
              </a:cxn>
              <a:cxn ang="0">
                <a:pos x="441" y="31"/>
              </a:cxn>
              <a:cxn ang="0">
                <a:pos x="411" y="0"/>
              </a:cxn>
              <a:cxn ang="0">
                <a:pos x="0" y="9"/>
              </a:cxn>
              <a:cxn ang="0">
                <a:pos x="43" y="87"/>
              </a:cxn>
              <a:cxn ang="0">
                <a:pos x="43" y="87"/>
              </a:cxn>
            </a:cxnLst>
            <a:rect l="0" t="0" r="r" b="b"/>
            <a:pathLst>
              <a:path w="707" h="600">
                <a:moveTo>
                  <a:pt x="43" y="87"/>
                </a:moveTo>
                <a:lnTo>
                  <a:pt x="65" y="105"/>
                </a:lnTo>
                <a:lnTo>
                  <a:pt x="76" y="102"/>
                </a:lnTo>
                <a:lnTo>
                  <a:pt x="91" y="122"/>
                </a:lnTo>
                <a:lnTo>
                  <a:pt x="78" y="122"/>
                </a:lnTo>
                <a:lnTo>
                  <a:pt x="65" y="150"/>
                </a:lnTo>
                <a:lnTo>
                  <a:pt x="96" y="194"/>
                </a:lnTo>
                <a:lnTo>
                  <a:pt x="121" y="200"/>
                </a:lnTo>
                <a:lnTo>
                  <a:pt x="117" y="479"/>
                </a:lnTo>
                <a:lnTo>
                  <a:pt x="121" y="548"/>
                </a:lnTo>
                <a:lnTo>
                  <a:pt x="591" y="533"/>
                </a:lnTo>
                <a:lnTo>
                  <a:pt x="596" y="574"/>
                </a:lnTo>
                <a:lnTo>
                  <a:pt x="576" y="600"/>
                </a:lnTo>
                <a:lnTo>
                  <a:pt x="648" y="596"/>
                </a:lnTo>
                <a:lnTo>
                  <a:pt x="661" y="574"/>
                </a:lnTo>
                <a:lnTo>
                  <a:pt x="661" y="548"/>
                </a:lnTo>
                <a:lnTo>
                  <a:pt x="680" y="529"/>
                </a:lnTo>
                <a:lnTo>
                  <a:pt x="683" y="509"/>
                </a:lnTo>
                <a:lnTo>
                  <a:pt x="702" y="507"/>
                </a:lnTo>
                <a:lnTo>
                  <a:pt x="707" y="466"/>
                </a:lnTo>
                <a:lnTo>
                  <a:pt x="681" y="461"/>
                </a:lnTo>
                <a:lnTo>
                  <a:pt x="665" y="431"/>
                </a:lnTo>
                <a:lnTo>
                  <a:pt x="639" y="359"/>
                </a:lnTo>
                <a:lnTo>
                  <a:pt x="609" y="350"/>
                </a:lnTo>
                <a:lnTo>
                  <a:pt x="576" y="322"/>
                </a:lnTo>
                <a:lnTo>
                  <a:pt x="563" y="285"/>
                </a:lnTo>
                <a:lnTo>
                  <a:pt x="583" y="228"/>
                </a:lnTo>
                <a:lnTo>
                  <a:pt x="567" y="216"/>
                </a:lnTo>
                <a:lnTo>
                  <a:pt x="526" y="216"/>
                </a:lnTo>
                <a:lnTo>
                  <a:pt x="517" y="181"/>
                </a:lnTo>
                <a:lnTo>
                  <a:pt x="450" y="111"/>
                </a:lnTo>
                <a:lnTo>
                  <a:pt x="433" y="54"/>
                </a:lnTo>
                <a:lnTo>
                  <a:pt x="441" y="31"/>
                </a:lnTo>
                <a:lnTo>
                  <a:pt x="411" y="0"/>
                </a:lnTo>
                <a:lnTo>
                  <a:pt x="0" y="9"/>
                </a:lnTo>
                <a:lnTo>
                  <a:pt x="43" y="87"/>
                </a:lnTo>
                <a:lnTo>
                  <a:pt x="43" y="87"/>
                </a:lnTo>
                <a:close/>
              </a:path>
            </a:pathLst>
          </a:custGeom>
          <a:solidFill>
            <a:srgbClr val="F6F7F9"/>
          </a:solidFill>
          <a:ln w="9525">
            <a:solidFill>
              <a:srgbClr val="DADCDC">
                <a:lumMod val="50000"/>
              </a:srgbClr>
            </a:solidFill>
            <a:round/>
            <a:headEnd/>
            <a:tailEnd/>
          </a:ln>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92B3B"/>
              </a:solidFill>
              <a:effectLst/>
              <a:uLnTx/>
              <a:uFillTx/>
              <a:latin typeface="Calibri"/>
              <a:cs typeface="Arial" charset="0"/>
            </a:endParaRPr>
          </a:p>
        </p:txBody>
      </p:sp>
      <p:sp>
        <p:nvSpPr>
          <p:cNvPr id="172" name="Freeform 84"/>
          <p:cNvSpPr>
            <a:spLocks noChangeAspect="1"/>
          </p:cNvSpPr>
          <p:nvPr/>
        </p:nvSpPr>
        <p:spPr bwMode="auto">
          <a:xfrm>
            <a:off x="5022361" y="4731467"/>
            <a:ext cx="528931" cy="461828"/>
          </a:xfrm>
          <a:custGeom>
            <a:avLst/>
            <a:gdLst/>
            <a:ahLst/>
            <a:cxnLst>
              <a:cxn ang="0">
                <a:pos x="20" y="161"/>
              </a:cxn>
              <a:cxn ang="0">
                <a:pos x="16" y="387"/>
              </a:cxn>
              <a:cxn ang="0">
                <a:pos x="27" y="400"/>
              </a:cxn>
              <a:cxn ang="0">
                <a:pos x="66" y="400"/>
              </a:cxn>
              <a:cxn ang="0">
                <a:pos x="68" y="468"/>
              </a:cxn>
              <a:cxn ang="0">
                <a:pos x="386" y="465"/>
              </a:cxn>
              <a:cxn ang="0">
                <a:pos x="381" y="394"/>
              </a:cxn>
              <a:cxn ang="0">
                <a:pos x="407" y="317"/>
              </a:cxn>
              <a:cxn ang="0">
                <a:pos x="448" y="263"/>
              </a:cxn>
              <a:cxn ang="0">
                <a:pos x="444" y="248"/>
              </a:cxn>
              <a:cxn ang="0">
                <a:pos x="473" y="198"/>
              </a:cxn>
              <a:cxn ang="0">
                <a:pos x="490" y="144"/>
              </a:cxn>
              <a:cxn ang="0">
                <a:pos x="485" y="141"/>
              </a:cxn>
              <a:cxn ang="0">
                <a:pos x="510" y="120"/>
              </a:cxn>
              <a:cxn ang="0">
                <a:pos x="536" y="74"/>
              </a:cxn>
              <a:cxn ang="0">
                <a:pos x="527" y="63"/>
              </a:cxn>
              <a:cxn ang="0">
                <a:pos x="455" y="67"/>
              </a:cxn>
              <a:cxn ang="0">
                <a:pos x="475" y="41"/>
              </a:cxn>
              <a:cxn ang="0">
                <a:pos x="470" y="0"/>
              </a:cxn>
              <a:cxn ang="0">
                <a:pos x="0" y="15"/>
              </a:cxn>
              <a:cxn ang="0">
                <a:pos x="20" y="161"/>
              </a:cxn>
              <a:cxn ang="0">
                <a:pos x="20" y="161"/>
              </a:cxn>
            </a:cxnLst>
            <a:rect l="0" t="0" r="r" b="b"/>
            <a:pathLst>
              <a:path w="536" h="468">
                <a:moveTo>
                  <a:pt x="20" y="161"/>
                </a:moveTo>
                <a:lnTo>
                  <a:pt x="16" y="387"/>
                </a:lnTo>
                <a:lnTo>
                  <a:pt x="27" y="400"/>
                </a:lnTo>
                <a:lnTo>
                  <a:pt x="66" y="400"/>
                </a:lnTo>
                <a:lnTo>
                  <a:pt x="68" y="468"/>
                </a:lnTo>
                <a:lnTo>
                  <a:pt x="386" y="465"/>
                </a:lnTo>
                <a:lnTo>
                  <a:pt x="381" y="394"/>
                </a:lnTo>
                <a:lnTo>
                  <a:pt x="407" y="317"/>
                </a:lnTo>
                <a:lnTo>
                  <a:pt x="448" y="263"/>
                </a:lnTo>
                <a:lnTo>
                  <a:pt x="444" y="248"/>
                </a:lnTo>
                <a:lnTo>
                  <a:pt x="473" y="198"/>
                </a:lnTo>
                <a:lnTo>
                  <a:pt x="490" y="144"/>
                </a:lnTo>
                <a:lnTo>
                  <a:pt x="485" y="141"/>
                </a:lnTo>
                <a:lnTo>
                  <a:pt x="510" y="120"/>
                </a:lnTo>
                <a:lnTo>
                  <a:pt x="536" y="74"/>
                </a:lnTo>
                <a:lnTo>
                  <a:pt x="527" y="63"/>
                </a:lnTo>
                <a:lnTo>
                  <a:pt x="455" y="67"/>
                </a:lnTo>
                <a:lnTo>
                  <a:pt x="475" y="41"/>
                </a:lnTo>
                <a:lnTo>
                  <a:pt x="470" y="0"/>
                </a:lnTo>
                <a:lnTo>
                  <a:pt x="0" y="15"/>
                </a:lnTo>
                <a:lnTo>
                  <a:pt x="20" y="161"/>
                </a:lnTo>
                <a:lnTo>
                  <a:pt x="20" y="161"/>
                </a:lnTo>
                <a:close/>
              </a:path>
            </a:pathLst>
          </a:custGeom>
          <a:solidFill>
            <a:srgbClr val="F6F7F9"/>
          </a:solidFill>
          <a:ln w="9525">
            <a:solidFill>
              <a:srgbClr val="DADCDC">
                <a:lumMod val="50000"/>
              </a:srgbClr>
            </a:solidFill>
            <a:round/>
            <a:headEnd/>
            <a:tailEnd/>
          </a:ln>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92B3B"/>
              </a:solidFill>
              <a:effectLst/>
              <a:uLnTx/>
              <a:uFillTx/>
              <a:latin typeface="Calibri"/>
              <a:cs typeface="Arial" charset="0"/>
            </a:endParaRPr>
          </a:p>
        </p:txBody>
      </p:sp>
      <p:sp>
        <p:nvSpPr>
          <p:cNvPr id="173" name="Freeform 85"/>
          <p:cNvSpPr>
            <a:spLocks noChangeAspect="1"/>
          </p:cNvSpPr>
          <p:nvPr/>
        </p:nvSpPr>
        <p:spPr bwMode="auto">
          <a:xfrm>
            <a:off x="5089464" y="5190335"/>
            <a:ext cx="598995" cy="507222"/>
          </a:xfrm>
          <a:custGeom>
            <a:avLst/>
            <a:gdLst/>
            <a:ahLst/>
            <a:cxnLst>
              <a:cxn ang="0">
                <a:pos x="0" y="3"/>
              </a:cxn>
              <a:cxn ang="0">
                <a:pos x="6" y="142"/>
              </a:cxn>
              <a:cxn ang="0">
                <a:pos x="61" y="244"/>
              </a:cxn>
              <a:cxn ang="0">
                <a:pos x="41" y="324"/>
              </a:cxn>
              <a:cxn ang="0">
                <a:pos x="44" y="390"/>
              </a:cxn>
              <a:cxn ang="0">
                <a:pos x="20" y="424"/>
              </a:cxn>
              <a:cxn ang="0">
                <a:pos x="30" y="435"/>
              </a:cxn>
              <a:cxn ang="0">
                <a:pos x="111" y="425"/>
              </a:cxn>
              <a:cxn ang="0">
                <a:pos x="211" y="451"/>
              </a:cxn>
              <a:cxn ang="0">
                <a:pos x="244" y="425"/>
              </a:cxn>
              <a:cxn ang="0">
                <a:pos x="342" y="466"/>
              </a:cxn>
              <a:cxn ang="0">
                <a:pos x="350" y="488"/>
              </a:cxn>
              <a:cxn ang="0">
                <a:pos x="387" y="505"/>
              </a:cxn>
              <a:cxn ang="0">
                <a:pos x="407" y="485"/>
              </a:cxn>
              <a:cxn ang="0">
                <a:pos x="454" y="503"/>
              </a:cxn>
              <a:cxn ang="0">
                <a:pos x="483" y="488"/>
              </a:cxn>
              <a:cxn ang="0">
                <a:pos x="478" y="459"/>
              </a:cxn>
              <a:cxn ang="0">
                <a:pos x="557" y="485"/>
              </a:cxn>
              <a:cxn ang="0">
                <a:pos x="554" y="514"/>
              </a:cxn>
              <a:cxn ang="0">
                <a:pos x="607" y="477"/>
              </a:cxn>
              <a:cxn ang="0">
                <a:pos x="559" y="472"/>
              </a:cxn>
              <a:cxn ang="0">
                <a:pos x="524" y="433"/>
              </a:cxn>
              <a:cxn ang="0">
                <a:pos x="568" y="385"/>
              </a:cxn>
              <a:cxn ang="0">
                <a:pos x="568" y="357"/>
              </a:cxn>
              <a:cxn ang="0">
                <a:pos x="518" y="398"/>
              </a:cxn>
              <a:cxn ang="0">
                <a:pos x="494" y="385"/>
              </a:cxn>
              <a:cxn ang="0">
                <a:pos x="515" y="362"/>
              </a:cxn>
              <a:cxn ang="0">
                <a:pos x="459" y="379"/>
              </a:cxn>
              <a:cxn ang="0">
                <a:pos x="424" y="364"/>
              </a:cxn>
              <a:cxn ang="0">
                <a:pos x="433" y="340"/>
              </a:cxn>
              <a:cxn ang="0">
                <a:pos x="528" y="357"/>
              </a:cxn>
              <a:cxn ang="0">
                <a:pos x="491" y="296"/>
              </a:cxn>
              <a:cxn ang="0">
                <a:pos x="496" y="251"/>
              </a:cxn>
              <a:cxn ang="0">
                <a:pos x="281" y="261"/>
              </a:cxn>
              <a:cxn ang="0">
                <a:pos x="307" y="164"/>
              </a:cxn>
              <a:cxn ang="0">
                <a:pos x="344" y="116"/>
              </a:cxn>
              <a:cxn ang="0">
                <a:pos x="333" y="103"/>
              </a:cxn>
              <a:cxn ang="0">
                <a:pos x="318" y="0"/>
              </a:cxn>
              <a:cxn ang="0">
                <a:pos x="0" y="3"/>
              </a:cxn>
              <a:cxn ang="0">
                <a:pos x="0" y="3"/>
              </a:cxn>
              <a:cxn ang="0">
                <a:pos x="0" y="3"/>
              </a:cxn>
            </a:cxnLst>
            <a:rect l="0" t="0" r="r" b="b"/>
            <a:pathLst>
              <a:path w="607" h="514">
                <a:moveTo>
                  <a:pt x="0" y="3"/>
                </a:moveTo>
                <a:lnTo>
                  <a:pt x="6" y="142"/>
                </a:lnTo>
                <a:lnTo>
                  <a:pt x="61" y="244"/>
                </a:lnTo>
                <a:lnTo>
                  <a:pt x="41" y="324"/>
                </a:lnTo>
                <a:lnTo>
                  <a:pt x="44" y="390"/>
                </a:lnTo>
                <a:lnTo>
                  <a:pt x="20" y="424"/>
                </a:lnTo>
                <a:lnTo>
                  <a:pt x="30" y="435"/>
                </a:lnTo>
                <a:lnTo>
                  <a:pt x="111" y="425"/>
                </a:lnTo>
                <a:lnTo>
                  <a:pt x="211" y="451"/>
                </a:lnTo>
                <a:lnTo>
                  <a:pt x="244" y="425"/>
                </a:lnTo>
                <a:lnTo>
                  <a:pt x="342" y="466"/>
                </a:lnTo>
                <a:lnTo>
                  <a:pt x="350" y="488"/>
                </a:lnTo>
                <a:lnTo>
                  <a:pt x="387" y="505"/>
                </a:lnTo>
                <a:lnTo>
                  <a:pt x="407" y="485"/>
                </a:lnTo>
                <a:lnTo>
                  <a:pt x="454" y="503"/>
                </a:lnTo>
                <a:lnTo>
                  <a:pt x="483" y="488"/>
                </a:lnTo>
                <a:lnTo>
                  <a:pt x="478" y="459"/>
                </a:lnTo>
                <a:lnTo>
                  <a:pt x="557" y="485"/>
                </a:lnTo>
                <a:lnTo>
                  <a:pt x="554" y="514"/>
                </a:lnTo>
                <a:lnTo>
                  <a:pt x="607" y="477"/>
                </a:lnTo>
                <a:lnTo>
                  <a:pt x="559" y="472"/>
                </a:lnTo>
                <a:lnTo>
                  <a:pt x="524" y="433"/>
                </a:lnTo>
                <a:lnTo>
                  <a:pt x="568" y="385"/>
                </a:lnTo>
                <a:lnTo>
                  <a:pt x="568" y="357"/>
                </a:lnTo>
                <a:lnTo>
                  <a:pt x="518" y="398"/>
                </a:lnTo>
                <a:lnTo>
                  <a:pt x="494" y="385"/>
                </a:lnTo>
                <a:lnTo>
                  <a:pt x="515" y="362"/>
                </a:lnTo>
                <a:lnTo>
                  <a:pt x="459" y="379"/>
                </a:lnTo>
                <a:lnTo>
                  <a:pt x="424" y="364"/>
                </a:lnTo>
                <a:lnTo>
                  <a:pt x="433" y="340"/>
                </a:lnTo>
                <a:lnTo>
                  <a:pt x="528" y="357"/>
                </a:lnTo>
                <a:lnTo>
                  <a:pt x="491" y="296"/>
                </a:lnTo>
                <a:lnTo>
                  <a:pt x="496" y="251"/>
                </a:lnTo>
                <a:lnTo>
                  <a:pt x="281" y="261"/>
                </a:lnTo>
                <a:lnTo>
                  <a:pt x="307" y="164"/>
                </a:lnTo>
                <a:lnTo>
                  <a:pt x="344" y="116"/>
                </a:lnTo>
                <a:lnTo>
                  <a:pt x="333" y="103"/>
                </a:lnTo>
                <a:lnTo>
                  <a:pt x="318" y="0"/>
                </a:lnTo>
                <a:lnTo>
                  <a:pt x="0" y="3"/>
                </a:lnTo>
                <a:lnTo>
                  <a:pt x="0" y="3"/>
                </a:lnTo>
                <a:lnTo>
                  <a:pt x="0" y="3"/>
                </a:lnTo>
                <a:close/>
              </a:path>
            </a:pathLst>
          </a:custGeom>
          <a:solidFill>
            <a:srgbClr val="F6F7F9"/>
          </a:solidFill>
          <a:ln w="9525">
            <a:solidFill>
              <a:srgbClr val="DADCDC">
                <a:lumMod val="50000"/>
              </a:srgbClr>
            </a:solidFill>
            <a:round/>
            <a:headEnd/>
            <a:tailEnd/>
          </a:ln>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192B3B"/>
              </a:solidFill>
              <a:effectLst/>
              <a:uLnTx/>
              <a:uFillTx/>
              <a:latin typeface="Calibri"/>
              <a:cs typeface="Arial" charset="0"/>
            </a:endParaRPr>
          </a:p>
        </p:txBody>
      </p:sp>
      <p:sp>
        <p:nvSpPr>
          <p:cNvPr id="174" name="Freeform 86"/>
          <p:cNvSpPr>
            <a:spLocks noChangeAspect="1"/>
          </p:cNvSpPr>
          <p:nvPr/>
        </p:nvSpPr>
        <p:spPr bwMode="auto">
          <a:xfrm>
            <a:off x="5394389" y="3306510"/>
            <a:ext cx="598008" cy="298017"/>
          </a:xfrm>
          <a:custGeom>
            <a:avLst/>
            <a:gdLst/>
            <a:ahLst/>
            <a:cxnLst>
              <a:cxn ang="0">
                <a:pos x="219" y="198"/>
              </a:cxn>
              <a:cxn ang="0">
                <a:pos x="226" y="217"/>
              </a:cxn>
              <a:cxn ang="0">
                <a:pos x="246" y="222"/>
              </a:cxn>
              <a:cxn ang="0">
                <a:pos x="276" y="302"/>
              </a:cxn>
              <a:cxn ang="0">
                <a:pos x="330" y="193"/>
              </a:cxn>
              <a:cxn ang="0">
                <a:pos x="357" y="196"/>
              </a:cxn>
              <a:cxn ang="0">
                <a:pos x="393" y="180"/>
              </a:cxn>
              <a:cxn ang="0">
                <a:pos x="450" y="180"/>
              </a:cxn>
              <a:cxn ang="0">
                <a:pos x="470" y="154"/>
              </a:cxn>
              <a:cxn ang="0">
                <a:pos x="583" y="158"/>
              </a:cxn>
              <a:cxn ang="0">
                <a:pos x="606" y="141"/>
              </a:cxn>
              <a:cxn ang="0">
                <a:pos x="568" y="98"/>
              </a:cxn>
              <a:cxn ang="0">
                <a:pos x="500" y="100"/>
              </a:cxn>
              <a:cxn ang="0">
                <a:pos x="444" y="93"/>
              </a:cxn>
              <a:cxn ang="0">
                <a:pos x="374" y="93"/>
              </a:cxn>
              <a:cxn ang="0">
                <a:pos x="350" y="128"/>
              </a:cxn>
              <a:cxn ang="0">
                <a:pos x="315" y="108"/>
              </a:cxn>
              <a:cxn ang="0">
                <a:pos x="278" y="111"/>
              </a:cxn>
              <a:cxn ang="0">
                <a:pos x="265" y="74"/>
              </a:cxn>
              <a:cxn ang="0">
                <a:pos x="185" y="69"/>
              </a:cxn>
              <a:cxn ang="0">
                <a:pos x="176" y="56"/>
              </a:cxn>
              <a:cxn ang="0">
                <a:pos x="211" y="17"/>
              </a:cxn>
              <a:cxn ang="0">
                <a:pos x="241" y="15"/>
              </a:cxn>
              <a:cxn ang="0">
                <a:pos x="211" y="0"/>
              </a:cxn>
              <a:cxn ang="0">
                <a:pos x="167" y="11"/>
              </a:cxn>
              <a:cxn ang="0">
                <a:pos x="93" y="85"/>
              </a:cxn>
              <a:cxn ang="0">
                <a:pos x="56" y="93"/>
              </a:cxn>
              <a:cxn ang="0">
                <a:pos x="0" y="130"/>
              </a:cxn>
              <a:cxn ang="0">
                <a:pos x="219" y="198"/>
              </a:cxn>
              <a:cxn ang="0">
                <a:pos x="219" y="198"/>
              </a:cxn>
            </a:cxnLst>
            <a:rect l="0" t="0" r="r" b="b"/>
            <a:pathLst>
              <a:path w="606" h="302">
                <a:moveTo>
                  <a:pt x="219" y="198"/>
                </a:moveTo>
                <a:lnTo>
                  <a:pt x="226" y="217"/>
                </a:lnTo>
                <a:lnTo>
                  <a:pt x="246" y="222"/>
                </a:lnTo>
                <a:lnTo>
                  <a:pt x="276" y="302"/>
                </a:lnTo>
                <a:lnTo>
                  <a:pt x="330" y="193"/>
                </a:lnTo>
                <a:lnTo>
                  <a:pt x="357" y="196"/>
                </a:lnTo>
                <a:lnTo>
                  <a:pt x="393" y="180"/>
                </a:lnTo>
                <a:lnTo>
                  <a:pt x="450" y="180"/>
                </a:lnTo>
                <a:lnTo>
                  <a:pt x="470" y="154"/>
                </a:lnTo>
                <a:lnTo>
                  <a:pt x="583" y="158"/>
                </a:lnTo>
                <a:lnTo>
                  <a:pt x="606" y="141"/>
                </a:lnTo>
                <a:lnTo>
                  <a:pt x="568" y="98"/>
                </a:lnTo>
                <a:lnTo>
                  <a:pt x="500" y="100"/>
                </a:lnTo>
                <a:lnTo>
                  <a:pt x="444" y="93"/>
                </a:lnTo>
                <a:lnTo>
                  <a:pt x="374" y="93"/>
                </a:lnTo>
                <a:lnTo>
                  <a:pt x="350" y="128"/>
                </a:lnTo>
                <a:lnTo>
                  <a:pt x="315" y="108"/>
                </a:lnTo>
                <a:lnTo>
                  <a:pt x="278" y="111"/>
                </a:lnTo>
                <a:lnTo>
                  <a:pt x="265" y="74"/>
                </a:lnTo>
                <a:lnTo>
                  <a:pt x="185" y="69"/>
                </a:lnTo>
                <a:lnTo>
                  <a:pt x="176" y="56"/>
                </a:lnTo>
                <a:lnTo>
                  <a:pt x="211" y="17"/>
                </a:lnTo>
                <a:lnTo>
                  <a:pt x="241" y="15"/>
                </a:lnTo>
                <a:lnTo>
                  <a:pt x="211" y="0"/>
                </a:lnTo>
                <a:lnTo>
                  <a:pt x="167" y="11"/>
                </a:lnTo>
                <a:lnTo>
                  <a:pt x="93" y="85"/>
                </a:lnTo>
                <a:lnTo>
                  <a:pt x="56" y="93"/>
                </a:lnTo>
                <a:lnTo>
                  <a:pt x="0" y="130"/>
                </a:lnTo>
                <a:lnTo>
                  <a:pt x="219" y="198"/>
                </a:lnTo>
                <a:lnTo>
                  <a:pt x="219" y="198"/>
                </a:lnTo>
                <a:close/>
              </a:path>
            </a:pathLst>
          </a:custGeom>
          <a:solidFill>
            <a:srgbClr val="F6F7F9"/>
          </a:solidFill>
          <a:ln w="9525">
            <a:solidFill>
              <a:srgbClr val="DADCDC">
                <a:lumMod val="50000"/>
              </a:srgbClr>
            </a:solidFill>
            <a:round/>
            <a:headEnd/>
            <a:tailEnd/>
          </a:ln>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92B3B"/>
              </a:solidFill>
              <a:effectLst/>
              <a:uLnTx/>
              <a:uFillTx/>
              <a:latin typeface="Calibri"/>
              <a:cs typeface="Arial" charset="0"/>
            </a:endParaRPr>
          </a:p>
        </p:txBody>
      </p:sp>
      <p:sp>
        <p:nvSpPr>
          <p:cNvPr id="175" name="Freeform 87"/>
          <p:cNvSpPr>
            <a:spLocks noChangeAspect="1"/>
          </p:cNvSpPr>
          <p:nvPr/>
        </p:nvSpPr>
        <p:spPr bwMode="auto">
          <a:xfrm>
            <a:off x="5780233" y="3491044"/>
            <a:ext cx="405580" cy="536826"/>
          </a:xfrm>
          <a:custGeom>
            <a:avLst/>
            <a:gdLst/>
            <a:ahLst/>
            <a:cxnLst>
              <a:cxn ang="0">
                <a:pos x="46" y="452"/>
              </a:cxn>
              <a:cxn ang="0">
                <a:pos x="40" y="361"/>
              </a:cxn>
              <a:cxn ang="0">
                <a:pos x="5" y="294"/>
              </a:cxn>
              <a:cxn ang="0">
                <a:pos x="20" y="156"/>
              </a:cxn>
              <a:cxn ang="0">
                <a:pos x="79" y="83"/>
              </a:cxn>
              <a:cxn ang="0">
                <a:pos x="76" y="137"/>
              </a:cxn>
              <a:cxn ang="0">
                <a:pos x="94" y="126"/>
              </a:cxn>
              <a:cxn ang="0">
                <a:pos x="94" y="82"/>
              </a:cxn>
              <a:cxn ang="0">
                <a:pos x="116" y="56"/>
              </a:cxn>
              <a:cxn ang="0">
                <a:pos x="124" y="8"/>
              </a:cxn>
              <a:cxn ang="0">
                <a:pos x="144" y="0"/>
              </a:cxn>
              <a:cxn ang="0">
                <a:pos x="268" y="43"/>
              </a:cxn>
              <a:cxn ang="0">
                <a:pos x="279" y="78"/>
              </a:cxn>
              <a:cxn ang="0">
                <a:pos x="296" y="111"/>
              </a:cxn>
              <a:cxn ang="0">
                <a:pos x="300" y="170"/>
              </a:cxn>
              <a:cxn ang="0">
                <a:pos x="257" y="222"/>
              </a:cxn>
              <a:cxn ang="0">
                <a:pos x="255" y="261"/>
              </a:cxn>
              <a:cxn ang="0">
                <a:pos x="279" y="274"/>
              </a:cxn>
              <a:cxn ang="0">
                <a:pos x="313" y="220"/>
              </a:cxn>
              <a:cxn ang="0">
                <a:pos x="346" y="202"/>
              </a:cxn>
              <a:cxn ang="0">
                <a:pos x="368" y="213"/>
              </a:cxn>
              <a:cxn ang="0">
                <a:pos x="411" y="333"/>
              </a:cxn>
              <a:cxn ang="0">
                <a:pos x="381" y="385"/>
              </a:cxn>
              <a:cxn ang="0">
                <a:pos x="374" y="422"/>
              </a:cxn>
              <a:cxn ang="0">
                <a:pos x="357" y="433"/>
              </a:cxn>
              <a:cxn ang="0">
                <a:pos x="357" y="467"/>
              </a:cxn>
              <a:cxn ang="0">
                <a:pos x="335" y="511"/>
              </a:cxn>
              <a:cxn ang="0">
                <a:pos x="200" y="530"/>
              </a:cxn>
              <a:cxn ang="0">
                <a:pos x="196" y="522"/>
              </a:cxn>
              <a:cxn ang="0">
                <a:pos x="0" y="544"/>
              </a:cxn>
              <a:cxn ang="0">
                <a:pos x="46" y="452"/>
              </a:cxn>
              <a:cxn ang="0">
                <a:pos x="46" y="452"/>
              </a:cxn>
            </a:cxnLst>
            <a:rect l="0" t="0" r="r" b="b"/>
            <a:pathLst>
              <a:path w="411" h="544">
                <a:moveTo>
                  <a:pt x="46" y="452"/>
                </a:moveTo>
                <a:lnTo>
                  <a:pt x="40" y="361"/>
                </a:lnTo>
                <a:lnTo>
                  <a:pt x="5" y="294"/>
                </a:lnTo>
                <a:lnTo>
                  <a:pt x="20" y="156"/>
                </a:lnTo>
                <a:lnTo>
                  <a:pt x="79" y="83"/>
                </a:lnTo>
                <a:lnTo>
                  <a:pt x="76" y="137"/>
                </a:lnTo>
                <a:lnTo>
                  <a:pt x="94" y="126"/>
                </a:lnTo>
                <a:lnTo>
                  <a:pt x="94" y="82"/>
                </a:lnTo>
                <a:lnTo>
                  <a:pt x="116" y="56"/>
                </a:lnTo>
                <a:lnTo>
                  <a:pt x="124" y="8"/>
                </a:lnTo>
                <a:lnTo>
                  <a:pt x="144" y="0"/>
                </a:lnTo>
                <a:lnTo>
                  <a:pt x="268" y="43"/>
                </a:lnTo>
                <a:lnTo>
                  <a:pt x="279" y="78"/>
                </a:lnTo>
                <a:lnTo>
                  <a:pt x="296" y="111"/>
                </a:lnTo>
                <a:lnTo>
                  <a:pt x="300" y="170"/>
                </a:lnTo>
                <a:lnTo>
                  <a:pt x="257" y="222"/>
                </a:lnTo>
                <a:lnTo>
                  <a:pt x="255" y="261"/>
                </a:lnTo>
                <a:lnTo>
                  <a:pt x="279" y="274"/>
                </a:lnTo>
                <a:lnTo>
                  <a:pt x="313" y="220"/>
                </a:lnTo>
                <a:lnTo>
                  <a:pt x="346" y="202"/>
                </a:lnTo>
                <a:lnTo>
                  <a:pt x="368" y="213"/>
                </a:lnTo>
                <a:lnTo>
                  <a:pt x="411" y="333"/>
                </a:lnTo>
                <a:lnTo>
                  <a:pt x="381" y="385"/>
                </a:lnTo>
                <a:lnTo>
                  <a:pt x="374" y="422"/>
                </a:lnTo>
                <a:lnTo>
                  <a:pt x="357" y="433"/>
                </a:lnTo>
                <a:lnTo>
                  <a:pt x="357" y="467"/>
                </a:lnTo>
                <a:lnTo>
                  <a:pt x="335" y="511"/>
                </a:lnTo>
                <a:lnTo>
                  <a:pt x="200" y="530"/>
                </a:lnTo>
                <a:lnTo>
                  <a:pt x="196" y="522"/>
                </a:lnTo>
                <a:lnTo>
                  <a:pt x="0" y="544"/>
                </a:lnTo>
                <a:lnTo>
                  <a:pt x="46" y="452"/>
                </a:lnTo>
                <a:lnTo>
                  <a:pt x="46" y="452"/>
                </a:lnTo>
                <a:close/>
              </a:path>
            </a:pathLst>
          </a:custGeom>
          <a:solidFill>
            <a:srgbClr val="F6F7F9"/>
          </a:solidFill>
          <a:ln w="9525">
            <a:solidFill>
              <a:srgbClr val="DADCDC">
                <a:lumMod val="50000"/>
              </a:srgbClr>
            </a:solidFill>
            <a:round/>
            <a:headEnd/>
            <a:tailEnd/>
          </a:ln>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92B3B"/>
              </a:solidFill>
              <a:effectLst/>
              <a:uLnTx/>
              <a:uFillTx/>
              <a:latin typeface="Calibri"/>
              <a:cs typeface="Arial" charset="0"/>
            </a:endParaRPr>
          </a:p>
        </p:txBody>
      </p:sp>
      <p:sp>
        <p:nvSpPr>
          <p:cNvPr id="176" name="Freeform 88"/>
          <p:cNvSpPr>
            <a:spLocks noChangeAspect="1"/>
          </p:cNvSpPr>
          <p:nvPr/>
        </p:nvSpPr>
        <p:spPr bwMode="auto">
          <a:xfrm>
            <a:off x="5169396" y="3388415"/>
            <a:ext cx="555575" cy="568404"/>
          </a:xfrm>
          <a:custGeom>
            <a:avLst/>
            <a:gdLst/>
            <a:ahLst/>
            <a:cxnLst>
              <a:cxn ang="0">
                <a:pos x="15" y="221"/>
              </a:cxn>
              <a:cxn ang="0">
                <a:pos x="13" y="289"/>
              </a:cxn>
              <a:cxn ang="0">
                <a:pos x="82" y="332"/>
              </a:cxn>
              <a:cxn ang="0">
                <a:pos x="108" y="361"/>
              </a:cxn>
              <a:cxn ang="0">
                <a:pos x="163" y="402"/>
              </a:cxn>
              <a:cxn ang="0">
                <a:pos x="171" y="450"/>
              </a:cxn>
              <a:cxn ang="0">
                <a:pos x="182" y="515"/>
              </a:cxn>
              <a:cxn ang="0">
                <a:pos x="234" y="576"/>
              </a:cxn>
              <a:cxn ang="0">
                <a:pos x="513" y="560"/>
              </a:cxn>
              <a:cxn ang="0">
                <a:pos x="498" y="471"/>
              </a:cxn>
              <a:cxn ang="0">
                <a:pos x="523" y="336"/>
              </a:cxn>
              <a:cxn ang="0">
                <a:pos x="523" y="299"/>
              </a:cxn>
              <a:cxn ang="0">
                <a:pos x="563" y="193"/>
              </a:cxn>
              <a:cxn ang="0">
                <a:pos x="552" y="189"/>
              </a:cxn>
              <a:cxn ang="0">
                <a:pos x="526" y="250"/>
              </a:cxn>
              <a:cxn ang="0">
                <a:pos x="504" y="254"/>
              </a:cxn>
              <a:cxn ang="0">
                <a:pos x="495" y="280"/>
              </a:cxn>
              <a:cxn ang="0">
                <a:pos x="471" y="297"/>
              </a:cxn>
              <a:cxn ang="0">
                <a:pos x="487" y="241"/>
              </a:cxn>
              <a:cxn ang="0">
                <a:pos x="504" y="219"/>
              </a:cxn>
              <a:cxn ang="0">
                <a:pos x="474" y="139"/>
              </a:cxn>
              <a:cxn ang="0">
                <a:pos x="454" y="134"/>
              </a:cxn>
              <a:cxn ang="0">
                <a:pos x="447" y="115"/>
              </a:cxn>
              <a:cxn ang="0">
                <a:pos x="228" y="47"/>
              </a:cxn>
              <a:cxn ang="0">
                <a:pos x="200" y="34"/>
              </a:cxn>
              <a:cxn ang="0">
                <a:pos x="186" y="47"/>
              </a:cxn>
              <a:cxn ang="0">
                <a:pos x="180" y="43"/>
              </a:cxn>
              <a:cxn ang="0">
                <a:pos x="187" y="19"/>
              </a:cxn>
              <a:cxn ang="0">
                <a:pos x="193" y="4"/>
              </a:cxn>
              <a:cxn ang="0">
                <a:pos x="186" y="0"/>
              </a:cxn>
              <a:cxn ang="0">
                <a:pos x="97" y="38"/>
              </a:cxn>
              <a:cxn ang="0">
                <a:pos x="87" y="39"/>
              </a:cxn>
              <a:cxn ang="0">
                <a:pos x="69" y="30"/>
              </a:cxn>
              <a:cxn ang="0">
                <a:pos x="52" y="41"/>
              </a:cxn>
              <a:cxn ang="0">
                <a:pos x="56" y="108"/>
              </a:cxn>
              <a:cxn ang="0">
                <a:pos x="0" y="174"/>
              </a:cxn>
              <a:cxn ang="0">
                <a:pos x="15" y="221"/>
              </a:cxn>
              <a:cxn ang="0">
                <a:pos x="15" y="221"/>
              </a:cxn>
            </a:cxnLst>
            <a:rect l="0" t="0" r="r" b="b"/>
            <a:pathLst>
              <a:path w="563" h="576">
                <a:moveTo>
                  <a:pt x="15" y="221"/>
                </a:moveTo>
                <a:lnTo>
                  <a:pt x="13" y="289"/>
                </a:lnTo>
                <a:lnTo>
                  <a:pt x="82" y="332"/>
                </a:lnTo>
                <a:lnTo>
                  <a:pt x="108" y="361"/>
                </a:lnTo>
                <a:lnTo>
                  <a:pt x="163" y="402"/>
                </a:lnTo>
                <a:lnTo>
                  <a:pt x="171" y="450"/>
                </a:lnTo>
                <a:lnTo>
                  <a:pt x="182" y="515"/>
                </a:lnTo>
                <a:lnTo>
                  <a:pt x="234" y="576"/>
                </a:lnTo>
                <a:lnTo>
                  <a:pt x="513" y="560"/>
                </a:lnTo>
                <a:lnTo>
                  <a:pt x="498" y="471"/>
                </a:lnTo>
                <a:lnTo>
                  <a:pt x="523" y="336"/>
                </a:lnTo>
                <a:lnTo>
                  <a:pt x="523" y="299"/>
                </a:lnTo>
                <a:lnTo>
                  <a:pt x="563" y="193"/>
                </a:lnTo>
                <a:lnTo>
                  <a:pt x="552" y="189"/>
                </a:lnTo>
                <a:lnTo>
                  <a:pt x="526" y="250"/>
                </a:lnTo>
                <a:lnTo>
                  <a:pt x="504" y="254"/>
                </a:lnTo>
                <a:lnTo>
                  <a:pt x="495" y="280"/>
                </a:lnTo>
                <a:lnTo>
                  <a:pt x="471" y="297"/>
                </a:lnTo>
                <a:lnTo>
                  <a:pt x="487" y="241"/>
                </a:lnTo>
                <a:lnTo>
                  <a:pt x="504" y="219"/>
                </a:lnTo>
                <a:lnTo>
                  <a:pt x="474" y="139"/>
                </a:lnTo>
                <a:lnTo>
                  <a:pt x="454" y="134"/>
                </a:lnTo>
                <a:lnTo>
                  <a:pt x="447" y="115"/>
                </a:lnTo>
                <a:lnTo>
                  <a:pt x="228" y="47"/>
                </a:lnTo>
                <a:lnTo>
                  <a:pt x="200" y="34"/>
                </a:lnTo>
                <a:lnTo>
                  <a:pt x="186" y="47"/>
                </a:lnTo>
                <a:lnTo>
                  <a:pt x="180" y="43"/>
                </a:lnTo>
                <a:lnTo>
                  <a:pt x="187" y="19"/>
                </a:lnTo>
                <a:lnTo>
                  <a:pt x="193" y="4"/>
                </a:lnTo>
                <a:lnTo>
                  <a:pt x="186" y="0"/>
                </a:lnTo>
                <a:lnTo>
                  <a:pt x="97" y="38"/>
                </a:lnTo>
                <a:lnTo>
                  <a:pt x="87" y="39"/>
                </a:lnTo>
                <a:lnTo>
                  <a:pt x="69" y="30"/>
                </a:lnTo>
                <a:lnTo>
                  <a:pt x="52" y="41"/>
                </a:lnTo>
                <a:lnTo>
                  <a:pt x="56" y="108"/>
                </a:lnTo>
                <a:lnTo>
                  <a:pt x="0" y="174"/>
                </a:lnTo>
                <a:lnTo>
                  <a:pt x="15" y="221"/>
                </a:lnTo>
                <a:lnTo>
                  <a:pt x="15" y="221"/>
                </a:lnTo>
                <a:close/>
              </a:path>
            </a:pathLst>
          </a:custGeom>
          <a:solidFill>
            <a:srgbClr val="F6F7F9"/>
          </a:solidFill>
          <a:ln w="9525">
            <a:solidFill>
              <a:srgbClr val="DADCDC">
                <a:lumMod val="50000"/>
              </a:srgbClr>
            </a:solidFill>
            <a:round/>
            <a:headEnd/>
            <a:tailEnd/>
          </a:ln>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92B3B"/>
              </a:solidFill>
              <a:effectLst/>
              <a:uLnTx/>
              <a:uFillTx/>
              <a:latin typeface="Calibri"/>
              <a:cs typeface="Arial" charset="0"/>
            </a:endParaRPr>
          </a:p>
        </p:txBody>
      </p:sp>
      <p:sp>
        <p:nvSpPr>
          <p:cNvPr id="177" name="Freeform 89"/>
          <p:cNvSpPr>
            <a:spLocks noChangeAspect="1"/>
          </p:cNvSpPr>
          <p:nvPr/>
        </p:nvSpPr>
        <p:spPr bwMode="auto">
          <a:xfrm>
            <a:off x="5330247" y="3941030"/>
            <a:ext cx="413474" cy="723334"/>
          </a:xfrm>
          <a:custGeom>
            <a:avLst/>
            <a:gdLst/>
            <a:ahLst/>
            <a:cxnLst>
              <a:cxn ang="0">
                <a:pos x="8" y="299"/>
              </a:cxn>
              <a:cxn ang="0">
                <a:pos x="50" y="207"/>
              </a:cxn>
              <a:cxn ang="0">
                <a:pos x="37" y="172"/>
              </a:cxn>
              <a:cxn ang="0">
                <a:pos x="110" y="116"/>
              </a:cxn>
              <a:cxn ang="0">
                <a:pos x="123" y="75"/>
              </a:cxn>
              <a:cxn ang="0">
                <a:pos x="71" y="16"/>
              </a:cxn>
              <a:cxn ang="0">
                <a:pos x="350" y="0"/>
              </a:cxn>
              <a:cxn ang="0">
                <a:pos x="358" y="42"/>
              </a:cxn>
              <a:cxn ang="0">
                <a:pos x="385" y="98"/>
              </a:cxn>
              <a:cxn ang="0">
                <a:pos x="409" y="377"/>
              </a:cxn>
              <a:cxn ang="0">
                <a:pos x="404" y="435"/>
              </a:cxn>
              <a:cxn ang="0">
                <a:pos x="419" y="468"/>
              </a:cxn>
              <a:cxn ang="0">
                <a:pos x="402" y="531"/>
              </a:cxn>
              <a:cxn ang="0">
                <a:pos x="380" y="559"/>
              </a:cxn>
              <a:cxn ang="0">
                <a:pos x="369" y="605"/>
              </a:cxn>
              <a:cxn ang="0">
                <a:pos x="382" y="620"/>
              </a:cxn>
              <a:cxn ang="0">
                <a:pos x="371" y="646"/>
              </a:cxn>
              <a:cxn ang="0">
                <a:pos x="376" y="655"/>
              </a:cxn>
              <a:cxn ang="0">
                <a:pos x="343" y="668"/>
              </a:cxn>
              <a:cxn ang="0">
                <a:pos x="335" y="714"/>
              </a:cxn>
              <a:cxn ang="0">
                <a:pos x="287" y="699"/>
              </a:cxn>
              <a:cxn ang="0">
                <a:pos x="263" y="733"/>
              </a:cxn>
              <a:cxn ang="0">
                <a:pos x="248" y="729"/>
              </a:cxn>
              <a:cxn ang="0">
                <a:pos x="232" y="699"/>
              </a:cxn>
              <a:cxn ang="0">
                <a:pos x="206" y="627"/>
              </a:cxn>
              <a:cxn ang="0">
                <a:pos x="143" y="590"/>
              </a:cxn>
              <a:cxn ang="0">
                <a:pos x="130" y="553"/>
              </a:cxn>
              <a:cxn ang="0">
                <a:pos x="150" y="496"/>
              </a:cxn>
              <a:cxn ang="0">
                <a:pos x="134" y="484"/>
              </a:cxn>
              <a:cxn ang="0">
                <a:pos x="93" y="484"/>
              </a:cxn>
              <a:cxn ang="0">
                <a:pos x="84" y="449"/>
              </a:cxn>
              <a:cxn ang="0">
                <a:pos x="17" y="379"/>
              </a:cxn>
              <a:cxn ang="0">
                <a:pos x="0" y="322"/>
              </a:cxn>
              <a:cxn ang="0">
                <a:pos x="8" y="299"/>
              </a:cxn>
              <a:cxn ang="0">
                <a:pos x="8" y="299"/>
              </a:cxn>
            </a:cxnLst>
            <a:rect l="0" t="0" r="r" b="b"/>
            <a:pathLst>
              <a:path w="419" h="733">
                <a:moveTo>
                  <a:pt x="8" y="299"/>
                </a:moveTo>
                <a:lnTo>
                  <a:pt x="50" y="207"/>
                </a:lnTo>
                <a:lnTo>
                  <a:pt x="37" y="172"/>
                </a:lnTo>
                <a:lnTo>
                  <a:pt x="110" y="116"/>
                </a:lnTo>
                <a:lnTo>
                  <a:pt x="123" y="75"/>
                </a:lnTo>
                <a:lnTo>
                  <a:pt x="71" y="16"/>
                </a:lnTo>
                <a:lnTo>
                  <a:pt x="350" y="0"/>
                </a:lnTo>
                <a:lnTo>
                  <a:pt x="358" y="42"/>
                </a:lnTo>
                <a:lnTo>
                  <a:pt x="385" y="98"/>
                </a:lnTo>
                <a:lnTo>
                  <a:pt x="409" y="377"/>
                </a:lnTo>
                <a:lnTo>
                  <a:pt x="404" y="435"/>
                </a:lnTo>
                <a:lnTo>
                  <a:pt x="419" y="468"/>
                </a:lnTo>
                <a:lnTo>
                  <a:pt x="402" y="531"/>
                </a:lnTo>
                <a:lnTo>
                  <a:pt x="380" y="559"/>
                </a:lnTo>
                <a:lnTo>
                  <a:pt x="369" y="605"/>
                </a:lnTo>
                <a:lnTo>
                  <a:pt x="382" y="620"/>
                </a:lnTo>
                <a:lnTo>
                  <a:pt x="371" y="646"/>
                </a:lnTo>
                <a:lnTo>
                  <a:pt x="376" y="655"/>
                </a:lnTo>
                <a:lnTo>
                  <a:pt x="343" y="668"/>
                </a:lnTo>
                <a:lnTo>
                  <a:pt x="335" y="714"/>
                </a:lnTo>
                <a:lnTo>
                  <a:pt x="287" y="699"/>
                </a:lnTo>
                <a:lnTo>
                  <a:pt x="263" y="733"/>
                </a:lnTo>
                <a:lnTo>
                  <a:pt x="248" y="729"/>
                </a:lnTo>
                <a:lnTo>
                  <a:pt x="232" y="699"/>
                </a:lnTo>
                <a:lnTo>
                  <a:pt x="206" y="627"/>
                </a:lnTo>
                <a:lnTo>
                  <a:pt x="143" y="590"/>
                </a:lnTo>
                <a:lnTo>
                  <a:pt x="130" y="553"/>
                </a:lnTo>
                <a:lnTo>
                  <a:pt x="150" y="496"/>
                </a:lnTo>
                <a:lnTo>
                  <a:pt x="134" y="484"/>
                </a:lnTo>
                <a:lnTo>
                  <a:pt x="93" y="484"/>
                </a:lnTo>
                <a:lnTo>
                  <a:pt x="84" y="449"/>
                </a:lnTo>
                <a:lnTo>
                  <a:pt x="17" y="379"/>
                </a:lnTo>
                <a:lnTo>
                  <a:pt x="0" y="322"/>
                </a:lnTo>
                <a:lnTo>
                  <a:pt x="8" y="299"/>
                </a:lnTo>
                <a:lnTo>
                  <a:pt x="8" y="299"/>
                </a:lnTo>
                <a:close/>
              </a:path>
            </a:pathLst>
          </a:custGeom>
          <a:solidFill>
            <a:srgbClr val="DADCDC"/>
          </a:solidFill>
          <a:ln w="9525">
            <a:solidFill>
              <a:srgbClr val="DADCDC">
                <a:lumMod val="50000"/>
              </a:srgbClr>
            </a:solidFill>
            <a:round/>
            <a:headEnd/>
            <a:tailEnd/>
          </a:ln>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92B3B"/>
              </a:solidFill>
              <a:effectLst/>
              <a:uLnTx/>
              <a:uFillTx/>
              <a:latin typeface="Calibri"/>
              <a:cs typeface="Arial" charset="0"/>
            </a:endParaRPr>
          </a:p>
        </p:txBody>
      </p:sp>
      <p:sp>
        <p:nvSpPr>
          <p:cNvPr id="178" name="Freeform 90"/>
          <p:cNvSpPr>
            <a:spLocks noChangeAspect="1"/>
          </p:cNvSpPr>
          <p:nvPr/>
        </p:nvSpPr>
        <p:spPr bwMode="auto">
          <a:xfrm>
            <a:off x="5694379" y="4006160"/>
            <a:ext cx="324662" cy="544721"/>
          </a:xfrm>
          <a:custGeom>
            <a:avLst/>
            <a:gdLst/>
            <a:ahLst/>
            <a:cxnLst>
              <a:cxn ang="0">
                <a:pos x="11" y="552"/>
              </a:cxn>
              <a:cxn ang="0">
                <a:pos x="20" y="535"/>
              </a:cxn>
              <a:cxn ang="0">
                <a:pos x="83" y="531"/>
              </a:cxn>
              <a:cxn ang="0">
                <a:pos x="135" y="515"/>
              </a:cxn>
              <a:cxn ang="0">
                <a:pos x="187" y="483"/>
              </a:cxn>
              <a:cxn ang="0">
                <a:pos x="229" y="481"/>
              </a:cxn>
              <a:cxn ang="0">
                <a:pos x="277" y="402"/>
              </a:cxn>
              <a:cxn ang="0">
                <a:pos x="292" y="407"/>
              </a:cxn>
              <a:cxn ang="0">
                <a:pos x="329" y="380"/>
              </a:cxn>
              <a:cxn ang="0">
                <a:pos x="320" y="359"/>
              </a:cxn>
              <a:cxn ang="0">
                <a:pos x="324" y="348"/>
              </a:cxn>
              <a:cxn ang="0">
                <a:pos x="287" y="8"/>
              </a:cxn>
              <a:cxn ang="0">
                <a:pos x="283" y="0"/>
              </a:cxn>
              <a:cxn ang="0">
                <a:pos x="87" y="22"/>
              </a:cxn>
              <a:cxn ang="0">
                <a:pos x="50" y="41"/>
              </a:cxn>
              <a:cxn ang="0">
                <a:pos x="16" y="32"/>
              </a:cxn>
              <a:cxn ang="0">
                <a:pos x="40" y="311"/>
              </a:cxn>
              <a:cxn ang="0">
                <a:pos x="35" y="369"/>
              </a:cxn>
              <a:cxn ang="0">
                <a:pos x="50" y="402"/>
              </a:cxn>
              <a:cxn ang="0">
                <a:pos x="33" y="465"/>
              </a:cxn>
              <a:cxn ang="0">
                <a:pos x="11" y="493"/>
              </a:cxn>
              <a:cxn ang="0">
                <a:pos x="0" y="539"/>
              </a:cxn>
              <a:cxn ang="0">
                <a:pos x="11" y="552"/>
              </a:cxn>
              <a:cxn ang="0">
                <a:pos x="11" y="552"/>
              </a:cxn>
            </a:cxnLst>
            <a:rect l="0" t="0" r="r" b="b"/>
            <a:pathLst>
              <a:path w="329" h="552">
                <a:moveTo>
                  <a:pt x="11" y="552"/>
                </a:moveTo>
                <a:lnTo>
                  <a:pt x="20" y="535"/>
                </a:lnTo>
                <a:lnTo>
                  <a:pt x="83" y="531"/>
                </a:lnTo>
                <a:lnTo>
                  <a:pt x="135" y="515"/>
                </a:lnTo>
                <a:lnTo>
                  <a:pt x="187" y="483"/>
                </a:lnTo>
                <a:lnTo>
                  <a:pt x="229" y="481"/>
                </a:lnTo>
                <a:lnTo>
                  <a:pt x="277" y="402"/>
                </a:lnTo>
                <a:lnTo>
                  <a:pt x="292" y="407"/>
                </a:lnTo>
                <a:lnTo>
                  <a:pt x="329" y="380"/>
                </a:lnTo>
                <a:lnTo>
                  <a:pt x="320" y="359"/>
                </a:lnTo>
                <a:lnTo>
                  <a:pt x="324" y="348"/>
                </a:lnTo>
                <a:lnTo>
                  <a:pt x="287" y="8"/>
                </a:lnTo>
                <a:lnTo>
                  <a:pt x="283" y="0"/>
                </a:lnTo>
                <a:lnTo>
                  <a:pt x="87" y="22"/>
                </a:lnTo>
                <a:lnTo>
                  <a:pt x="50" y="41"/>
                </a:lnTo>
                <a:lnTo>
                  <a:pt x="16" y="32"/>
                </a:lnTo>
                <a:lnTo>
                  <a:pt x="40" y="311"/>
                </a:lnTo>
                <a:lnTo>
                  <a:pt x="35" y="369"/>
                </a:lnTo>
                <a:lnTo>
                  <a:pt x="50" y="402"/>
                </a:lnTo>
                <a:lnTo>
                  <a:pt x="33" y="465"/>
                </a:lnTo>
                <a:lnTo>
                  <a:pt x="11" y="493"/>
                </a:lnTo>
                <a:lnTo>
                  <a:pt x="0" y="539"/>
                </a:lnTo>
                <a:lnTo>
                  <a:pt x="11" y="552"/>
                </a:lnTo>
                <a:lnTo>
                  <a:pt x="11" y="552"/>
                </a:lnTo>
                <a:close/>
              </a:path>
            </a:pathLst>
          </a:custGeom>
          <a:solidFill>
            <a:srgbClr val="DADCDC"/>
          </a:solidFill>
          <a:ln w="9525">
            <a:solidFill>
              <a:srgbClr val="DADCDC">
                <a:lumMod val="50000"/>
              </a:srgbClr>
            </a:solidFill>
            <a:round/>
            <a:headEnd/>
            <a:tailEnd/>
          </a:ln>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92B3B"/>
              </a:solidFill>
              <a:effectLst/>
              <a:uLnTx/>
              <a:uFillTx/>
              <a:latin typeface="Calibri"/>
              <a:cs typeface="Arial" charset="0"/>
            </a:endParaRPr>
          </a:p>
        </p:txBody>
      </p:sp>
      <p:sp>
        <p:nvSpPr>
          <p:cNvPr id="179" name="Freeform 91"/>
          <p:cNvSpPr>
            <a:spLocks noChangeAspect="1"/>
          </p:cNvSpPr>
          <p:nvPr/>
        </p:nvSpPr>
        <p:spPr bwMode="auto">
          <a:xfrm>
            <a:off x="5573988" y="4347597"/>
            <a:ext cx="759846" cy="379923"/>
          </a:xfrm>
          <a:custGeom>
            <a:avLst/>
            <a:gdLst/>
            <a:ahLst/>
            <a:cxnLst>
              <a:cxn ang="0">
                <a:pos x="3" y="365"/>
              </a:cxn>
              <a:cxn ang="0">
                <a:pos x="22" y="363"/>
              </a:cxn>
              <a:cxn ang="0">
                <a:pos x="27" y="322"/>
              </a:cxn>
              <a:cxn ang="0">
                <a:pos x="16" y="321"/>
              </a:cxn>
              <a:cxn ang="0">
                <a:pos x="40" y="287"/>
              </a:cxn>
              <a:cxn ang="0">
                <a:pos x="88" y="302"/>
              </a:cxn>
              <a:cxn ang="0">
                <a:pos x="96" y="256"/>
              </a:cxn>
              <a:cxn ang="0">
                <a:pos x="129" y="243"/>
              </a:cxn>
              <a:cxn ang="0">
                <a:pos x="124" y="234"/>
              </a:cxn>
              <a:cxn ang="0">
                <a:pos x="142" y="189"/>
              </a:cxn>
              <a:cxn ang="0">
                <a:pos x="205" y="185"/>
              </a:cxn>
              <a:cxn ang="0">
                <a:pos x="257" y="169"/>
              </a:cxn>
              <a:cxn ang="0">
                <a:pos x="290" y="147"/>
              </a:cxn>
              <a:cxn ang="0">
                <a:pos x="309" y="137"/>
              </a:cxn>
              <a:cxn ang="0">
                <a:pos x="351" y="135"/>
              </a:cxn>
              <a:cxn ang="0">
                <a:pos x="399" y="56"/>
              </a:cxn>
              <a:cxn ang="0">
                <a:pos x="414" y="61"/>
              </a:cxn>
              <a:cxn ang="0">
                <a:pos x="451" y="34"/>
              </a:cxn>
              <a:cxn ang="0">
                <a:pos x="442" y="13"/>
              </a:cxn>
              <a:cxn ang="0">
                <a:pos x="446" y="2"/>
              </a:cxn>
              <a:cxn ang="0">
                <a:pos x="479" y="0"/>
              </a:cxn>
              <a:cxn ang="0">
                <a:pos x="501" y="8"/>
              </a:cxn>
              <a:cxn ang="0">
                <a:pos x="568" y="47"/>
              </a:cxn>
              <a:cxn ang="0">
                <a:pos x="616" y="45"/>
              </a:cxn>
              <a:cxn ang="0">
                <a:pos x="638" y="30"/>
              </a:cxn>
              <a:cxn ang="0">
                <a:pos x="692" y="63"/>
              </a:cxn>
              <a:cxn ang="0">
                <a:pos x="709" y="126"/>
              </a:cxn>
              <a:cxn ang="0">
                <a:pos x="770" y="171"/>
              </a:cxn>
              <a:cxn ang="0">
                <a:pos x="740" y="206"/>
              </a:cxn>
              <a:cxn ang="0">
                <a:pos x="688" y="256"/>
              </a:cxn>
              <a:cxn ang="0">
                <a:pos x="686" y="267"/>
              </a:cxn>
              <a:cxn ang="0">
                <a:pos x="610" y="315"/>
              </a:cxn>
              <a:cxn ang="0">
                <a:pos x="185" y="356"/>
              </a:cxn>
              <a:cxn ang="0">
                <a:pos x="138" y="352"/>
              </a:cxn>
              <a:cxn ang="0">
                <a:pos x="140" y="374"/>
              </a:cxn>
              <a:cxn ang="0">
                <a:pos x="0" y="385"/>
              </a:cxn>
              <a:cxn ang="0">
                <a:pos x="3" y="365"/>
              </a:cxn>
              <a:cxn ang="0">
                <a:pos x="3" y="365"/>
              </a:cxn>
            </a:cxnLst>
            <a:rect l="0" t="0" r="r" b="b"/>
            <a:pathLst>
              <a:path w="770" h="385">
                <a:moveTo>
                  <a:pt x="3" y="365"/>
                </a:moveTo>
                <a:lnTo>
                  <a:pt x="22" y="363"/>
                </a:lnTo>
                <a:lnTo>
                  <a:pt x="27" y="322"/>
                </a:lnTo>
                <a:lnTo>
                  <a:pt x="16" y="321"/>
                </a:lnTo>
                <a:lnTo>
                  <a:pt x="40" y="287"/>
                </a:lnTo>
                <a:lnTo>
                  <a:pt x="88" y="302"/>
                </a:lnTo>
                <a:lnTo>
                  <a:pt x="96" y="256"/>
                </a:lnTo>
                <a:lnTo>
                  <a:pt x="129" y="243"/>
                </a:lnTo>
                <a:lnTo>
                  <a:pt x="124" y="234"/>
                </a:lnTo>
                <a:lnTo>
                  <a:pt x="142" y="189"/>
                </a:lnTo>
                <a:lnTo>
                  <a:pt x="205" y="185"/>
                </a:lnTo>
                <a:lnTo>
                  <a:pt x="257" y="169"/>
                </a:lnTo>
                <a:lnTo>
                  <a:pt x="290" y="147"/>
                </a:lnTo>
                <a:lnTo>
                  <a:pt x="309" y="137"/>
                </a:lnTo>
                <a:lnTo>
                  <a:pt x="351" y="135"/>
                </a:lnTo>
                <a:lnTo>
                  <a:pt x="399" y="56"/>
                </a:lnTo>
                <a:lnTo>
                  <a:pt x="414" y="61"/>
                </a:lnTo>
                <a:lnTo>
                  <a:pt x="451" y="34"/>
                </a:lnTo>
                <a:lnTo>
                  <a:pt x="442" y="13"/>
                </a:lnTo>
                <a:lnTo>
                  <a:pt x="446" y="2"/>
                </a:lnTo>
                <a:lnTo>
                  <a:pt x="479" y="0"/>
                </a:lnTo>
                <a:lnTo>
                  <a:pt x="501" y="8"/>
                </a:lnTo>
                <a:lnTo>
                  <a:pt x="568" y="47"/>
                </a:lnTo>
                <a:lnTo>
                  <a:pt x="616" y="45"/>
                </a:lnTo>
                <a:lnTo>
                  <a:pt x="638" y="30"/>
                </a:lnTo>
                <a:lnTo>
                  <a:pt x="692" y="63"/>
                </a:lnTo>
                <a:lnTo>
                  <a:pt x="709" y="126"/>
                </a:lnTo>
                <a:lnTo>
                  <a:pt x="770" y="171"/>
                </a:lnTo>
                <a:lnTo>
                  <a:pt x="740" y="206"/>
                </a:lnTo>
                <a:lnTo>
                  <a:pt x="688" y="256"/>
                </a:lnTo>
                <a:lnTo>
                  <a:pt x="686" y="267"/>
                </a:lnTo>
                <a:lnTo>
                  <a:pt x="610" y="315"/>
                </a:lnTo>
                <a:lnTo>
                  <a:pt x="185" y="356"/>
                </a:lnTo>
                <a:lnTo>
                  <a:pt x="138" y="352"/>
                </a:lnTo>
                <a:lnTo>
                  <a:pt x="140" y="374"/>
                </a:lnTo>
                <a:lnTo>
                  <a:pt x="0" y="385"/>
                </a:lnTo>
                <a:lnTo>
                  <a:pt x="3" y="365"/>
                </a:lnTo>
                <a:lnTo>
                  <a:pt x="3" y="365"/>
                </a:lnTo>
                <a:close/>
              </a:path>
            </a:pathLst>
          </a:custGeom>
          <a:solidFill>
            <a:srgbClr val="F6F7F9"/>
          </a:solidFill>
          <a:ln w="9525">
            <a:solidFill>
              <a:srgbClr val="DADCDC">
                <a:lumMod val="50000"/>
              </a:srgbClr>
            </a:solidFill>
            <a:round/>
            <a:headEnd/>
            <a:tailEnd/>
          </a:ln>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92B3B"/>
              </a:solidFill>
              <a:effectLst/>
              <a:uLnTx/>
              <a:uFillTx/>
              <a:latin typeface="Calibri"/>
              <a:cs typeface="Arial" charset="0"/>
            </a:endParaRPr>
          </a:p>
        </p:txBody>
      </p:sp>
      <p:sp>
        <p:nvSpPr>
          <p:cNvPr id="180" name="Freeform 92"/>
          <p:cNvSpPr>
            <a:spLocks noChangeAspect="1"/>
          </p:cNvSpPr>
          <p:nvPr/>
        </p:nvSpPr>
        <p:spPr bwMode="auto">
          <a:xfrm>
            <a:off x="5489123" y="4630812"/>
            <a:ext cx="896025" cy="296043"/>
          </a:xfrm>
          <a:custGeom>
            <a:avLst/>
            <a:gdLst/>
            <a:ahLst/>
            <a:cxnLst>
              <a:cxn ang="0">
                <a:pos x="17" y="246"/>
              </a:cxn>
              <a:cxn ang="0">
                <a:pos x="12" y="243"/>
              </a:cxn>
              <a:cxn ang="0">
                <a:pos x="37" y="222"/>
              </a:cxn>
              <a:cxn ang="0">
                <a:pos x="63" y="176"/>
              </a:cxn>
              <a:cxn ang="0">
                <a:pos x="54" y="165"/>
              </a:cxn>
              <a:cxn ang="0">
                <a:pos x="67" y="143"/>
              </a:cxn>
              <a:cxn ang="0">
                <a:pos x="67" y="117"/>
              </a:cxn>
              <a:cxn ang="0">
                <a:pos x="86" y="98"/>
              </a:cxn>
              <a:cxn ang="0">
                <a:pos x="226" y="87"/>
              </a:cxn>
              <a:cxn ang="0">
                <a:pos x="224" y="65"/>
              </a:cxn>
              <a:cxn ang="0">
                <a:pos x="271" y="69"/>
              </a:cxn>
              <a:cxn ang="0">
                <a:pos x="696" y="28"/>
              </a:cxn>
              <a:cxn ang="0">
                <a:pos x="908" y="0"/>
              </a:cxn>
              <a:cxn ang="0">
                <a:pos x="870" y="72"/>
              </a:cxn>
              <a:cxn ang="0">
                <a:pos x="813" y="85"/>
              </a:cxn>
              <a:cxn ang="0">
                <a:pos x="785" y="122"/>
              </a:cxn>
              <a:cxn ang="0">
                <a:pos x="682" y="182"/>
              </a:cxn>
              <a:cxn ang="0">
                <a:pos x="676" y="204"/>
              </a:cxn>
              <a:cxn ang="0">
                <a:pos x="650" y="217"/>
              </a:cxn>
              <a:cxn ang="0">
                <a:pos x="650" y="246"/>
              </a:cxn>
              <a:cxn ang="0">
                <a:pos x="510" y="263"/>
              </a:cxn>
              <a:cxn ang="0">
                <a:pos x="228" y="287"/>
              </a:cxn>
              <a:cxn ang="0">
                <a:pos x="0" y="300"/>
              </a:cxn>
              <a:cxn ang="0">
                <a:pos x="17" y="246"/>
              </a:cxn>
              <a:cxn ang="0">
                <a:pos x="17" y="246"/>
              </a:cxn>
            </a:cxnLst>
            <a:rect l="0" t="0" r="r" b="b"/>
            <a:pathLst>
              <a:path w="908" h="300">
                <a:moveTo>
                  <a:pt x="17" y="246"/>
                </a:moveTo>
                <a:lnTo>
                  <a:pt x="12" y="243"/>
                </a:lnTo>
                <a:lnTo>
                  <a:pt x="37" y="222"/>
                </a:lnTo>
                <a:lnTo>
                  <a:pt x="63" y="176"/>
                </a:lnTo>
                <a:lnTo>
                  <a:pt x="54" y="165"/>
                </a:lnTo>
                <a:lnTo>
                  <a:pt x="67" y="143"/>
                </a:lnTo>
                <a:lnTo>
                  <a:pt x="67" y="117"/>
                </a:lnTo>
                <a:lnTo>
                  <a:pt x="86" y="98"/>
                </a:lnTo>
                <a:lnTo>
                  <a:pt x="226" y="87"/>
                </a:lnTo>
                <a:lnTo>
                  <a:pt x="224" y="65"/>
                </a:lnTo>
                <a:lnTo>
                  <a:pt x="271" y="69"/>
                </a:lnTo>
                <a:lnTo>
                  <a:pt x="696" y="28"/>
                </a:lnTo>
                <a:lnTo>
                  <a:pt x="908" y="0"/>
                </a:lnTo>
                <a:lnTo>
                  <a:pt x="870" y="72"/>
                </a:lnTo>
                <a:lnTo>
                  <a:pt x="813" y="85"/>
                </a:lnTo>
                <a:lnTo>
                  <a:pt x="785" y="122"/>
                </a:lnTo>
                <a:lnTo>
                  <a:pt x="682" y="182"/>
                </a:lnTo>
                <a:lnTo>
                  <a:pt x="676" y="204"/>
                </a:lnTo>
                <a:lnTo>
                  <a:pt x="650" y="217"/>
                </a:lnTo>
                <a:lnTo>
                  <a:pt x="650" y="246"/>
                </a:lnTo>
                <a:lnTo>
                  <a:pt x="510" y="263"/>
                </a:lnTo>
                <a:lnTo>
                  <a:pt x="228" y="287"/>
                </a:lnTo>
                <a:lnTo>
                  <a:pt x="0" y="300"/>
                </a:lnTo>
                <a:lnTo>
                  <a:pt x="17" y="246"/>
                </a:lnTo>
                <a:lnTo>
                  <a:pt x="17" y="246"/>
                </a:lnTo>
                <a:close/>
              </a:path>
            </a:pathLst>
          </a:custGeom>
          <a:solidFill>
            <a:srgbClr val="F6F7F9"/>
          </a:solidFill>
          <a:ln w="9525">
            <a:solidFill>
              <a:srgbClr val="DADCDC">
                <a:lumMod val="50000"/>
              </a:srgbClr>
            </a:solidFill>
            <a:round/>
            <a:headEnd/>
            <a:tailEnd/>
          </a:ln>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92B3B"/>
              </a:solidFill>
              <a:effectLst/>
              <a:uLnTx/>
              <a:uFillTx/>
              <a:latin typeface="Calibri"/>
              <a:cs typeface="Arial" charset="0"/>
            </a:endParaRPr>
          </a:p>
        </p:txBody>
      </p:sp>
      <p:sp>
        <p:nvSpPr>
          <p:cNvPr id="181" name="Freeform 93"/>
          <p:cNvSpPr>
            <a:spLocks noChangeAspect="1"/>
          </p:cNvSpPr>
          <p:nvPr/>
        </p:nvSpPr>
        <p:spPr bwMode="auto">
          <a:xfrm>
            <a:off x="5366758" y="4914027"/>
            <a:ext cx="373015" cy="628599"/>
          </a:xfrm>
          <a:custGeom>
            <a:avLst/>
            <a:gdLst/>
            <a:ahLst/>
            <a:cxnLst>
              <a:cxn ang="0">
                <a:pos x="26" y="444"/>
              </a:cxn>
              <a:cxn ang="0">
                <a:pos x="63" y="396"/>
              </a:cxn>
              <a:cxn ang="0">
                <a:pos x="52" y="383"/>
              </a:cxn>
              <a:cxn ang="0">
                <a:pos x="37" y="280"/>
              </a:cxn>
              <a:cxn ang="0">
                <a:pos x="32" y="209"/>
              </a:cxn>
              <a:cxn ang="0">
                <a:pos x="58" y="132"/>
              </a:cxn>
              <a:cxn ang="0">
                <a:pos x="99" y="78"/>
              </a:cxn>
              <a:cxn ang="0">
                <a:pos x="95" y="63"/>
              </a:cxn>
              <a:cxn ang="0">
                <a:pos x="124" y="13"/>
              </a:cxn>
              <a:cxn ang="0">
                <a:pos x="352" y="0"/>
              </a:cxn>
              <a:cxn ang="0">
                <a:pos x="363" y="11"/>
              </a:cxn>
              <a:cxn ang="0">
                <a:pos x="352" y="407"/>
              </a:cxn>
              <a:cxn ang="0">
                <a:pos x="378" y="598"/>
              </a:cxn>
              <a:cxn ang="0">
                <a:pos x="369" y="607"/>
              </a:cxn>
              <a:cxn ang="0">
                <a:pos x="321" y="596"/>
              </a:cxn>
              <a:cxn ang="0">
                <a:pos x="247" y="637"/>
              </a:cxn>
              <a:cxn ang="0">
                <a:pos x="210" y="576"/>
              </a:cxn>
              <a:cxn ang="0">
                <a:pos x="215" y="531"/>
              </a:cxn>
              <a:cxn ang="0">
                <a:pos x="0" y="541"/>
              </a:cxn>
              <a:cxn ang="0">
                <a:pos x="26" y="444"/>
              </a:cxn>
              <a:cxn ang="0">
                <a:pos x="26" y="444"/>
              </a:cxn>
            </a:cxnLst>
            <a:rect l="0" t="0" r="r" b="b"/>
            <a:pathLst>
              <a:path w="378" h="637">
                <a:moveTo>
                  <a:pt x="26" y="444"/>
                </a:moveTo>
                <a:lnTo>
                  <a:pt x="63" y="396"/>
                </a:lnTo>
                <a:lnTo>
                  <a:pt x="52" y="383"/>
                </a:lnTo>
                <a:lnTo>
                  <a:pt x="37" y="280"/>
                </a:lnTo>
                <a:lnTo>
                  <a:pt x="32" y="209"/>
                </a:lnTo>
                <a:lnTo>
                  <a:pt x="58" y="132"/>
                </a:lnTo>
                <a:lnTo>
                  <a:pt x="99" y="78"/>
                </a:lnTo>
                <a:lnTo>
                  <a:pt x="95" y="63"/>
                </a:lnTo>
                <a:lnTo>
                  <a:pt x="124" y="13"/>
                </a:lnTo>
                <a:lnTo>
                  <a:pt x="352" y="0"/>
                </a:lnTo>
                <a:lnTo>
                  <a:pt x="363" y="11"/>
                </a:lnTo>
                <a:lnTo>
                  <a:pt x="352" y="407"/>
                </a:lnTo>
                <a:lnTo>
                  <a:pt x="378" y="598"/>
                </a:lnTo>
                <a:lnTo>
                  <a:pt x="369" y="607"/>
                </a:lnTo>
                <a:lnTo>
                  <a:pt x="321" y="596"/>
                </a:lnTo>
                <a:lnTo>
                  <a:pt x="247" y="637"/>
                </a:lnTo>
                <a:lnTo>
                  <a:pt x="210" y="576"/>
                </a:lnTo>
                <a:lnTo>
                  <a:pt x="215" y="531"/>
                </a:lnTo>
                <a:lnTo>
                  <a:pt x="0" y="541"/>
                </a:lnTo>
                <a:lnTo>
                  <a:pt x="26" y="444"/>
                </a:lnTo>
                <a:lnTo>
                  <a:pt x="26" y="444"/>
                </a:lnTo>
                <a:close/>
              </a:path>
            </a:pathLst>
          </a:custGeom>
          <a:solidFill>
            <a:srgbClr val="F6F7F9"/>
          </a:solidFill>
          <a:ln w="9525">
            <a:solidFill>
              <a:srgbClr val="DADCDC">
                <a:lumMod val="50000"/>
              </a:srgbClr>
            </a:solidFill>
            <a:round/>
            <a:headEnd/>
            <a:tailEnd/>
          </a:ln>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92B3B"/>
              </a:solidFill>
              <a:effectLst/>
              <a:uLnTx/>
              <a:uFillTx/>
              <a:latin typeface="Calibri"/>
              <a:cs typeface="Arial" charset="0"/>
            </a:endParaRPr>
          </a:p>
        </p:txBody>
      </p:sp>
      <p:sp>
        <p:nvSpPr>
          <p:cNvPr id="182" name="Freeform 94"/>
          <p:cNvSpPr>
            <a:spLocks noChangeAspect="1"/>
          </p:cNvSpPr>
          <p:nvPr/>
        </p:nvSpPr>
        <p:spPr bwMode="auto">
          <a:xfrm>
            <a:off x="5714116" y="4890344"/>
            <a:ext cx="400646" cy="633533"/>
          </a:xfrm>
          <a:custGeom>
            <a:avLst/>
            <a:gdLst/>
            <a:ahLst/>
            <a:cxnLst>
              <a:cxn ang="0">
                <a:pos x="11" y="35"/>
              </a:cxn>
              <a:cxn ang="0">
                <a:pos x="0" y="431"/>
              </a:cxn>
              <a:cxn ang="0">
                <a:pos x="26" y="622"/>
              </a:cxn>
              <a:cxn ang="0">
                <a:pos x="54" y="629"/>
              </a:cxn>
              <a:cxn ang="0">
                <a:pos x="80" y="615"/>
              </a:cxn>
              <a:cxn ang="0">
                <a:pos x="95" y="629"/>
              </a:cxn>
              <a:cxn ang="0">
                <a:pos x="72" y="642"/>
              </a:cxn>
              <a:cxn ang="0">
                <a:pos x="128" y="628"/>
              </a:cxn>
              <a:cxn ang="0">
                <a:pos x="139" y="611"/>
              </a:cxn>
              <a:cxn ang="0">
                <a:pos x="132" y="600"/>
              </a:cxn>
              <a:cxn ang="0">
                <a:pos x="135" y="583"/>
              </a:cxn>
              <a:cxn ang="0">
                <a:pos x="109" y="559"/>
              </a:cxn>
              <a:cxn ang="0">
                <a:pos x="109" y="539"/>
              </a:cxn>
              <a:cxn ang="0">
                <a:pos x="406" y="513"/>
              </a:cxn>
              <a:cxn ang="0">
                <a:pos x="381" y="411"/>
              </a:cxn>
              <a:cxn ang="0">
                <a:pos x="396" y="350"/>
              </a:cxn>
              <a:cxn ang="0">
                <a:pos x="359" y="270"/>
              </a:cxn>
              <a:cxn ang="0">
                <a:pos x="282" y="0"/>
              </a:cxn>
              <a:cxn ang="0">
                <a:pos x="0" y="24"/>
              </a:cxn>
              <a:cxn ang="0">
                <a:pos x="11" y="35"/>
              </a:cxn>
              <a:cxn ang="0">
                <a:pos x="11" y="35"/>
              </a:cxn>
            </a:cxnLst>
            <a:rect l="0" t="0" r="r" b="b"/>
            <a:pathLst>
              <a:path w="406" h="642">
                <a:moveTo>
                  <a:pt x="11" y="35"/>
                </a:moveTo>
                <a:lnTo>
                  <a:pt x="0" y="431"/>
                </a:lnTo>
                <a:lnTo>
                  <a:pt x="26" y="622"/>
                </a:lnTo>
                <a:lnTo>
                  <a:pt x="54" y="629"/>
                </a:lnTo>
                <a:lnTo>
                  <a:pt x="80" y="615"/>
                </a:lnTo>
                <a:lnTo>
                  <a:pt x="95" y="629"/>
                </a:lnTo>
                <a:lnTo>
                  <a:pt x="72" y="642"/>
                </a:lnTo>
                <a:lnTo>
                  <a:pt x="128" y="628"/>
                </a:lnTo>
                <a:lnTo>
                  <a:pt x="139" y="611"/>
                </a:lnTo>
                <a:lnTo>
                  <a:pt x="132" y="600"/>
                </a:lnTo>
                <a:lnTo>
                  <a:pt x="135" y="583"/>
                </a:lnTo>
                <a:lnTo>
                  <a:pt x="109" y="559"/>
                </a:lnTo>
                <a:lnTo>
                  <a:pt x="109" y="539"/>
                </a:lnTo>
                <a:lnTo>
                  <a:pt x="406" y="513"/>
                </a:lnTo>
                <a:lnTo>
                  <a:pt x="381" y="411"/>
                </a:lnTo>
                <a:lnTo>
                  <a:pt x="396" y="350"/>
                </a:lnTo>
                <a:lnTo>
                  <a:pt x="359" y="270"/>
                </a:lnTo>
                <a:lnTo>
                  <a:pt x="282" y="0"/>
                </a:lnTo>
                <a:lnTo>
                  <a:pt x="0" y="24"/>
                </a:lnTo>
                <a:lnTo>
                  <a:pt x="11" y="35"/>
                </a:lnTo>
                <a:lnTo>
                  <a:pt x="11" y="35"/>
                </a:lnTo>
                <a:close/>
              </a:path>
            </a:pathLst>
          </a:custGeom>
          <a:solidFill>
            <a:srgbClr val="F6F7F9"/>
          </a:solidFill>
          <a:ln w="9525">
            <a:solidFill>
              <a:srgbClr val="DADCDC">
                <a:lumMod val="50000"/>
              </a:srgbClr>
            </a:solidFill>
            <a:round/>
            <a:headEnd/>
            <a:tailEnd/>
          </a:ln>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92B3B"/>
              </a:solidFill>
              <a:effectLst/>
              <a:uLnTx/>
              <a:uFillTx/>
              <a:latin typeface="Calibri"/>
              <a:cs typeface="Arial" charset="0"/>
            </a:endParaRPr>
          </a:p>
        </p:txBody>
      </p:sp>
      <p:sp>
        <p:nvSpPr>
          <p:cNvPr id="183" name="Freeform 95"/>
          <p:cNvSpPr>
            <a:spLocks noChangeAspect="1"/>
          </p:cNvSpPr>
          <p:nvPr/>
        </p:nvSpPr>
        <p:spPr bwMode="auto">
          <a:xfrm>
            <a:off x="5992397" y="4857779"/>
            <a:ext cx="564457" cy="579259"/>
          </a:xfrm>
          <a:custGeom>
            <a:avLst/>
            <a:gdLst/>
            <a:ahLst/>
            <a:cxnLst>
              <a:cxn ang="0">
                <a:pos x="77" y="303"/>
              </a:cxn>
              <a:cxn ang="0">
                <a:pos x="114" y="383"/>
              </a:cxn>
              <a:cxn ang="0">
                <a:pos x="99" y="444"/>
              </a:cxn>
              <a:cxn ang="0">
                <a:pos x="124" y="546"/>
              </a:cxn>
              <a:cxn ang="0">
                <a:pos x="146" y="579"/>
              </a:cxn>
              <a:cxn ang="0">
                <a:pos x="451" y="562"/>
              </a:cxn>
              <a:cxn ang="0">
                <a:pos x="455" y="583"/>
              </a:cxn>
              <a:cxn ang="0">
                <a:pos x="473" y="587"/>
              </a:cxn>
              <a:cxn ang="0">
                <a:pos x="466" y="537"/>
              </a:cxn>
              <a:cxn ang="0">
                <a:pos x="479" y="524"/>
              </a:cxn>
              <a:cxn ang="0">
                <a:pos x="523" y="533"/>
              </a:cxn>
              <a:cxn ang="0">
                <a:pos x="531" y="498"/>
              </a:cxn>
              <a:cxn ang="0">
                <a:pos x="525" y="451"/>
              </a:cxn>
              <a:cxn ang="0">
                <a:pos x="544" y="438"/>
              </a:cxn>
              <a:cxn ang="0">
                <a:pos x="572" y="350"/>
              </a:cxn>
              <a:cxn ang="0">
                <a:pos x="553" y="346"/>
              </a:cxn>
              <a:cxn ang="0">
                <a:pos x="479" y="231"/>
              </a:cxn>
              <a:cxn ang="0">
                <a:pos x="318" y="87"/>
              </a:cxn>
              <a:cxn ang="0">
                <a:pos x="248" y="42"/>
              </a:cxn>
              <a:cxn ang="0">
                <a:pos x="272" y="0"/>
              </a:cxn>
              <a:cxn ang="0">
                <a:pos x="140" y="16"/>
              </a:cxn>
              <a:cxn ang="0">
                <a:pos x="0" y="33"/>
              </a:cxn>
              <a:cxn ang="0">
                <a:pos x="77" y="303"/>
              </a:cxn>
              <a:cxn ang="0">
                <a:pos x="77" y="303"/>
              </a:cxn>
            </a:cxnLst>
            <a:rect l="0" t="0" r="r" b="b"/>
            <a:pathLst>
              <a:path w="572" h="587">
                <a:moveTo>
                  <a:pt x="77" y="303"/>
                </a:moveTo>
                <a:lnTo>
                  <a:pt x="114" y="383"/>
                </a:lnTo>
                <a:lnTo>
                  <a:pt x="99" y="444"/>
                </a:lnTo>
                <a:lnTo>
                  <a:pt x="124" y="546"/>
                </a:lnTo>
                <a:lnTo>
                  <a:pt x="146" y="579"/>
                </a:lnTo>
                <a:lnTo>
                  <a:pt x="451" y="562"/>
                </a:lnTo>
                <a:lnTo>
                  <a:pt x="455" y="583"/>
                </a:lnTo>
                <a:lnTo>
                  <a:pt x="473" y="587"/>
                </a:lnTo>
                <a:lnTo>
                  <a:pt x="466" y="537"/>
                </a:lnTo>
                <a:lnTo>
                  <a:pt x="479" y="524"/>
                </a:lnTo>
                <a:lnTo>
                  <a:pt x="523" y="533"/>
                </a:lnTo>
                <a:lnTo>
                  <a:pt x="531" y="498"/>
                </a:lnTo>
                <a:lnTo>
                  <a:pt x="525" y="451"/>
                </a:lnTo>
                <a:lnTo>
                  <a:pt x="544" y="438"/>
                </a:lnTo>
                <a:lnTo>
                  <a:pt x="572" y="350"/>
                </a:lnTo>
                <a:lnTo>
                  <a:pt x="553" y="346"/>
                </a:lnTo>
                <a:lnTo>
                  <a:pt x="479" y="231"/>
                </a:lnTo>
                <a:lnTo>
                  <a:pt x="318" y="87"/>
                </a:lnTo>
                <a:lnTo>
                  <a:pt x="248" y="42"/>
                </a:lnTo>
                <a:lnTo>
                  <a:pt x="272" y="0"/>
                </a:lnTo>
                <a:lnTo>
                  <a:pt x="140" y="16"/>
                </a:lnTo>
                <a:lnTo>
                  <a:pt x="0" y="33"/>
                </a:lnTo>
                <a:lnTo>
                  <a:pt x="77" y="303"/>
                </a:lnTo>
                <a:lnTo>
                  <a:pt x="77" y="303"/>
                </a:lnTo>
                <a:close/>
              </a:path>
            </a:pathLst>
          </a:custGeom>
          <a:solidFill>
            <a:srgbClr val="F6F7F9"/>
          </a:solidFill>
          <a:ln w="9525">
            <a:solidFill>
              <a:srgbClr val="DADCDC">
                <a:lumMod val="50000"/>
              </a:srgbClr>
            </a:solidFill>
            <a:round/>
            <a:headEnd/>
            <a:tailEnd/>
          </a:ln>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92B3B"/>
              </a:solidFill>
              <a:effectLst/>
              <a:uLnTx/>
              <a:uFillTx/>
              <a:latin typeface="Calibri"/>
              <a:cs typeface="Arial" charset="0"/>
            </a:endParaRPr>
          </a:p>
        </p:txBody>
      </p:sp>
      <p:sp>
        <p:nvSpPr>
          <p:cNvPr id="184" name="Freeform 96"/>
          <p:cNvSpPr>
            <a:spLocks noChangeAspect="1"/>
          </p:cNvSpPr>
          <p:nvPr/>
        </p:nvSpPr>
        <p:spPr bwMode="auto">
          <a:xfrm>
            <a:off x="5821679" y="5374868"/>
            <a:ext cx="952274" cy="702610"/>
          </a:xfrm>
          <a:custGeom>
            <a:avLst/>
            <a:gdLst/>
            <a:ahLst/>
            <a:cxnLst>
              <a:cxn ang="0">
                <a:pos x="0" y="68"/>
              </a:cxn>
              <a:cxn ang="0">
                <a:pos x="26" y="92"/>
              </a:cxn>
              <a:cxn ang="0">
                <a:pos x="23" y="109"/>
              </a:cxn>
              <a:cxn ang="0">
                <a:pos x="30" y="120"/>
              </a:cxn>
              <a:cxn ang="0">
                <a:pos x="19" y="137"/>
              </a:cxn>
              <a:cxn ang="0">
                <a:pos x="132" y="98"/>
              </a:cxn>
              <a:cxn ang="0">
                <a:pos x="276" y="188"/>
              </a:cxn>
              <a:cxn ang="0">
                <a:pos x="395" y="125"/>
              </a:cxn>
              <a:cxn ang="0">
                <a:pos x="463" y="140"/>
              </a:cxn>
              <a:cxn ang="0">
                <a:pos x="550" y="225"/>
              </a:cxn>
              <a:cxn ang="0">
                <a:pos x="582" y="225"/>
              </a:cxn>
              <a:cxn ang="0">
                <a:pos x="609" y="285"/>
              </a:cxn>
              <a:cxn ang="0">
                <a:pos x="602" y="398"/>
              </a:cxn>
              <a:cxn ang="0">
                <a:pos x="622" y="410"/>
              </a:cxn>
              <a:cxn ang="0">
                <a:pos x="626" y="390"/>
              </a:cxn>
              <a:cxn ang="0">
                <a:pos x="654" y="390"/>
              </a:cxn>
              <a:cxn ang="0">
                <a:pos x="626" y="444"/>
              </a:cxn>
              <a:cxn ang="0">
                <a:pos x="700" y="518"/>
              </a:cxn>
              <a:cxn ang="0">
                <a:pos x="711" y="497"/>
              </a:cxn>
              <a:cxn ang="0">
                <a:pos x="717" y="549"/>
              </a:cxn>
              <a:cxn ang="0">
                <a:pos x="741" y="560"/>
              </a:cxn>
              <a:cxn ang="0">
                <a:pos x="767" y="623"/>
              </a:cxn>
              <a:cxn ang="0">
                <a:pos x="793" y="623"/>
              </a:cxn>
              <a:cxn ang="0">
                <a:pos x="848" y="683"/>
              </a:cxn>
              <a:cxn ang="0">
                <a:pos x="880" y="686"/>
              </a:cxn>
              <a:cxn ang="0">
                <a:pos x="880" y="696"/>
              </a:cxn>
              <a:cxn ang="0">
                <a:pos x="857" y="712"/>
              </a:cxn>
              <a:cxn ang="0">
                <a:pos x="907" y="705"/>
              </a:cxn>
              <a:cxn ang="0">
                <a:pos x="939" y="692"/>
              </a:cxn>
              <a:cxn ang="0">
                <a:pos x="956" y="609"/>
              </a:cxn>
              <a:cxn ang="0">
                <a:pos x="965" y="612"/>
              </a:cxn>
              <a:cxn ang="0">
                <a:pos x="957" y="497"/>
              </a:cxn>
              <a:cxn ang="0">
                <a:pos x="944" y="464"/>
              </a:cxn>
              <a:cxn ang="0">
                <a:pos x="841" y="298"/>
              </a:cxn>
              <a:cxn ang="0">
                <a:pos x="759" y="140"/>
              </a:cxn>
              <a:cxn ang="0">
                <a:pos x="709" y="11"/>
              </a:cxn>
              <a:cxn ang="0">
                <a:pos x="696" y="9"/>
              </a:cxn>
              <a:cxn ang="0">
                <a:pos x="652" y="0"/>
              </a:cxn>
              <a:cxn ang="0">
                <a:pos x="639" y="13"/>
              </a:cxn>
              <a:cxn ang="0">
                <a:pos x="646" y="63"/>
              </a:cxn>
              <a:cxn ang="0">
                <a:pos x="628" y="59"/>
              </a:cxn>
              <a:cxn ang="0">
                <a:pos x="624" y="38"/>
              </a:cxn>
              <a:cxn ang="0">
                <a:pos x="319" y="55"/>
              </a:cxn>
              <a:cxn ang="0">
                <a:pos x="297" y="22"/>
              </a:cxn>
              <a:cxn ang="0">
                <a:pos x="0" y="48"/>
              </a:cxn>
              <a:cxn ang="0">
                <a:pos x="0" y="68"/>
              </a:cxn>
              <a:cxn ang="0">
                <a:pos x="0" y="68"/>
              </a:cxn>
            </a:cxnLst>
            <a:rect l="0" t="0" r="r" b="b"/>
            <a:pathLst>
              <a:path w="965" h="712">
                <a:moveTo>
                  <a:pt x="0" y="68"/>
                </a:moveTo>
                <a:lnTo>
                  <a:pt x="26" y="92"/>
                </a:lnTo>
                <a:lnTo>
                  <a:pt x="23" y="109"/>
                </a:lnTo>
                <a:lnTo>
                  <a:pt x="30" y="120"/>
                </a:lnTo>
                <a:lnTo>
                  <a:pt x="19" y="137"/>
                </a:lnTo>
                <a:lnTo>
                  <a:pt x="132" y="98"/>
                </a:lnTo>
                <a:lnTo>
                  <a:pt x="276" y="188"/>
                </a:lnTo>
                <a:lnTo>
                  <a:pt x="395" y="125"/>
                </a:lnTo>
                <a:lnTo>
                  <a:pt x="463" y="140"/>
                </a:lnTo>
                <a:lnTo>
                  <a:pt x="550" y="225"/>
                </a:lnTo>
                <a:lnTo>
                  <a:pt x="582" y="225"/>
                </a:lnTo>
                <a:lnTo>
                  <a:pt x="609" y="285"/>
                </a:lnTo>
                <a:lnTo>
                  <a:pt x="602" y="398"/>
                </a:lnTo>
                <a:lnTo>
                  <a:pt x="622" y="410"/>
                </a:lnTo>
                <a:lnTo>
                  <a:pt x="626" y="390"/>
                </a:lnTo>
                <a:lnTo>
                  <a:pt x="654" y="390"/>
                </a:lnTo>
                <a:lnTo>
                  <a:pt x="626" y="444"/>
                </a:lnTo>
                <a:lnTo>
                  <a:pt x="700" y="518"/>
                </a:lnTo>
                <a:lnTo>
                  <a:pt x="711" y="497"/>
                </a:lnTo>
                <a:lnTo>
                  <a:pt x="717" y="549"/>
                </a:lnTo>
                <a:lnTo>
                  <a:pt x="741" y="560"/>
                </a:lnTo>
                <a:lnTo>
                  <a:pt x="767" y="623"/>
                </a:lnTo>
                <a:lnTo>
                  <a:pt x="793" y="623"/>
                </a:lnTo>
                <a:lnTo>
                  <a:pt x="848" y="683"/>
                </a:lnTo>
                <a:lnTo>
                  <a:pt x="880" y="686"/>
                </a:lnTo>
                <a:lnTo>
                  <a:pt x="880" y="696"/>
                </a:lnTo>
                <a:lnTo>
                  <a:pt x="857" y="712"/>
                </a:lnTo>
                <a:lnTo>
                  <a:pt x="907" y="705"/>
                </a:lnTo>
                <a:lnTo>
                  <a:pt x="939" y="692"/>
                </a:lnTo>
                <a:lnTo>
                  <a:pt x="956" y="609"/>
                </a:lnTo>
                <a:lnTo>
                  <a:pt x="965" y="612"/>
                </a:lnTo>
                <a:lnTo>
                  <a:pt x="957" y="497"/>
                </a:lnTo>
                <a:lnTo>
                  <a:pt x="944" y="464"/>
                </a:lnTo>
                <a:lnTo>
                  <a:pt x="841" y="298"/>
                </a:lnTo>
                <a:lnTo>
                  <a:pt x="759" y="140"/>
                </a:lnTo>
                <a:lnTo>
                  <a:pt x="709" y="11"/>
                </a:lnTo>
                <a:lnTo>
                  <a:pt x="696" y="9"/>
                </a:lnTo>
                <a:lnTo>
                  <a:pt x="652" y="0"/>
                </a:lnTo>
                <a:lnTo>
                  <a:pt x="639" y="13"/>
                </a:lnTo>
                <a:lnTo>
                  <a:pt x="646" y="63"/>
                </a:lnTo>
                <a:lnTo>
                  <a:pt x="628" y="59"/>
                </a:lnTo>
                <a:lnTo>
                  <a:pt x="624" y="38"/>
                </a:lnTo>
                <a:lnTo>
                  <a:pt x="319" y="55"/>
                </a:lnTo>
                <a:lnTo>
                  <a:pt x="297" y="22"/>
                </a:lnTo>
                <a:lnTo>
                  <a:pt x="0" y="48"/>
                </a:lnTo>
                <a:lnTo>
                  <a:pt x="0" y="68"/>
                </a:lnTo>
                <a:lnTo>
                  <a:pt x="0" y="68"/>
                </a:lnTo>
                <a:close/>
              </a:path>
            </a:pathLst>
          </a:custGeom>
          <a:solidFill>
            <a:srgbClr val="F6F7F9"/>
          </a:solidFill>
          <a:ln w="9525">
            <a:solidFill>
              <a:srgbClr val="DADCDC">
                <a:lumMod val="50000"/>
              </a:srgbClr>
            </a:solidFill>
            <a:round/>
            <a:headEnd/>
            <a:tailEnd/>
          </a:ln>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192B3B"/>
              </a:solidFill>
              <a:effectLst/>
              <a:uLnTx/>
              <a:uFillTx/>
              <a:latin typeface="Calibri"/>
              <a:cs typeface="Arial" charset="0"/>
            </a:endParaRPr>
          </a:p>
        </p:txBody>
      </p:sp>
      <p:sp>
        <p:nvSpPr>
          <p:cNvPr id="185" name="Freeform 97"/>
          <p:cNvSpPr>
            <a:spLocks noChangeAspect="1"/>
          </p:cNvSpPr>
          <p:nvPr/>
        </p:nvSpPr>
        <p:spPr bwMode="auto">
          <a:xfrm>
            <a:off x="6605207" y="6134714"/>
            <a:ext cx="51314" cy="28617"/>
          </a:xfrm>
          <a:custGeom>
            <a:avLst/>
            <a:gdLst/>
            <a:ahLst/>
            <a:cxnLst>
              <a:cxn ang="0">
                <a:pos x="0" y="27"/>
              </a:cxn>
              <a:cxn ang="0">
                <a:pos x="4" y="14"/>
              </a:cxn>
              <a:cxn ang="0">
                <a:pos x="21" y="11"/>
              </a:cxn>
              <a:cxn ang="0">
                <a:pos x="45" y="0"/>
              </a:cxn>
              <a:cxn ang="0">
                <a:pos x="52" y="9"/>
              </a:cxn>
              <a:cxn ang="0">
                <a:pos x="25" y="16"/>
              </a:cxn>
              <a:cxn ang="0">
                <a:pos x="17" y="16"/>
              </a:cxn>
              <a:cxn ang="0">
                <a:pos x="17" y="29"/>
              </a:cxn>
              <a:cxn ang="0">
                <a:pos x="0" y="27"/>
              </a:cxn>
              <a:cxn ang="0">
                <a:pos x="0" y="27"/>
              </a:cxn>
            </a:cxnLst>
            <a:rect l="0" t="0" r="r" b="b"/>
            <a:pathLst>
              <a:path w="52" h="29">
                <a:moveTo>
                  <a:pt x="0" y="27"/>
                </a:moveTo>
                <a:lnTo>
                  <a:pt x="4" y="14"/>
                </a:lnTo>
                <a:lnTo>
                  <a:pt x="21" y="11"/>
                </a:lnTo>
                <a:lnTo>
                  <a:pt x="45" y="0"/>
                </a:lnTo>
                <a:lnTo>
                  <a:pt x="52" y="9"/>
                </a:lnTo>
                <a:lnTo>
                  <a:pt x="25" y="16"/>
                </a:lnTo>
                <a:lnTo>
                  <a:pt x="17" y="16"/>
                </a:lnTo>
                <a:lnTo>
                  <a:pt x="17" y="29"/>
                </a:lnTo>
                <a:lnTo>
                  <a:pt x="0" y="27"/>
                </a:lnTo>
                <a:lnTo>
                  <a:pt x="0" y="27"/>
                </a:lnTo>
                <a:close/>
              </a:path>
            </a:pathLst>
          </a:custGeom>
          <a:solidFill>
            <a:srgbClr val="F6F7F9"/>
          </a:solidFill>
          <a:ln w="9525">
            <a:solidFill>
              <a:srgbClr val="DADCDC">
                <a:lumMod val="50000"/>
              </a:srgbClr>
            </a:solidFill>
            <a:round/>
            <a:headEnd/>
            <a:tailEnd/>
          </a:ln>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92B3B"/>
              </a:solidFill>
              <a:effectLst/>
              <a:uLnTx/>
              <a:uFillTx/>
              <a:latin typeface="Calibri"/>
              <a:cs typeface="Arial" charset="0"/>
            </a:endParaRPr>
          </a:p>
        </p:txBody>
      </p:sp>
      <p:sp>
        <p:nvSpPr>
          <p:cNvPr id="186" name="Freeform 100"/>
          <p:cNvSpPr>
            <a:spLocks noChangeAspect="1"/>
          </p:cNvSpPr>
          <p:nvPr/>
        </p:nvSpPr>
        <p:spPr bwMode="auto">
          <a:xfrm>
            <a:off x="5977595" y="3926228"/>
            <a:ext cx="440118" cy="483538"/>
          </a:xfrm>
          <a:custGeom>
            <a:avLst/>
            <a:gdLst/>
            <a:ahLst/>
            <a:cxnLst>
              <a:cxn ang="0">
                <a:pos x="0" y="89"/>
              </a:cxn>
              <a:cxn ang="0">
                <a:pos x="37" y="429"/>
              </a:cxn>
              <a:cxn ang="0">
                <a:pos x="92" y="435"/>
              </a:cxn>
              <a:cxn ang="0">
                <a:pos x="159" y="474"/>
              </a:cxn>
              <a:cxn ang="0">
                <a:pos x="207" y="472"/>
              </a:cxn>
              <a:cxn ang="0">
                <a:pos x="229" y="457"/>
              </a:cxn>
              <a:cxn ang="0">
                <a:pos x="283" y="490"/>
              </a:cxn>
              <a:cxn ang="0">
                <a:pos x="314" y="462"/>
              </a:cxn>
              <a:cxn ang="0">
                <a:pos x="322" y="409"/>
              </a:cxn>
              <a:cxn ang="0">
                <a:pos x="342" y="420"/>
              </a:cxn>
              <a:cxn ang="0">
                <a:pos x="353" y="375"/>
              </a:cxn>
              <a:cxn ang="0">
                <a:pos x="427" y="311"/>
              </a:cxn>
              <a:cxn ang="0">
                <a:pos x="440" y="205"/>
              </a:cxn>
              <a:cxn ang="0">
                <a:pos x="431" y="183"/>
              </a:cxn>
              <a:cxn ang="0">
                <a:pos x="446" y="172"/>
              </a:cxn>
              <a:cxn ang="0">
                <a:pos x="418" y="0"/>
              </a:cxn>
              <a:cxn ang="0">
                <a:pos x="342" y="39"/>
              </a:cxn>
              <a:cxn ang="0">
                <a:pos x="303" y="79"/>
              </a:cxn>
              <a:cxn ang="0">
                <a:pos x="276" y="81"/>
              </a:cxn>
              <a:cxn ang="0">
                <a:pos x="233" y="103"/>
              </a:cxn>
              <a:cxn ang="0">
                <a:pos x="135" y="70"/>
              </a:cxn>
              <a:cxn ang="0">
                <a:pos x="0" y="89"/>
              </a:cxn>
              <a:cxn ang="0">
                <a:pos x="0" y="89"/>
              </a:cxn>
            </a:cxnLst>
            <a:rect l="0" t="0" r="r" b="b"/>
            <a:pathLst>
              <a:path w="446" h="490">
                <a:moveTo>
                  <a:pt x="0" y="89"/>
                </a:moveTo>
                <a:lnTo>
                  <a:pt x="37" y="429"/>
                </a:lnTo>
                <a:lnTo>
                  <a:pt x="92" y="435"/>
                </a:lnTo>
                <a:lnTo>
                  <a:pt x="159" y="474"/>
                </a:lnTo>
                <a:lnTo>
                  <a:pt x="207" y="472"/>
                </a:lnTo>
                <a:lnTo>
                  <a:pt x="229" y="457"/>
                </a:lnTo>
                <a:lnTo>
                  <a:pt x="283" y="490"/>
                </a:lnTo>
                <a:lnTo>
                  <a:pt x="314" y="462"/>
                </a:lnTo>
                <a:lnTo>
                  <a:pt x="322" y="409"/>
                </a:lnTo>
                <a:lnTo>
                  <a:pt x="342" y="420"/>
                </a:lnTo>
                <a:lnTo>
                  <a:pt x="353" y="375"/>
                </a:lnTo>
                <a:lnTo>
                  <a:pt x="427" y="311"/>
                </a:lnTo>
                <a:lnTo>
                  <a:pt x="440" y="205"/>
                </a:lnTo>
                <a:lnTo>
                  <a:pt x="431" y="183"/>
                </a:lnTo>
                <a:lnTo>
                  <a:pt x="446" y="172"/>
                </a:lnTo>
                <a:lnTo>
                  <a:pt x="418" y="0"/>
                </a:lnTo>
                <a:lnTo>
                  <a:pt x="342" y="39"/>
                </a:lnTo>
                <a:lnTo>
                  <a:pt x="303" y="79"/>
                </a:lnTo>
                <a:lnTo>
                  <a:pt x="276" y="81"/>
                </a:lnTo>
                <a:lnTo>
                  <a:pt x="233" y="103"/>
                </a:lnTo>
                <a:lnTo>
                  <a:pt x="135" y="70"/>
                </a:lnTo>
                <a:lnTo>
                  <a:pt x="0" y="89"/>
                </a:lnTo>
                <a:lnTo>
                  <a:pt x="0" y="89"/>
                </a:lnTo>
                <a:close/>
              </a:path>
            </a:pathLst>
          </a:custGeom>
          <a:solidFill>
            <a:srgbClr val="F6F7F9"/>
          </a:solidFill>
          <a:ln w="9525">
            <a:solidFill>
              <a:srgbClr val="DADCDC">
                <a:lumMod val="50000"/>
              </a:srgbClr>
            </a:solidFill>
            <a:round/>
            <a:headEnd/>
            <a:tailEnd/>
          </a:ln>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92B3B"/>
              </a:solidFill>
              <a:effectLst/>
              <a:uLnTx/>
              <a:uFillTx/>
              <a:latin typeface="Calibri"/>
              <a:cs typeface="Arial" charset="0"/>
            </a:endParaRPr>
          </a:p>
        </p:txBody>
      </p:sp>
      <p:sp>
        <p:nvSpPr>
          <p:cNvPr id="187" name="Freeform 101"/>
          <p:cNvSpPr>
            <a:spLocks noChangeAspect="1"/>
          </p:cNvSpPr>
          <p:nvPr/>
        </p:nvSpPr>
        <p:spPr bwMode="auto">
          <a:xfrm>
            <a:off x="6256862" y="4095960"/>
            <a:ext cx="469723" cy="454921"/>
          </a:xfrm>
          <a:custGeom>
            <a:avLst/>
            <a:gdLst/>
            <a:ahLst/>
            <a:cxnLst>
              <a:cxn ang="0">
                <a:pos x="0" y="318"/>
              </a:cxn>
              <a:cxn ang="0">
                <a:pos x="17" y="381"/>
              </a:cxn>
              <a:cxn ang="0">
                <a:pos x="78" y="426"/>
              </a:cxn>
              <a:cxn ang="0">
                <a:pos x="107" y="461"/>
              </a:cxn>
              <a:cxn ang="0">
                <a:pos x="198" y="424"/>
              </a:cxn>
              <a:cxn ang="0">
                <a:pos x="239" y="418"/>
              </a:cxn>
              <a:cxn ang="0">
                <a:pos x="261" y="390"/>
              </a:cxn>
              <a:cxn ang="0">
                <a:pos x="296" y="252"/>
              </a:cxn>
              <a:cxn ang="0">
                <a:pos x="335" y="268"/>
              </a:cxn>
              <a:cxn ang="0">
                <a:pos x="409" y="118"/>
              </a:cxn>
              <a:cxn ang="0">
                <a:pos x="466" y="150"/>
              </a:cxn>
              <a:cxn ang="0">
                <a:pos x="476" y="124"/>
              </a:cxn>
              <a:cxn ang="0">
                <a:pos x="435" y="91"/>
              </a:cxn>
              <a:cxn ang="0">
                <a:pos x="403" y="94"/>
              </a:cxn>
              <a:cxn ang="0">
                <a:pos x="392" y="111"/>
              </a:cxn>
              <a:cxn ang="0">
                <a:pos x="335" y="128"/>
              </a:cxn>
              <a:cxn ang="0">
                <a:pos x="298" y="168"/>
              </a:cxn>
              <a:cxn ang="0">
                <a:pos x="287" y="104"/>
              </a:cxn>
              <a:cxn ang="0">
                <a:pos x="183" y="120"/>
              </a:cxn>
              <a:cxn ang="0">
                <a:pos x="163" y="0"/>
              </a:cxn>
              <a:cxn ang="0">
                <a:pos x="148" y="11"/>
              </a:cxn>
              <a:cxn ang="0">
                <a:pos x="157" y="33"/>
              </a:cxn>
              <a:cxn ang="0">
                <a:pos x="144" y="139"/>
              </a:cxn>
              <a:cxn ang="0">
                <a:pos x="70" y="203"/>
              </a:cxn>
              <a:cxn ang="0">
                <a:pos x="59" y="248"/>
              </a:cxn>
              <a:cxn ang="0">
                <a:pos x="39" y="237"/>
              </a:cxn>
              <a:cxn ang="0">
                <a:pos x="31" y="290"/>
              </a:cxn>
              <a:cxn ang="0">
                <a:pos x="0" y="318"/>
              </a:cxn>
              <a:cxn ang="0">
                <a:pos x="0" y="318"/>
              </a:cxn>
              <a:cxn ang="0">
                <a:pos x="0" y="318"/>
              </a:cxn>
            </a:cxnLst>
            <a:rect l="0" t="0" r="r" b="b"/>
            <a:pathLst>
              <a:path w="476" h="461">
                <a:moveTo>
                  <a:pt x="0" y="318"/>
                </a:moveTo>
                <a:lnTo>
                  <a:pt x="17" y="381"/>
                </a:lnTo>
                <a:lnTo>
                  <a:pt x="78" y="426"/>
                </a:lnTo>
                <a:lnTo>
                  <a:pt x="107" y="461"/>
                </a:lnTo>
                <a:lnTo>
                  <a:pt x="198" y="424"/>
                </a:lnTo>
                <a:lnTo>
                  <a:pt x="239" y="418"/>
                </a:lnTo>
                <a:lnTo>
                  <a:pt x="261" y="390"/>
                </a:lnTo>
                <a:lnTo>
                  <a:pt x="296" y="252"/>
                </a:lnTo>
                <a:lnTo>
                  <a:pt x="335" y="268"/>
                </a:lnTo>
                <a:lnTo>
                  <a:pt x="409" y="118"/>
                </a:lnTo>
                <a:lnTo>
                  <a:pt x="466" y="150"/>
                </a:lnTo>
                <a:lnTo>
                  <a:pt x="476" y="124"/>
                </a:lnTo>
                <a:lnTo>
                  <a:pt x="435" y="91"/>
                </a:lnTo>
                <a:lnTo>
                  <a:pt x="403" y="94"/>
                </a:lnTo>
                <a:lnTo>
                  <a:pt x="392" y="111"/>
                </a:lnTo>
                <a:lnTo>
                  <a:pt x="335" y="128"/>
                </a:lnTo>
                <a:lnTo>
                  <a:pt x="298" y="168"/>
                </a:lnTo>
                <a:lnTo>
                  <a:pt x="287" y="104"/>
                </a:lnTo>
                <a:lnTo>
                  <a:pt x="183" y="120"/>
                </a:lnTo>
                <a:lnTo>
                  <a:pt x="163" y="0"/>
                </a:lnTo>
                <a:lnTo>
                  <a:pt x="148" y="11"/>
                </a:lnTo>
                <a:lnTo>
                  <a:pt x="157" y="33"/>
                </a:lnTo>
                <a:lnTo>
                  <a:pt x="144" y="139"/>
                </a:lnTo>
                <a:lnTo>
                  <a:pt x="70" y="203"/>
                </a:lnTo>
                <a:lnTo>
                  <a:pt x="59" y="248"/>
                </a:lnTo>
                <a:lnTo>
                  <a:pt x="39" y="237"/>
                </a:lnTo>
                <a:lnTo>
                  <a:pt x="31" y="290"/>
                </a:lnTo>
                <a:lnTo>
                  <a:pt x="0" y="318"/>
                </a:lnTo>
                <a:lnTo>
                  <a:pt x="0" y="318"/>
                </a:lnTo>
                <a:lnTo>
                  <a:pt x="0" y="318"/>
                </a:lnTo>
                <a:close/>
              </a:path>
            </a:pathLst>
          </a:custGeom>
          <a:solidFill>
            <a:srgbClr val="F6F7F9"/>
          </a:solidFill>
          <a:ln w="9525">
            <a:solidFill>
              <a:srgbClr val="DADCDC">
                <a:lumMod val="50000"/>
              </a:srgbClr>
            </a:solidFill>
            <a:round/>
            <a:headEnd/>
            <a:tailEnd/>
          </a:ln>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92B3B"/>
              </a:solidFill>
              <a:effectLst/>
              <a:uLnTx/>
              <a:uFillTx/>
              <a:latin typeface="Calibri"/>
              <a:cs typeface="Arial" charset="0"/>
            </a:endParaRPr>
          </a:p>
        </p:txBody>
      </p:sp>
      <p:sp>
        <p:nvSpPr>
          <p:cNvPr id="188" name="Freeform 102"/>
          <p:cNvSpPr>
            <a:spLocks noChangeAspect="1"/>
          </p:cNvSpPr>
          <p:nvPr/>
        </p:nvSpPr>
        <p:spPr bwMode="auto">
          <a:xfrm>
            <a:off x="6540078" y="4128525"/>
            <a:ext cx="476631" cy="229928"/>
          </a:xfrm>
          <a:custGeom>
            <a:avLst/>
            <a:gdLst/>
            <a:ahLst/>
            <a:cxnLst>
              <a:cxn ang="0">
                <a:pos x="0" y="71"/>
              </a:cxn>
              <a:cxn ang="0">
                <a:pos x="11" y="135"/>
              </a:cxn>
              <a:cxn ang="0">
                <a:pos x="48" y="95"/>
              </a:cxn>
              <a:cxn ang="0">
                <a:pos x="105" y="78"/>
              </a:cxn>
              <a:cxn ang="0">
                <a:pos x="116" y="61"/>
              </a:cxn>
              <a:cxn ang="0">
                <a:pos x="148" y="58"/>
              </a:cxn>
              <a:cxn ang="0">
                <a:pos x="189" y="91"/>
              </a:cxn>
              <a:cxn ang="0">
                <a:pos x="216" y="98"/>
              </a:cxn>
              <a:cxn ang="0">
                <a:pos x="268" y="145"/>
              </a:cxn>
              <a:cxn ang="0">
                <a:pos x="250" y="189"/>
              </a:cxn>
              <a:cxn ang="0">
                <a:pos x="257" y="209"/>
              </a:cxn>
              <a:cxn ang="0">
                <a:pos x="279" y="200"/>
              </a:cxn>
              <a:cxn ang="0">
                <a:pos x="300" y="200"/>
              </a:cxn>
              <a:cxn ang="0">
                <a:pos x="311" y="215"/>
              </a:cxn>
              <a:cxn ang="0">
                <a:pos x="335" y="215"/>
              </a:cxn>
              <a:cxn ang="0">
                <a:pos x="344" y="209"/>
              </a:cxn>
              <a:cxn ang="0">
                <a:pos x="329" y="169"/>
              </a:cxn>
              <a:cxn ang="0">
                <a:pos x="326" y="95"/>
              </a:cxn>
              <a:cxn ang="0">
                <a:pos x="307" y="83"/>
              </a:cxn>
              <a:cxn ang="0">
                <a:pos x="344" y="50"/>
              </a:cxn>
              <a:cxn ang="0">
                <a:pos x="346" y="28"/>
              </a:cxn>
              <a:cxn ang="0">
                <a:pos x="370" y="30"/>
              </a:cxn>
              <a:cxn ang="0">
                <a:pos x="340" y="76"/>
              </a:cxn>
              <a:cxn ang="0">
                <a:pos x="357" y="132"/>
              </a:cxn>
              <a:cxn ang="0">
                <a:pos x="365" y="146"/>
              </a:cxn>
              <a:cxn ang="0">
                <a:pos x="376" y="154"/>
              </a:cxn>
              <a:cxn ang="0">
                <a:pos x="353" y="152"/>
              </a:cxn>
              <a:cxn ang="0">
                <a:pos x="361" y="187"/>
              </a:cxn>
              <a:cxn ang="0">
                <a:pos x="400" y="209"/>
              </a:cxn>
              <a:cxn ang="0">
                <a:pos x="409" y="215"/>
              </a:cxn>
              <a:cxn ang="0">
                <a:pos x="420" y="215"/>
              </a:cxn>
              <a:cxn ang="0">
                <a:pos x="415" y="233"/>
              </a:cxn>
              <a:cxn ang="0">
                <a:pos x="463" y="209"/>
              </a:cxn>
              <a:cxn ang="0">
                <a:pos x="472" y="180"/>
              </a:cxn>
              <a:cxn ang="0">
                <a:pos x="483" y="148"/>
              </a:cxn>
              <a:cxn ang="0">
                <a:pos x="415" y="163"/>
              </a:cxn>
              <a:cxn ang="0">
                <a:pos x="370" y="0"/>
              </a:cxn>
              <a:cxn ang="0">
                <a:pos x="0" y="71"/>
              </a:cxn>
              <a:cxn ang="0">
                <a:pos x="0" y="71"/>
              </a:cxn>
              <a:cxn ang="0">
                <a:pos x="0" y="71"/>
              </a:cxn>
            </a:cxnLst>
            <a:rect l="0" t="0" r="r" b="b"/>
            <a:pathLst>
              <a:path w="483" h="233">
                <a:moveTo>
                  <a:pt x="0" y="71"/>
                </a:moveTo>
                <a:lnTo>
                  <a:pt x="11" y="135"/>
                </a:lnTo>
                <a:lnTo>
                  <a:pt x="48" y="95"/>
                </a:lnTo>
                <a:lnTo>
                  <a:pt x="105" y="78"/>
                </a:lnTo>
                <a:lnTo>
                  <a:pt x="116" y="61"/>
                </a:lnTo>
                <a:lnTo>
                  <a:pt x="148" y="58"/>
                </a:lnTo>
                <a:lnTo>
                  <a:pt x="189" y="91"/>
                </a:lnTo>
                <a:lnTo>
                  <a:pt x="216" y="98"/>
                </a:lnTo>
                <a:lnTo>
                  <a:pt x="268" y="145"/>
                </a:lnTo>
                <a:lnTo>
                  <a:pt x="250" y="189"/>
                </a:lnTo>
                <a:lnTo>
                  <a:pt x="257" y="209"/>
                </a:lnTo>
                <a:lnTo>
                  <a:pt x="279" y="200"/>
                </a:lnTo>
                <a:lnTo>
                  <a:pt x="300" y="200"/>
                </a:lnTo>
                <a:lnTo>
                  <a:pt x="311" y="215"/>
                </a:lnTo>
                <a:lnTo>
                  <a:pt x="335" y="215"/>
                </a:lnTo>
                <a:lnTo>
                  <a:pt x="344" y="209"/>
                </a:lnTo>
                <a:lnTo>
                  <a:pt x="329" y="169"/>
                </a:lnTo>
                <a:lnTo>
                  <a:pt x="326" y="95"/>
                </a:lnTo>
                <a:lnTo>
                  <a:pt x="307" y="83"/>
                </a:lnTo>
                <a:lnTo>
                  <a:pt x="344" y="50"/>
                </a:lnTo>
                <a:lnTo>
                  <a:pt x="346" y="28"/>
                </a:lnTo>
                <a:lnTo>
                  <a:pt x="370" y="30"/>
                </a:lnTo>
                <a:lnTo>
                  <a:pt x="340" y="76"/>
                </a:lnTo>
                <a:lnTo>
                  <a:pt x="357" y="132"/>
                </a:lnTo>
                <a:lnTo>
                  <a:pt x="365" y="146"/>
                </a:lnTo>
                <a:lnTo>
                  <a:pt x="376" y="154"/>
                </a:lnTo>
                <a:lnTo>
                  <a:pt x="353" y="152"/>
                </a:lnTo>
                <a:lnTo>
                  <a:pt x="361" y="187"/>
                </a:lnTo>
                <a:lnTo>
                  <a:pt x="400" y="209"/>
                </a:lnTo>
                <a:lnTo>
                  <a:pt x="409" y="215"/>
                </a:lnTo>
                <a:lnTo>
                  <a:pt x="420" y="215"/>
                </a:lnTo>
                <a:lnTo>
                  <a:pt x="415" y="233"/>
                </a:lnTo>
                <a:lnTo>
                  <a:pt x="463" y="209"/>
                </a:lnTo>
                <a:lnTo>
                  <a:pt x="472" y="180"/>
                </a:lnTo>
                <a:lnTo>
                  <a:pt x="483" y="148"/>
                </a:lnTo>
                <a:lnTo>
                  <a:pt x="415" y="163"/>
                </a:lnTo>
                <a:lnTo>
                  <a:pt x="370" y="0"/>
                </a:lnTo>
                <a:lnTo>
                  <a:pt x="0" y="71"/>
                </a:lnTo>
                <a:lnTo>
                  <a:pt x="0" y="71"/>
                </a:lnTo>
                <a:lnTo>
                  <a:pt x="0" y="71"/>
                </a:lnTo>
                <a:close/>
              </a:path>
            </a:pathLst>
          </a:custGeom>
          <a:solidFill>
            <a:srgbClr val="F6F7F9"/>
          </a:solidFill>
          <a:ln w="9525">
            <a:solidFill>
              <a:srgbClr val="DADCDC">
                <a:lumMod val="50000"/>
              </a:srgbClr>
            </a:solidFill>
            <a:round/>
            <a:headEnd/>
            <a:tailEnd/>
          </a:ln>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92B3B"/>
              </a:solidFill>
              <a:effectLst/>
              <a:uLnTx/>
              <a:uFillTx/>
              <a:latin typeface="Calibri"/>
              <a:cs typeface="Arial" charset="0"/>
            </a:endParaRPr>
          </a:p>
        </p:txBody>
      </p:sp>
      <p:sp>
        <p:nvSpPr>
          <p:cNvPr id="189" name="Freeform 103"/>
          <p:cNvSpPr>
            <a:spLocks noChangeAspect="1"/>
          </p:cNvSpPr>
          <p:nvPr/>
        </p:nvSpPr>
        <p:spPr bwMode="auto">
          <a:xfrm>
            <a:off x="6175944" y="4212404"/>
            <a:ext cx="811159" cy="446039"/>
          </a:xfrm>
          <a:custGeom>
            <a:avLst/>
            <a:gdLst/>
            <a:ahLst/>
            <a:cxnLst>
              <a:cxn ang="0">
                <a:pos x="76" y="404"/>
              </a:cxn>
              <a:cxn ang="0">
                <a:pos x="78" y="393"/>
              </a:cxn>
              <a:cxn ang="0">
                <a:pos x="130" y="343"/>
              </a:cxn>
              <a:cxn ang="0">
                <a:pos x="160" y="308"/>
              </a:cxn>
              <a:cxn ang="0">
                <a:pos x="189" y="343"/>
              </a:cxn>
              <a:cxn ang="0">
                <a:pos x="280" y="306"/>
              </a:cxn>
              <a:cxn ang="0">
                <a:pos x="321" y="300"/>
              </a:cxn>
              <a:cxn ang="0">
                <a:pos x="343" y="272"/>
              </a:cxn>
              <a:cxn ang="0">
                <a:pos x="378" y="134"/>
              </a:cxn>
              <a:cxn ang="0">
                <a:pos x="417" y="150"/>
              </a:cxn>
              <a:cxn ang="0">
                <a:pos x="491" y="0"/>
              </a:cxn>
              <a:cxn ang="0">
                <a:pos x="548" y="32"/>
              </a:cxn>
              <a:cxn ang="0">
                <a:pos x="558" y="6"/>
              </a:cxn>
              <a:cxn ang="0">
                <a:pos x="585" y="13"/>
              </a:cxn>
              <a:cxn ang="0">
                <a:pos x="637" y="60"/>
              </a:cxn>
              <a:cxn ang="0">
                <a:pos x="619" y="104"/>
              </a:cxn>
              <a:cxn ang="0">
                <a:pos x="626" y="124"/>
              </a:cxn>
              <a:cxn ang="0">
                <a:pos x="648" y="115"/>
              </a:cxn>
              <a:cxn ang="0">
                <a:pos x="665" y="135"/>
              </a:cxn>
              <a:cxn ang="0">
                <a:pos x="745" y="161"/>
              </a:cxn>
              <a:cxn ang="0">
                <a:pos x="671" y="158"/>
              </a:cxn>
              <a:cxn ang="0">
                <a:pos x="748" y="226"/>
              </a:cxn>
              <a:cxn ang="0">
                <a:pos x="700" y="219"/>
              </a:cxn>
              <a:cxn ang="0">
                <a:pos x="798" y="282"/>
              </a:cxn>
              <a:cxn ang="0">
                <a:pos x="822" y="324"/>
              </a:cxn>
              <a:cxn ang="0">
                <a:pos x="806" y="319"/>
              </a:cxn>
              <a:cxn ang="0">
                <a:pos x="802" y="330"/>
              </a:cxn>
              <a:cxn ang="0">
                <a:pos x="480" y="391"/>
              </a:cxn>
              <a:cxn ang="0">
                <a:pos x="212" y="424"/>
              </a:cxn>
              <a:cxn ang="0">
                <a:pos x="0" y="452"/>
              </a:cxn>
              <a:cxn ang="0">
                <a:pos x="76" y="404"/>
              </a:cxn>
              <a:cxn ang="0">
                <a:pos x="76" y="404"/>
              </a:cxn>
            </a:cxnLst>
            <a:rect l="0" t="0" r="r" b="b"/>
            <a:pathLst>
              <a:path w="822" h="452">
                <a:moveTo>
                  <a:pt x="76" y="404"/>
                </a:moveTo>
                <a:lnTo>
                  <a:pt x="78" y="393"/>
                </a:lnTo>
                <a:lnTo>
                  <a:pt x="130" y="343"/>
                </a:lnTo>
                <a:lnTo>
                  <a:pt x="160" y="308"/>
                </a:lnTo>
                <a:lnTo>
                  <a:pt x="189" y="343"/>
                </a:lnTo>
                <a:lnTo>
                  <a:pt x="280" y="306"/>
                </a:lnTo>
                <a:lnTo>
                  <a:pt x="321" y="300"/>
                </a:lnTo>
                <a:lnTo>
                  <a:pt x="343" y="272"/>
                </a:lnTo>
                <a:lnTo>
                  <a:pt x="378" y="134"/>
                </a:lnTo>
                <a:lnTo>
                  <a:pt x="417" y="150"/>
                </a:lnTo>
                <a:lnTo>
                  <a:pt x="491" y="0"/>
                </a:lnTo>
                <a:lnTo>
                  <a:pt x="548" y="32"/>
                </a:lnTo>
                <a:lnTo>
                  <a:pt x="558" y="6"/>
                </a:lnTo>
                <a:lnTo>
                  <a:pt x="585" y="13"/>
                </a:lnTo>
                <a:lnTo>
                  <a:pt x="637" y="60"/>
                </a:lnTo>
                <a:lnTo>
                  <a:pt x="619" y="104"/>
                </a:lnTo>
                <a:lnTo>
                  <a:pt x="626" y="124"/>
                </a:lnTo>
                <a:lnTo>
                  <a:pt x="648" y="115"/>
                </a:lnTo>
                <a:lnTo>
                  <a:pt x="665" y="135"/>
                </a:lnTo>
                <a:lnTo>
                  <a:pt x="745" y="161"/>
                </a:lnTo>
                <a:lnTo>
                  <a:pt x="671" y="158"/>
                </a:lnTo>
                <a:lnTo>
                  <a:pt x="748" y="226"/>
                </a:lnTo>
                <a:lnTo>
                  <a:pt x="700" y="219"/>
                </a:lnTo>
                <a:lnTo>
                  <a:pt x="798" y="282"/>
                </a:lnTo>
                <a:lnTo>
                  <a:pt x="822" y="324"/>
                </a:lnTo>
                <a:lnTo>
                  <a:pt x="806" y="319"/>
                </a:lnTo>
                <a:lnTo>
                  <a:pt x="802" y="330"/>
                </a:lnTo>
                <a:lnTo>
                  <a:pt x="480" y="391"/>
                </a:lnTo>
                <a:lnTo>
                  <a:pt x="212" y="424"/>
                </a:lnTo>
                <a:lnTo>
                  <a:pt x="0" y="452"/>
                </a:lnTo>
                <a:lnTo>
                  <a:pt x="76" y="404"/>
                </a:lnTo>
                <a:lnTo>
                  <a:pt x="76" y="404"/>
                </a:lnTo>
                <a:close/>
              </a:path>
            </a:pathLst>
          </a:custGeom>
          <a:solidFill>
            <a:srgbClr val="DADCDC"/>
          </a:solidFill>
          <a:ln w="9525">
            <a:solidFill>
              <a:srgbClr val="DADCDC">
                <a:lumMod val="50000"/>
              </a:srgbClr>
            </a:solidFill>
            <a:round/>
            <a:headEnd/>
            <a:tailEnd/>
          </a:ln>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92B3B"/>
              </a:solidFill>
              <a:effectLst/>
              <a:uLnTx/>
              <a:uFillTx/>
              <a:latin typeface="Calibri"/>
              <a:cs typeface="Arial" charset="0"/>
            </a:endParaRPr>
          </a:p>
        </p:txBody>
      </p:sp>
      <p:sp>
        <p:nvSpPr>
          <p:cNvPr id="190" name="Freeform 105"/>
          <p:cNvSpPr>
            <a:spLocks noChangeAspect="1"/>
          </p:cNvSpPr>
          <p:nvPr/>
        </p:nvSpPr>
        <p:spPr bwMode="auto">
          <a:xfrm>
            <a:off x="6130551" y="4538052"/>
            <a:ext cx="895039" cy="390777"/>
          </a:xfrm>
          <a:custGeom>
            <a:avLst/>
            <a:gdLst/>
            <a:ahLst/>
            <a:cxnLst>
              <a:cxn ang="0">
                <a:pos x="0" y="340"/>
              </a:cxn>
              <a:cxn ang="0">
                <a:pos x="132" y="324"/>
              </a:cxn>
              <a:cxn ang="0">
                <a:pos x="208" y="287"/>
              </a:cxn>
              <a:cxn ang="0">
                <a:pos x="352" y="272"/>
              </a:cxn>
              <a:cxn ang="0">
                <a:pos x="411" y="309"/>
              </a:cxn>
              <a:cxn ang="0">
                <a:pos x="506" y="296"/>
              </a:cxn>
              <a:cxn ang="0">
                <a:pos x="648" y="396"/>
              </a:cxn>
              <a:cxn ang="0">
                <a:pos x="704" y="383"/>
              </a:cxn>
              <a:cxn ang="0">
                <a:pos x="783" y="268"/>
              </a:cxn>
              <a:cxn ang="0">
                <a:pos x="848" y="244"/>
              </a:cxn>
              <a:cxn ang="0">
                <a:pos x="868" y="211"/>
              </a:cxn>
              <a:cxn ang="0">
                <a:pos x="798" y="224"/>
              </a:cxn>
              <a:cxn ang="0">
                <a:pos x="780" y="200"/>
              </a:cxn>
              <a:cxn ang="0">
                <a:pos x="822" y="189"/>
              </a:cxn>
              <a:cxn ang="0">
                <a:pos x="822" y="174"/>
              </a:cxn>
              <a:cxn ang="0">
                <a:pos x="774" y="157"/>
              </a:cxn>
              <a:cxn ang="0">
                <a:pos x="835" y="135"/>
              </a:cxn>
              <a:cxn ang="0">
                <a:pos x="831" y="159"/>
              </a:cxn>
              <a:cxn ang="0">
                <a:pos x="870" y="159"/>
              </a:cxn>
              <a:cxn ang="0">
                <a:pos x="892" y="118"/>
              </a:cxn>
              <a:cxn ang="0">
                <a:pos x="907" y="116"/>
              </a:cxn>
              <a:cxn ang="0">
                <a:pos x="898" y="79"/>
              </a:cxn>
              <a:cxn ang="0">
                <a:pos x="870" y="116"/>
              </a:cxn>
              <a:cxn ang="0">
                <a:pos x="842" y="35"/>
              </a:cxn>
              <a:cxn ang="0">
                <a:pos x="861" y="31"/>
              </a:cxn>
              <a:cxn ang="0">
                <a:pos x="887" y="53"/>
              </a:cxn>
              <a:cxn ang="0">
                <a:pos x="868" y="16"/>
              </a:cxn>
              <a:cxn ang="0">
                <a:pos x="848" y="0"/>
              </a:cxn>
              <a:cxn ang="0">
                <a:pos x="526" y="61"/>
              </a:cxn>
              <a:cxn ang="0">
                <a:pos x="258" y="94"/>
              </a:cxn>
              <a:cxn ang="0">
                <a:pos x="220" y="166"/>
              </a:cxn>
              <a:cxn ang="0">
                <a:pos x="163" y="179"/>
              </a:cxn>
              <a:cxn ang="0">
                <a:pos x="135" y="216"/>
              </a:cxn>
              <a:cxn ang="0">
                <a:pos x="32" y="276"/>
              </a:cxn>
              <a:cxn ang="0">
                <a:pos x="26" y="298"/>
              </a:cxn>
              <a:cxn ang="0">
                <a:pos x="0" y="311"/>
              </a:cxn>
              <a:cxn ang="0">
                <a:pos x="0" y="340"/>
              </a:cxn>
              <a:cxn ang="0">
                <a:pos x="0" y="340"/>
              </a:cxn>
            </a:cxnLst>
            <a:rect l="0" t="0" r="r" b="b"/>
            <a:pathLst>
              <a:path w="907" h="396">
                <a:moveTo>
                  <a:pt x="0" y="340"/>
                </a:moveTo>
                <a:lnTo>
                  <a:pt x="132" y="324"/>
                </a:lnTo>
                <a:lnTo>
                  <a:pt x="208" y="287"/>
                </a:lnTo>
                <a:lnTo>
                  <a:pt x="352" y="272"/>
                </a:lnTo>
                <a:lnTo>
                  <a:pt x="411" y="309"/>
                </a:lnTo>
                <a:lnTo>
                  <a:pt x="506" y="296"/>
                </a:lnTo>
                <a:lnTo>
                  <a:pt x="648" y="396"/>
                </a:lnTo>
                <a:lnTo>
                  <a:pt x="704" y="383"/>
                </a:lnTo>
                <a:lnTo>
                  <a:pt x="783" y="268"/>
                </a:lnTo>
                <a:lnTo>
                  <a:pt x="848" y="244"/>
                </a:lnTo>
                <a:lnTo>
                  <a:pt x="868" y="211"/>
                </a:lnTo>
                <a:lnTo>
                  <a:pt x="798" y="224"/>
                </a:lnTo>
                <a:lnTo>
                  <a:pt x="780" y="200"/>
                </a:lnTo>
                <a:lnTo>
                  <a:pt x="822" y="189"/>
                </a:lnTo>
                <a:lnTo>
                  <a:pt x="822" y="174"/>
                </a:lnTo>
                <a:lnTo>
                  <a:pt x="774" y="157"/>
                </a:lnTo>
                <a:lnTo>
                  <a:pt x="835" y="135"/>
                </a:lnTo>
                <a:lnTo>
                  <a:pt x="831" y="159"/>
                </a:lnTo>
                <a:lnTo>
                  <a:pt x="870" y="159"/>
                </a:lnTo>
                <a:lnTo>
                  <a:pt x="892" y="118"/>
                </a:lnTo>
                <a:lnTo>
                  <a:pt x="907" y="116"/>
                </a:lnTo>
                <a:lnTo>
                  <a:pt x="898" y="79"/>
                </a:lnTo>
                <a:lnTo>
                  <a:pt x="870" y="116"/>
                </a:lnTo>
                <a:lnTo>
                  <a:pt x="842" y="35"/>
                </a:lnTo>
                <a:lnTo>
                  <a:pt x="861" y="31"/>
                </a:lnTo>
                <a:lnTo>
                  <a:pt x="887" y="53"/>
                </a:lnTo>
                <a:lnTo>
                  <a:pt x="868" y="16"/>
                </a:lnTo>
                <a:lnTo>
                  <a:pt x="848" y="0"/>
                </a:lnTo>
                <a:lnTo>
                  <a:pt x="526" y="61"/>
                </a:lnTo>
                <a:lnTo>
                  <a:pt x="258" y="94"/>
                </a:lnTo>
                <a:lnTo>
                  <a:pt x="220" y="166"/>
                </a:lnTo>
                <a:lnTo>
                  <a:pt x="163" y="179"/>
                </a:lnTo>
                <a:lnTo>
                  <a:pt x="135" y="216"/>
                </a:lnTo>
                <a:lnTo>
                  <a:pt x="32" y="276"/>
                </a:lnTo>
                <a:lnTo>
                  <a:pt x="26" y="298"/>
                </a:lnTo>
                <a:lnTo>
                  <a:pt x="0" y="311"/>
                </a:lnTo>
                <a:lnTo>
                  <a:pt x="0" y="340"/>
                </a:lnTo>
                <a:lnTo>
                  <a:pt x="0" y="340"/>
                </a:lnTo>
                <a:close/>
              </a:path>
            </a:pathLst>
          </a:custGeom>
          <a:solidFill>
            <a:srgbClr val="F6F7F9"/>
          </a:solidFill>
          <a:ln w="9525">
            <a:solidFill>
              <a:srgbClr val="DADCDC">
                <a:lumMod val="50000"/>
              </a:srgbClr>
            </a:solidFill>
            <a:round/>
            <a:headEnd/>
            <a:tailEnd/>
          </a:ln>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192B3B"/>
              </a:solidFill>
              <a:effectLst/>
              <a:uLnTx/>
              <a:uFillTx/>
              <a:latin typeface="Calibri"/>
              <a:cs typeface="Arial" charset="0"/>
            </a:endParaRPr>
          </a:p>
          <a:p>
            <a:pPr marL="0" marR="0" lvl="0" indent="0" defTabSz="914354"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192B3B"/>
              </a:solidFill>
              <a:effectLst/>
              <a:uLnTx/>
              <a:uFillTx/>
              <a:latin typeface="Calibri"/>
              <a:cs typeface="Arial" charset="0"/>
            </a:endParaRPr>
          </a:p>
          <a:p>
            <a:pPr marL="0" marR="0" lvl="0" indent="0" defTabSz="914354"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192B3B"/>
              </a:solidFill>
              <a:effectLst/>
              <a:uLnTx/>
              <a:uFillTx/>
              <a:latin typeface="Calibri"/>
              <a:cs typeface="Arial" charset="0"/>
            </a:endParaRPr>
          </a:p>
          <a:p>
            <a:pPr marL="0" marR="0" lvl="0" indent="0" defTabSz="914354"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192B3B"/>
              </a:solidFill>
              <a:effectLst/>
              <a:uLnTx/>
              <a:uFillTx/>
              <a:latin typeface="Calibri"/>
              <a:cs typeface="Arial" charset="0"/>
            </a:endParaRPr>
          </a:p>
          <a:p>
            <a:pPr marL="0" marR="0" lvl="0" indent="0" defTabSz="914354"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192B3B"/>
              </a:solidFill>
              <a:effectLst/>
              <a:uLnTx/>
              <a:uFillTx/>
              <a:latin typeface="Calibri"/>
              <a:cs typeface="Arial" charset="0"/>
            </a:endParaRPr>
          </a:p>
          <a:p>
            <a:pPr marL="0" marR="0" lvl="0" indent="0" defTabSz="914354"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192B3B"/>
              </a:solidFill>
              <a:effectLst/>
              <a:uLnTx/>
              <a:uFillTx/>
              <a:latin typeface="Calibri"/>
              <a:cs typeface="Arial" charset="0"/>
            </a:endParaRPr>
          </a:p>
          <a:p>
            <a:pPr marL="0" marR="0" lvl="0" indent="0" defTabSz="914354"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192B3B"/>
              </a:solidFill>
              <a:effectLst/>
              <a:uLnTx/>
              <a:uFillTx/>
              <a:latin typeface="Calibri"/>
              <a:cs typeface="Arial" charset="0"/>
            </a:endParaRPr>
          </a:p>
          <a:p>
            <a:pPr marL="0" marR="0" lvl="0" indent="0" defTabSz="914354"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192B3B"/>
              </a:solidFill>
              <a:effectLst/>
              <a:uLnTx/>
              <a:uFillTx/>
              <a:latin typeface="Calibri"/>
              <a:cs typeface="Arial" charset="0"/>
            </a:endParaRPr>
          </a:p>
          <a:p>
            <a:pPr marL="0" marR="0" lvl="0" indent="0" defTabSz="914354"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192B3B"/>
              </a:solidFill>
              <a:effectLst/>
              <a:uLnTx/>
              <a:uFillTx/>
              <a:latin typeface="Calibri"/>
              <a:cs typeface="Arial" charset="0"/>
            </a:endParaRPr>
          </a:p>
          <a:p>
            <a:pPr marL="0" marR="0" lvl="0" indent="0" defTabSz="914354"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192B3B"/>
              </a:solidFill>
              <a:effectLst/>
              <a:uLnTx/>
              <a:uFillTx/>
              <a:latin typeface="Calibri"/>
              <a:cs typeface="Arial" charset="0"/>
            </a:endParaRPr>
          </a:p>
          <a:p>
            <a:pPr marL="0" marR="0" lvl="0" indent="0" defTabSz="914354"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192B3B"/>
              </a:solidFill>
              <a:effectLst/>
              <a:uLnTx/>
              <a:uFillTx/>
              <a:latin typeface="Calibri"/>
              <a:cs typeface="Arial" charset="0"/>
            </a:endParaRPr>
          </a:p>
          <a:p>
            <a:pPr marL="0" marR="0" lvl="0" indent="0" defTabSz="914354"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192B3B"/>
              </a:solidFill>
              <a:effectLst/>
              <a:uLnTx/>
              <a:uFillTx/>
              <a:latin typeface="Calibri"/>
              <a:cs typeface="Arial" charset="0"/>
            </a:endParaRPr>
          </a:p>
          <a:p>
            <a:pPr marL="0" marR="0" lvl="0" indent="0" defTabSz="914354"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192B3B"/>
              </a:solidFill>
              <a:effectLst/>
              <a:uLnTx/>
              <a:uFillTx/>
              <a:latin typeface="Calibri"/>
              <a:cs typeface="Arial" charset="0"/>
            </a:endParaRPr>
          </a:p>
          <a:p>
            <a:pPr marL="0" marR="0" lvl="0" indent="0" defTabSz="914354"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192B3B"/>
              </a:solidFill>
              <a:effectLst/>
              <a:uLnTx/>
              <a:uFillTx/>
              <a:latin typeface="Calibri"/>
              <a:cs typeface="Arial" charset="0"/>
            </a:endParaRPr>
          </a:p>
          <a:p>
            <a:pPr marL="0" marR="0" lvl="0" indent="0" defTabSz="914354"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192B3B"/>
              </a:solidFill>
              <a:effectLst/>
              <a:uLnTx/>
              <a:uFillTx/>
              <a:latin typeface="Calibri"/>
              <a:cs typeface="Arial" charset="0"/>
            </a:endParaRPr>
          </a:p>
        </p:txBody>
      </p:sp>
      <p:sp>
        <p:nvSpPr>
          <p:cNvPr id="191" name="Freeform 106"/>
          <p:cNvSpPr>
            <a:spLocks noChangeAspect="1"/>
          </p:cNvSpPr>
          <p:nvPr/>
        </p:nvSpPr>
        <p:spPr bwMode="auto">
          <a:xfrm>
            <a:off x="6237126" y="4806464"/>
            <a:ext cx="532879" cy="396699"/>
          </a:xfrm>
          <a:custGeom>
            <a:avLst/>
            <a:gdLst/>
            <a:ahLst/>
            <a:cxnLst>
              <a:cxn ang="0">
                <a:pos x="24" y="52"/>
              </a:cxn>
              <a:cxn ang="0">
                <a:pos x="100" y="15"/>
              </a:cxn>
              <a:cxn ang="0">
                <a:pos x="244" y="0"/>
              </a:cxn>
              <a:cxn ang="0">
                <a:pos x="303" y="37"/>
              </a:cxn>
              <a:cxn ang="0">
                <a:pos x="398" y="24"/>
              </a:cxn>
              <a:cxn ang="0">
                <a:pos x="540" y="124"/>
              </a:cxn>
              <a:cxn ang="0">
                <a:pos x="477" y="200"/>
              </a:cxn>
              <a:cxn ang="0">
                <a:pos x="481" y="233"/>
              </a:cxn>
              <a:cxn ang="0">
                <a:pos x="373" y="331"/>
              </a:cxn>
              <a:cxn ang="0">
                <a:pos x="355" y="335"/>
              </a:cxn>
              <a:cxn ang="0">
                <a:pos x="348" y="365"/>
              </a:cxn>
              <a:cxn ang="0">
                <a:pos x="324" y="348"/>
              </a:cxn>
              <a:cxn ang="0">
                <a:pos x="344" y="376"/>
              </a:cxn>
              <a:cxn ang="0">
                <a:pos x="324" y="402"/>
              </a:cxn>
              <a:cxn ang="0">
                <a:pos x="305" y="398"/>
              </a:cxn>
              <a:cxn ang="0">
                <a:pos x="231" y="283"/>
              </a:cxn>
              <a:cxn ang="0">
                <a:pos x="70" y="139"/>
              </a:cxn>
              <a:cxn ang="0">
                <a:pos x="0" y="94"/>
              </a:cxn>
              <a:cxn ang="0">
                <a:pos x="24" y="52"/>
              </a:cxn>
              <a:cxn ang="0">
                <a:pos x="24" y="52"/>
              </a:cxn>
            </a:cxnLst>
            <a:rect l="0" t="0" r="r" b="b"/>
            <a:pathLst>
              <a:path w="540" h="402">
                <a:moveTo>
                  <a:pt x="24" y="52"/>
                </a:moveTo>
                <a:lnTo>
                  <a:pt x="100" y="15"/>
                </a:lnTo>
                <a:lnTo>
                  <a:pt x="244" y="0"/>
                </a:lnTo>
                <a:lnTo>
                  <a:pt x="303" y="37"/>
                </a:lnTo>
                <a:lnTo>
                  <a:pt x="398" y="24"/>
                </a:lnTo>
                <a:lnTo>
                  <a:pt x="540" y="124"/>
                </a:lnTo>
                <a:lnTo>
                  <a:pt x="477" y="200"/>
                </a:lnTo>
                <a:lnTo>
                  <a:pt x="481" y="233"/>
                </a:lnTo>
                <a:lnTo>
                  <a:pt x="373" y="331"/>
                </a:lnTo>
                <a:lnTo>
                  <a:pt x="355" y="335"/>
                </a:lnTo>
                <a:lnTo>
                  <a:pt x="348" y="365"/>
                </a:lnTo>
                <a:lnTo>
                  <a:pt x="324" y="348"/>
                </a:lnTo>
                <a:lnTo>
                  <a:pt x="344" y="376"/>
                </a:lnTo>
                <a:lnTo>
                  <a:pt x="324" y="402"/>
                </a:lnTo>
                <a:lnTo>
                  <a:pt x="305" y="398"/>
                </a:lnTo>
                <a:lnTo>
                  <a:pt x="231" y="283"/>
                </a:lnTo>
                <a:lnTo>
                  <a:pt x="70" y="139"/>
                </a:lnTo>
                <a:lnTo>
                  <a:pt x="0" y="94"/>
                </a:lnTo>
                <a:lnTo>
                  <a:pt x="24" y="52"/>
                </a:lnTo>
                <a:lnTo>
                  <a:pt x="24" y="52"/>
                </a:lnTo>
                <a:close/>
              </a:path>
            </a:pathLst>
          </a:custGeom>
          <a:solidFill>
            <a:srgbClr val="F6F7F9"/>
          </a:solidFill>
          <a:ln w="9525">
            <a:solidFill>
              <a:srgbClr val="DADCDC">
                <a:lumMod val="50000"/>
              </a:srgbClr>
            </a:solidFill>
            <a:round/>
            <a:headEnd/>
            <a:tailEnd/>
          </a:ln>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192B3B"/>
              </a:solidFill>
              <a:effectLst/>
              <a:uLnTx/>
              <a:uFillTx/>
              <a:latin typeface="Calibri"/>
              <a:cs typeface="Arial" charset="0"/>
            </a:endParaRPr>
          </a:p>
        </p:txBody>
      </p:sp>
      <p:sp>
        <p:nvSpPr>
          <p:cNvPr id="192" name="Freeform 108"/>
          <p:cNvSpPr>
            <a:spLocks noChangeAspect="1"/>
          </p:cNvSpPr>
          <p:nvPr/>
        </p:nvSpPr>
        <p:spPr bwMode="auto">
          <a:xfrm>
            <a:off x="6390082" y="3832481"/>
            <a:ext cx="609850" cy="381897"/>
          </a:xfrm>
          <a:custGeom>
            <a:avLst/>
            <a:gdLst/>
            <a:ahLst/>
            <a:cxnLst>
              <a:cxn ang="0">
                <a:pos x="48" y="387"/>
              </a:cxn>
              <a:cxn ang="0">
                <a:pos x="152" y="371"/>
              </a:cxn>
              <a:cxn ang="0">
                <a:pos x="522" y="300"/>
              </a:cxn>
              <a:cxn ang="0">
                <a:pos x="539" y="284"/>
              </a:cxn>
              <a:cxn ang="0">
                <a:pos x="559" y="284"/>
              </a:cxn>
              <a:cxn ang="0">
                <a:pos x="583" y="267"/>
              </a:cxn>
              <a:cxn ang="0">
                <a:pos x="618" y="222"/>
              </a:cxn>
              <a:cxn ang="0">
                <a:pos x="557" y="174"/>
              </a:cxn>
              <a:cxn ang="0">
                <a:pos x="555" y="130"/>
              </a:cxn>
              <a:cxn ang="0">
                <a:pos x="583" y="67"/>
              </a:cxn>
              <a:cxn ang="0">
                <a:pos x="542" y="47"/>
              </a:cxn>
              <a:cxn ang="0">
                <a:pos x="498" y="0"/>
              </a:cxn>
              <a:cxn ang="0">
                <a:pos x="87" y="76"/>
              </a:cxn>
              <a:cxn ang="0">
                <a:pos x="67" y="47"/>
              </a:cxn>
              <a:cxn ang="0">
                <a:pos x="0" y="95"/>
              </a:cxn>
              <a:cxn ang="0">
                <a:pos x="48" y="387"/>
              </a:cxn>
              <a:cxn ang="0">
                <a:pos x="48" y="387"/>
              </a:cxn>
            </a:cxnLst>
            <a:rect l="0" t="0" r="r" b="b"/>
            <a:pathLst>
              <a:path w="618" h="387">
                <a:moveTo>
                  <a:pt x="48" y="387"/>
                </a:moveTo>
                <a:lnTo>
                  <a:pt x="152" y="371"/>
                </a:lnTo>
                <a:lnTo>
                  <a:pt x="522" y="300"/>
                </a:lnTo>
                <a:lnTo>
                  <a:pt x="539" y="284"/>
                </a:lnTo>
                <a:lnTo>
                  <a:pt x="559" y="284"/>
                </a:lnTo>
                <a:lnTo>
                  <a:pt x="583" y="267"/>
                </a:lnTo>
                <a:lnTo>
                  <a:pt x="618" y="222"/>
                </a:lnTo>
                <a:lnTo>
                  <a:pt x="557" y="174"/>
                </a:lnTo>
                <a:lnTo>
                  <a:pt x="555" y="130"/>
                </a:lnTo>
                <a:lnTo>
                  <a:pt x="583" y="67"/>
                </a:lnTo>
                <a:lnTo>
                  <a:pt x="542" y="47"/>
                </a:lnTo>
                <a:lnTo>
                  <a:pt x="498" y="0"/>
                </a:lnTo>
                <a:lnTo>
                  <a:pt x="87" y="76"/>
                </a:lnTo>
                <a:lnTo>
                  <a:pt x="67" y="47"/>
                </a:lnTo>
                <a:lnTo>
                  <a:pt x="0" y="95"/>
                </a:lnTo>
                <a:lnTo>
                  <a:pt x="48" y="387"/>
                </a:lnTo>
                <a:lnTo>
                  <a:pt x="48" y="387"/>
                </a:lnTo>
                <a:close/>
              </a:path>
            </a:pathLst>
          </a:custGeom>
          <a:solidFill>
            <a:srgbClr val="F6F7F9"/>
          </a:solidFill>
          <a:ln w="9525">
            <a:solidFill>
              <a:srgbClr val="DADCDC">
                <a:lumMod val="50000"/>
              </a:srgbClr>
            </a:solidFill>
            <a:round/>
            <a:headEnd/>
            <a:tailEnd/>
          </a:ln>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92B3B"/>
              </a:solidFill>
              <a:effectLst/>
              <a:uLnTx/>
              <a:uFillTx/>
              <a:latin typeface="Calibri"/>
              <a:cs typeface="Arial" charset="0"/>
            </a:endParaRPr>
          </a:p>
        </p:txBody>
      </p:sp>
      <p:sp>
        <p:nvSpPr>
          <p:cNvPr id="193" name="Freeform 109"/>
          <p:cNvSpPr>
            <a:spLocks noChangeAspect="1"/>
          </p:cNvSpPr>
          <p:nvPr/>
        </p:nvSpPr>
        <p:spPr bwMode="auto">
          <a:xfrm>
            <a:off x="6934803" y="3898597"/>
            <a:ext cx="131246" cy="311833"/>
          </a:xfrm>
          <a:custGeom>
            <a:avLst/>
            <a:gdLst/>
            <a:ahLst/>
            <a:cxnLst>
              <a:cxn ang="0">
                <a:pos x="7" y="217"/>
              </a:cxn>
              <a:cxn ang="0">
                <a:pos x="31" y="200"/>
              </a:cxn>
              <a:cxn ang="0">
                <a:pos x="66" y="155"/>
              </a:cxn>
              <a:cxn ang="0">
                <a:pos x="5" y="107"/>
              </a:cxn>
              <a:cxn ang="0">
                <a:pos x="3" y="63"/>
              </a:cxn>
              <a:cxn ang="0">
                <a:pos x="31" y="0"/>
              </a:cxn>
              <a:cxn ang="0">
                <a:pos x="122" y="31"/>
              </a:cxn>
              <a:cxn ang="0">
                <a:pos x="124" y="43"/>
              </a:cxn>
              <a:cxn ang="0">
                <a:pos x="113" y="78"/>
              </a:cxn>
              <a:cxn ang="0">
                <a:pos x="103" y="85"/>
              </a:cxn>
              <a:cxn ang="0">
                <a:pos x="102" y="104"/>
              </a:cxn>
              <a:cxn ang="0">
                <a:pos x="111" y="109"/>
              </a:cxn>
              <a:cxn ang="0">
                <a:pos x="133" y="104"/>
              </a:cxn>
              <a:cxn ang="0">
                <a:pos x="133" y="157"/>
              </a:cxn>
              <a:cxn ang="0">
                <a:pos x="133" y="191"/>
              </a:cxn>
              <a:cxn ang="0">
                <a:pos x="133" y="209"/>
              </a:cxn>
              <a:cxn ang="0">
                <a:pos x="126" y="226"/>
              </a:cxn>
              <a:cxn ang="0">
                <a:pos x="116" y="228"/>
              </a:cxn>
              <a:cxn ang="0">
                <a:pos x="120" y="242"/>
              </a:cxn>
              <a:cxn ang="0">
                <a:pos x="87" y="316"/>
              </a:cxn>
              <a:cxn ang="0">
                <a:pos x="79" y="316"/>
              </a:cxn>
              <a:cxn ang="0">
                <a:pos x="76" y="289"/>
              </a:cxn>
              <a:cxn ang="0">
                <a:pos x="53" y="289"/>
              </a:cxn>
              <a:cxn ang="0">
                <a:pos x="7" y="259"/>
              </a:cxn>
              <a:cxn ang="0">
                <a:pos x="0" y="235"/>
              </a:cxn>
              <a:cxn ang="0">
                <a:pos x="7" y="217"/>
              </a:cxn>
              <a:cxn ang="0">
                <a:pos x="7" y="217"/>
              </a:cxn>
            </a:cxnLst>
            <a:rect l="0" t="0" r="r" b="b"/>
            <a:pathLst>
              <a:path w="133" h="316">
                <a:moveTo>
                  <a:pt x="7" y="217"/>
                </a:moveTo>
                <a:lnTo>
                  <a:pt x="31" y="200"/>
                </a:lnTo>
                <a:lnTo>
                  <a:pt x="66" y="155"/>
                </a:lnTo>
                <a:lnTo>
                  <a:pt x="5" y="107"/>
                </a:lnTo>
                <a:lnTo>
                  <a:pt x="3" y="63"/>
                </a:lnTo>
                <a:lnTo>
                  <a:pt x="31" y="0"/>
                </a:lnTo>
                <a:lnTo>
                  <a:pt x="122" y="31"/>
                </a:lnTo>
                <a:lnTo>
                  <a:pt x="124" y="43"/>
                </a:lnTo>
                <a:lnTo>
                  <a:pt x="113" y="78"/>
                </a:lnTo>
                <a:lnTo>
                  <a:pt x="103" y="85"/>
                </a:lnTo>
                <a:lnTo>
                  <a:pt x="102" y="104"/>
                </a:lnTo>
                <a:lnTo>
                  <a:pt x="111" y="109"/>
                </a:lnTo>
                <a:lnTo>
                  <a:pt x="133" y="104"/>
                </a:lnTo>
                <a:lnTo>
                  <a:pt x="133" y="157"/>
                </a:lnTo>
                <a:lnTo>
                  <a:pt x="133" y="191"/>
                </a:lnTo>
                <a:lnTo>
                  <a:pt x="133" y="209"/>
                </a:lnTo>
                <a:lnTo>
                  <a:pt x="126" y="226"/>
                </a:lnTo>
                <a:lnTo>
                  <a:pt x="116" y="228"/>
                </a:lnTo>
                <a:lnTo>
                  <a:pt x="120" y="242"/>
                </a:lnTo>
                <a:lnTo>
                  <a:pt x="87" y="316"/>
                </a:lnTo>
                <a:lnTo>
                  <a:pt x="79" y="316"/>
                </a:lnTo>
                <a:lnTo>
                  <a:pt x="76" y="289"/>
                </a:lnTo>
                <a:lnTo>
                  <a:pt x="53" y="289"/>
                </a:lnTo>
                <a:lnTo>
                  <a:pt x="7" y="259"/>
                </a:lnTo>
                <a:lnTo>
                  <a:pt x="0" y="235"/>
                </a:lnTo>
                <a:lnTo>
                  <a:pt x="7" y="217"/>
                </a:lnTo>
                <a:lnTo>
                  <a:pt x="7" y="217"/>
                </a:lnTo>
                <a:close/>
              </a:path>
            </a:pathLst>
          </a:custGeom>
          <a:solidFill>
            <a:srgbClr val="F6F7F9"/>
          </a:solidFill>
          <a:ln w="9525">
            <a:solidFill>
              <a:srgbClr val="DADCDC">
                <a:lumMod val="50000"/>
              </a:srgbClr>
            </a:solidFill>
            <a:round/>
            <a:headEnd/>
            <a:tailEnd/>
          </a:ln>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92B3B"/>
              </a:solidFill>
              <a:effectLst/>
              <a:uLnTx/>
              <a:uFillTx/>
              <a:latin typeface="Calibri"/>
              <a:cs typeface="Arial" charset="0"/>
            </a:endParaRPr>
          </a:p>
        </p:txBody>
      </p:sp>
      <p:sp>
        <p:nvSpPr>
          <p:cNvPr id="194" name="Freeform 110"/>
          <p:cNvSpPr>
            <a:spLocks noChangeAspect="1"/>
          </p:cNvSpPr>
          <p:nvPr/>
        </p:nvSpPr>
        <p:spPr bwMode="auto">
          <a:xfrm>
            <a:off x="6456199" y="3411112"/>
            <a:ext cx="622679" cy="541761"/>
          </a:xfrm>
          <a:custGeom>
            <a:avLst/>
            <a:gdLst/>
            <a:ahLst/>
            <a:cxnLst>
              <a:cxn ang="0">
                <a:pos x="20" y="503"/>
              </a:cxn>
              <a:cxn ang="0">
                <a:pos x="431" y="427"/>
              </a:cxn>
              <a:cxn ang="0">
                <a:pos x="475" y="474"/>
              </a:cxn>
              <a:cxn ang="0">
                <a:pos x="516" y="494"/>
              </a:cxn>
              <a:cxn ang="0">
                <a:pos x="607" y="525"/>
              </a:cxn>
              <a:cxn ang="0">
                <a:pos x="614" y="549"/>
              </a:cxn>
              <a:cxn ang="0">
                <a:pos x="629" y="516"/>
              </a:cxn>
              <a:cxn ang="0">
                <a:pos x="631" y="470"/>
              </a:cxn>
              <a:cxn ang="0">
                <a:pos x="614" y="381"/>
              </a:cxn>
              <a:cxn ang="0">
                <a:pos x="614" y="288"/>
              </a:cxn>
              <a:cxn ang="0">
                <a:pos x="570" y="153"/>
              </a:cxn>
              <a:cxn ang="0">
                <a:pos x="562" y="94"/>
              </a:cxn>
              <a:cxn ang="0">
                <a:pos x="535" y="0"/>
              </a:cxn>
              <a:cxn ang="0">
                <a:pos x="401" y="31"/>
              </a:cxn>
              <a:cxn ang="0">
                <a:pos x="327" y="109"/>
              </a:cxn>
              <a:cxn ang="0">
                <a:pos x="324" y="129"/>
              </a:cxn>
              <a:cxn ang="0">
                <a:pos x="281" y="176"/>
              </a:cxn>
              <a:cxn ang="0">
                <a:pos x="292" y="192"/>
              </a:cxn>
              <a:cxn ang="0">
                <a:pos x="301" y="205"/>
              </a:cxn>
              <a:cxn ang="0">
                <a:pos x="294" y="209"/>
              </a:cxn>
              <a:cxn ang="0">
                <a:pos x="307" y="227"/>
              </a:cxn>
              <a:cxn ang="0">
                <a:pos x="309" y="244"/>
              </a:cxn>
              <a:cxn ang="0">
                <a:pos x="268" y="283"/>
              </a:cxn>
              <a:cxn ang="0">
                <a:pos x="207" y="300"/>
              </a:cxn>
              <a:cxn ang="0">
                <a:pos x="192" y="311"/>
              </a:cxn>
              <a:cxn ang="0">
                <a:pos x="170" y="301"/>
              </a:cxn>
              <a:cxn ang="0">
                <a:pos x="102" y="309"/>
              </a:cxn>
              <a:cxn ang="0">
                <a:pos x="52" y="329"/>
              </a:cxn>
              <a:cxn ang="0">
                <a:pos x="52" y="355"/>
              </a:cxn>
              <a:cxn ang="0">
                <a:pos x="61" y="372"/>
              </a:cxn>
              <a:cxn ang="0">
                <a:pos x="68" y="372"/>
              </a:cxn>
              <a:cxn ang="0">
                <a:pos x="76" y="392"/>
              </a:cxn>
              <a:cxn ang="0">
                <a:pos x="63" y="403"/>
              </a:cxn>
              <a:cxn ang="0">
                <a:pos x="57" y="422"/>
              </a:cxn>
              <a:cxn ang="0">
                <a:pos x="0" y="474"/>
              </a:cxn>
              <a:cxn ang="0">
                <a:pos x="20" y="503"/>
              </a:cxn>
              <a:cxn ang="0">
                <a:pos x="20" y="503"/>
              </a:cxn>
            </a:cxnLst>
            <a:rect l="0" t="0" r="r" b="b"/>
            <a:pathLst>
              <a:path w="631" h="549">
                <a:moveTo>
                  <a:pt x="20" y="503"/>
                </a:moveTo>
                <a:lnTo>
                  <a:pt x="431" y="427"/>
                </a:lnTo>
                <a:lnTo>
                  <a:pt x="475" y="474"/>
                </a:lnTo>
                <a:lnTo>
                  <a:pt x="516" y="494"/>
                </a:lnTo>
                <a:lnTo>
                  <a:pt x="607" y="525"/>
                </a:lnTo>
                <a:lnTo>
                  <a:pt x="614" y="549"/>
                </a:lnTo>
                <a:lnTo>
                  <a:pt x="629" y="516"/>
                </a:lnTo>
                <a:lnTo>
                  <a:pt x="631" y="470"/>
                </a:lnTo>
                <a:lnTo>
                  <a:pt x="614" y="381"/>
                </a:lnTo>
                <a:lnTo>
                  <a:pt x="614" y="288"/>
                </a:lnTo>
                <a:lnTo>
                  <a:pt x="570" y="153"/>
                </a:lnTo>
                <a:lnTo>
                  <a:pt x="562" y="94"/>
                </a:lnTo>
                <a:lnTo>
                  <a:pt x="535" y="0"/>
                </a:lnTo>
                <a:lnTo>
                  <a:pt x="401" y="31"/>
                </a:lnTo>
                <a:lnTo>
                  <a:pt x="327" y="109"/>
                </a:lnTo>
                <a:lnTo>
                  <a:pt x="324" y="129"/>
                </a:lnTo>
                <a:lnTo>
                  <a:pt x="281" y="176"/>
                </a:lnTo>
                <a:lnTo>
                  <a:pt x="292" y="192"/>
                </a:lnTo>
                <a:lnTo>
                  <a:pt x="301" y="205"/>
                </a:lnTo>
                <a:lnTo>
                  <a:pt x="294" y="209"/>
                </a:lnTo>
                <a:lnTo>
                  <a:pt x="307" y="227"/>
                </a:lnTo>
                <a:lnTo>
                  <a:pt x="309" y="244"/>
                </a:lnTo>
                <a:lnTo>
                  <a:pt x="268" y="283"/>
                </a:lnTo>
                <a:lnTo>
                  <a:pt x="207" y="300"/>
                </a:lnTo>
                <a:lnTo>
                  <a:pt x="192" y="311"/>
                </a:lnTo>
                <a:lnTo>
                  <a:pt x="170" y="301"/>
                </a:lnTo>
                <a:lnTo>
                  <a:pt x="102" y="309"/>
                </a:lnTo>
                <a:lnTo>
                  <a:pt x="52" y="329"/>
                </a:lnTo>
                <a:lnTo>
                  <a:pt x="52" y="355"/>
                </a:lnTo>
                <a:lnTo>
                  <a:pt x="61" y="372"/>
                </a:lnTo>
                <a:lnTo>
                  <a:pt x="68" y="372"/>
                </a:lnTo>
                <a:lnTo>
                  <a:pt x="76" y="392"/>
                </a:lnTo>
                <a:lnTo>
                  <a:pt x="63" y="403"/>
                </a:lnTo>
                <a:lnTo>
                  <a:pt x="57" y="422"/>
                </a:lnTo>
                <a:lnTo>
                  <a:pt x="0" y="474"/>
                </a:lnTo>
                <a:lnTo>
                  <a:pt x="20" y="503"/>
                </a:lnTo>
                <a:lnTo>
                  <a:pt x="20" y="503"/>
                </a:lnTo>
                <a:close/>
              </a:path>
            </a:pathLst>
          </a:custGeom>
          <a:solidFill>
            <a:srgbClr val="F6F7F9"/>
          </a:solidFill>
          <a:ln w="9525">
            <a:solidFill>
              <a:srgbClr val="DADCDC">
                <a:lumMod val="50000"/>
              </a:srgbClr>
            </a:solidFill>
            <a:round/>
            <a:headEnd/>
            <a:tailEnd/>
          </a:ln>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192B3B"/>
              </a:solidFill>
              <a:effectLst/>
              <a:uLnTx/>
              <a:uFillTx/>
              <a:latin typeface="Calibri"/>
              <a:cs typeface="Arial" charset="0"/>
            </a:endParaRPr>
          </a:p>
        </p:txBody>
      </p:sp>
      <p:sp>
        <p:nvSpPr>
          <p:cNvPr id="195" name="Freeform 112"/>
          <p:cNvSpPr>
            <a:spLocks noChangeAspect="1"/>
          </p:cNvSpPr>
          <p:nvPr/>
        </p:nvSpPr>
        <p:spPr bwMode="auto">
          <a:xfrm>
            <a:off x="7053221" y="3872940"/>
            <a:ext cx="193415" cy="111510"/>
          </a:xfrm>
          <a:custGeom>
            <a:avLst/>
            <a:gdLst/>
            <a:ahLst/>
            <a:cxnLst>
              <a:cxn ang="0">
                <a:pos x="15" y="113"/>
              </a:cxn>
              <a:cxn ang="0">
                <a:pos x="83" y="74"/>
              </a:cxn>
              <a:cxn ang="0">
                <a:pos x="131" y="52"/>
              </a:cxn>
              <a:cxn ang="0">
                <a:pos x="81" y="87"/>
              </a:cxn>
              <a:cxn ang="0">
                <a:pos x="85" y="89"/>
              </a:cxn>
              <a:cxn ang="0">
                <a:pos x="159" y="39"/>
              </a:cxn>
              <a:cxn ang="0">
                <a:pos x="196" y="6"/>
              </a:cxn>
              <a:cxn ang="0">
                <a:pos x="193" y="0"/>
              </a:cxn>
              <a:cxn ang="0">
                <a:pos x="159" y="19"/>
              </a:cxn>
              <a:cxn ang="0">
                <a:pos x="156" y="17"/>
              </a:cxn>
              <a:cxn ang="0">
                <a:pos x="139" y="39"/>
              </a:cxn>
              <a:cxn ang="0">
                <a:pos x="130" y="39"/>
              </a:cxn>
              <a:cxn ang="0">
                <a:pos x="154" y="0"/>
              </a:cxn>
              <a:cxn ang="0">
                <a:pos x="128" y="30"/>
              </a:cxn>
              <a:cxn ang="0">
                <a:pos x="39" y="59"/>
              </a:cxn>
              <a:cxn ang="0">
                <a:pos x="22" y="81"/>
              </a:cxn>
              <a:cxn ang="0">
                <a:pos x="9" y="85"/>
              </a:cxn>
              <a:cxn ang="0">
                <a:pos x="0" y="102"/>
              </a:cxn>
              <a:cxn ang="0">
                <a:pos x="15" y="113"/>
              </a:cxn>
              <a:cxn ang="0">
                <a:pos x="15" y="113"/>
              </a:cxn>
            </a:cxnLst>
            <a:rect l="0" t="0" r="r" b="b"/>
            <a:pathLst>
              <a:path w="196" h="113">
                <a:moveTo>
                  <a:pt x="15" y="113"/>
                </a:moveTo>
                <a:lnTo>
                  <a:pt x="83" y="74"/>
                </a:lnTo>
                <a:lnTo>
                  <a:pt x="131" y="52"/>
                </a:lnTo>
                <a:lnTo>
                  <a:pt x="81" y="87"/>
                </a:lnTo>
                <a:lnTo>
                  <a:pt x="85" y="89"/>
                </a:lnTo>
                <a:lnTo>
                  <a:pt x="159" y="39"/>
                </a:lnTo>
                <a:lnTo>
                  <a:pt x="196" y="6"/>
                </a:lnTo>
                <a:lnTo>
                  <a:pt x="193" y="0"/>
                </a:lnTo>
                <a:lnTo>
                  <a:pt x="159" y="19"/>
                </a:lnTo>
                <a:lnTo>
                  <a:pt x="156" y="17"/>
                </a:lnTo>
                <a:lnTo>
                  <a:pt x="139" y="39"/>
                </a:lnTo>
                <a:lnTo>
                  <a:pt x="130" y="39"/>
                </a:lnTo>
                <a:lnTo>
                  <a:pt x="154" y="0"/>
                </a:lnTo>
                <a:lnTo>
                  <a:pt x="128" y="30"/>
                </a:lnTo>
                <a:lnTo>
                  <a:pt x="39" y="59"/>
                </a:lnTo>
                <a:lnTo>
                  <a:pt x="22" y="81"/>
                </a:lnTo>
                <a:lnTo>
                  <a:pt x="9" y="85"/>
                </a:lnTo>
                <a:lnTo>
                  <a:pt x="0" y="102"/>
                </a:lnTo>
                <a:lnTo>
                  <a:pt x="15" y="113"/>
                </a:lnTo>
                <a:lnTo>
                  <a:pt x="15" y="113"/>
                </a:lnTo>
                <a:close/>
              </a:path>
            </a:pathLst>
          </a:custGeom>
          <a:solidFill>
            <a:srgbClr val="F6F7F9"/>
          </a:solidFill>
          <a:ln w="9525">
            <a:solidFill>
              <a:srgbClr val="DADCDC">
                <a:lumMod val="50000"/>
              </a:srgbClr>
            </a:solidFill>
            <a:round/>
            <a:headEnd/>
            <a:tailEnd/>
          </a:ln>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92B3B"/>
              </a:solidFill>
              <a:effectLst/>
              <a:uLnTx/>
              <a:uFillTx/>
              <a:latin typeface="Calibri"/>
              <a:cs typeface="Arial" charset="0"/>
            </a:endParaRPr>
          </a:p>
        </p:txBody>
      </p:sp>
      <p:sp>
        <p:nvSpPr>
          <p:cNvPr id="196" name="Freeform 113"/>
          <p:cNvSpPr>
            <a:spLocks noChangeAspect="1"/>
          </p:cNvSpPr>
          <p:nvPr/>
        </p:nvSpPr>
        <p:spPr bwMode="auto">
          <a:xfrm>
            <a:off x="7062101" y="3752549"/>
            <a:ext cx="181574" cy="167758"/>
          </a:xfrm>
          <a:custGeom>
            <a:avLst/>
            <a:gdLst/>
            <a:ahLst/>
            <a:cxnLst>
              <a:cxn ang="0">
                <a:pos x="17" y="124"/>
              </a:cxn>
              <a:cxn ang="0">
                <a:pos x="15" y="170"/>
              </a:cxn>
              <a:cxn ang="0">
                <a:pos x="30" y="166"/>
              </a:cxn>
              <a:cxn ang="0">
                <a:pos x="65" y="141"/>
              </a:cxn>
              <a:cxn ang="0">
                <a:pos x="76" y="118"/>
              </a:cxn>
              <a:cxn ang="0">
                <a:pos x="84" y="124"/>
              </a:cxn>
              <a:cxn ang="0">
                <a:pos x="132" y="111"/>
              </a:cxn>
              <a:cxn ang="0">
                <a:pos x="134" y="102"/>
              </a:cxn>
              <a:cxn ang="0">
                <a:pos x="141" y="105"/>
              </a:cxn>
              <a:cxn ang="0">
                <a:pos x="150" y="98"/>
              </a:cxn>
              <a:cxn ang="0">
                <a:pos x="165" y="96"/>
              </a:cxn>
              <a:cxn ang="0">
                <a:pos x="184" y="87"/>
              </a:cxn>
              <a:cxn ang="0">
                <a:pos x="165" y="0"/>
              </a:cxn>
              <a:cxn ang="0">
                <a:pos x="0" y="35"/>
              </a:cxn>
              <a:cxn ang="0">
                <a:pos x="17" y="124"/>
              </a:cxn>
              <a:cxn ang="0">
                <a:pos x="17" y="124"/>
              </a:cxn>
            </a:cxnLst>
            <a:rect l="0" t="0" r="r" b="b"/>
            <a:pathLst>
              <a:path w="184" h="170">
                <a:moveTo>
                  <a:pt x="17" y="124"/>
                </a:moveTo>
                <a:lnTo>
                  <a:pt x="15" y="170"/>
                </a:lnTo>
                <a:lnTo>
                  <a:pt x="30" y="166"/>
                </a:lnTo>
                <a:lnTo>
                  <a:pt x="65" y="141"/>
                </a:lnTo>
                <a:lnTo>
                  <a:pt x="76" y="118"/>
                </a:lnTo>
                <a:lnTo>
                  <a:pt x="84" y="124"/>
                </a:lnTo>
                <a:lnTo>
                  <a:pt x="132" y="111"/>
                </a:lnTo>
                <a:lnTo>
                  <a:pt x="134" y="102"/>
                </a:lnTo>
                <a:lnTo>
                  <a:pt x="141" y="105"/>
                </a:lnTo>
                <a:lnTo>
                  <a:pt x="150" y="98"/>
                </a:lnTo>
                <a:lnTo>
                  <a:pt x="165" y="96"/>
                </a:lnTo>
                <a:lnTo>
                  <a:pt x="184" y="87"/>
                </a:lnTo>
                <a:lnTo>
                  <a:pt x="165" y="0"/>
                </a:lnTo>
                <a:lnTo>
                  <a:pt x="0" y="35"/>
                </a:lnTo>
                <a:lnTo>
                  <a:pt x="17" y="124"/>
                </a:lnTo>
                <a:lnTo>
                  <a:pt x="17" y="124"/>
                </a:lnTo>
                <a:close/>
              </a:path>
            </a:pathLst>
          </a:custGeom>
          <a:solidFill>
            <a:srgbClr val="F6F7F9"/>
          </a:solidFill>
          <a:ln w="9525">
            <a:solidFill>
              <a:srgbClr val="DADCDC">
                <a:lumMod val="50000"/>
              </a:srgbClr>
            </a:solidFill>
            <a:round/>
            <a:headEnd/>
            <a:tailEnd/>
          </a:ln>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92B3B"/>
              </a:solidFill>
              <a:effectLst/>
              <a:uLnTx/>
              <a:uFillTx/>
              <a:latin typeface="Calibri"/>
              <a:cs typeface="Arial" charset="0"/>
            </a:endParaRPr>
          </a:p>
        </p:txBody>
      </p:sp>
      <p:sp>
        <p:nvSpPr>
          <p:cNvPr id="197" name="Freeform 115"/>
          <p:cNvSpPr>
            <a:spLocks noChangeAspect="1"/>
          </p:cNvSpPr>
          <p:nvPr/>
        </p:nvSpPr>
        <p:spPr bwMode="auto">
          <a:xfrm>
            <a:off x="7062101" y="3624263"/>
            <a:ext cx="351305" cy="173679"/>
          </a:xfrm>
          <a:custGeom>
            <a:avLst/>
            <a:gdLst/>
            <a:ahLst/>
            <a:cxnLst>
              <a:cxn ang="0">
                <a:pos x="0" y="165"/>
              </a:cxn>
              <a:cxn ang="0">
                <a:pos x="165" y="130"/>
              </a:cxn>
              <a:cxn ang="0">
                <a:pos x="195" y="121"/>
              </a:cxn>
              <a:cxn ang="0">
                <a:pos x="206" y="124"/>
              </a:cxn>
              <a:cxn ang="0">
                <a:pos x="219" y="150"/>
              </a:cxn>
              <a:cxn ang="0">
                <a:pos x="237" y="154"/>
              </a:cxn>
              <a:cxn ang="0">
                <a:pos x="248" y="174"/>
              </a:cxn>
              <a:cxn ang="0">
                <a:pos x="259" y="176"/>
              </a:cxn>
              <a:cxn ang="0">
                <a:pos x="272" y="156"/>
              </a:cxn>
              <a:cxn ang="0">
                <a:pos x="278" y="139"/>
              </a:cxn>
              <a:cxn ang="0">
                <a:pos x="291" y="161"/>
              </a:cxn>
              <a:cxn ang="0">
                <a:pos x="356" y="141"/>
              </a:cxn>
              <a:cxn ang="0">
                <a:pos x="352" y="117"/>
              </a:cxn>
              <a:cxn ang="0">
                <a:pos x="333" y="85"/>
              </a:cxn>
              <a:cxn ang="0">
                <a:pos x="324" y="82"/>
              </a:cxn>
              <a:cxn ang="0">
                <a:pos x="313" y="84"/>
              </a:cxn>
              <a:cxn ang="0">
                <a:pos x="315" y="89"/>
              </a:cxn>
              <a:cxn ang="0">
                <a:pos x="330" y="91"/>
              </a:cxn>
              <a:cxn ang="0">
                <a:pos x="335" y="121"/>
              </a:cxn>
              <a:cxn ang="0">
                <a:pos x="309" y="132"/>
              </a:cxn>
              <a:cxn ang="0">
                <a:pos x="272" y="108"/>
              </a:cxn>
              <a:cxn ang="0">
                <a:pos x="259" y="82"/>
              </a:cxn>
              <a:cxn ang="0">
                <a:pos x="243" y="74"/>
              </a:cxn>
              <a:cxn ang="0">
                <a:pos x="243" y="82"/>
              </a:cxn>
              <a:cxn ang="0">
                <a:pos x="226" y="67"/>
              </a:cxn>
              <a:cxn ang="0">
                <a:pos x="239" y="48"/>
              </a:cxn>
              <a:cxn ang="0">
                <a:pos x="250" y="32"/>
              </a:cxn>
              <a:cxn ang="0">
                <a:pos x="230" y="0"/>
              </a:cxn>
              <a:cxn ang="0">
                <a:pos x="195" y="26"/>
              </a:cxn>
              <a:cxn ang="0">
                <a:pos x="76" y="56"/>
              </a:cxn>
              <a:cxn ang="0">
                <a:pos x="0" y="72"/>
              </a:cxn>
              <a:cxn ang="0">
                <a:pos x="0" y="165"/>
              </a:cxn>
              <a:cxn ang="0">
                <a:pos x="0" y="165"/>
              </a:cxn>
            </a:cxnLst>
            <a:rect l="0" t="0" r="r" b="b"/>
            <a:pathLst>
              <a:path w="356" h="176">
                <a:moveTo>
                  <a:pt x="0" y="165"/>
                </a:moveTo>
                <a:lnTo>
                  <a:pt x="165" y="130"/>
                </a:lnTo>
                <a:lnTo>
                  <a:pt x="195" y="121"/>
                </a:lnTo>
                <a:lnTo>
                  <a:pt x="206" y="124"/>
                </a:lnTo>
                <a:lnTo>
                  <a:pt x="219" y="150"/>
                </a:lnTo>
                <a:lnTo>
                  <a:pt x="237" y="154"/>
                </a:lnTo>
                <a:lnTo>
                  <a:pt x="248" y="174"/>
                </a:lnTo>
                <a:lnTo>
                  <a:pt x="259" y="176"/>
                </a:lnTo>
                <a:lnTo>
                  <a:pt x="272" y="156"/>
                </a:lnTo>
                <a:lnTo>
                  <a:pt x="278" y="139"/>
                </a:lnTo>
                <a:lnTo>
                  <a:pt x="291" y="161"/>
                </a:lnTo>
                <a:lnTo>
                  <a:pt x="356" y="141"/>
                </a:lnTo>
                <a:lnTo>
                  <a:pt x="352" y="117"/>
                </a:lnTo>
                <a:lnTo>
                  <a:pt x="333" y="85"/>
                </a:lnTo>
                <a:lnTo>
                  <a:pt x="324" y="82"/>
                </a:lnTo>
                <a:lnTo>
                  <a:pt x="313" y="84"/>
                </a:lnTo>
                <a:lnTo>
                  <a:pt x="315" y="89"/>
                </a:lnTo>
                <a:lnTo>
                  <a:pt x="330" y="91"/>
                </a:lnTo>
                <a:lnTo>
                  <a:pt x="335" y="121"/>
                </a:lnTo>
                <a:lnTo>
                  <a:pt x="309" y="132"/>
                </a:lnTo>
                <a:lnTo>
                  <a:pt x="272" y="108"/>
                </a:lnTo>
                <a:lnTo>
                  <a:pt x="259" y="82"/>
                </a:lnTo>
                <a:lnTo>
                  <a:pt x="243" y="74"/>
                </a:lnTo>
                <a:lnTo>
                  <a:pt x="243" y="82"/>
                </a:lnTo>
                <a:lnTo>
                  <a:pt x="226" y="67"/>
                </a:lnTo>
                <a:lnTo>
                  <a:pt x="239" y="48"/>
                </a:lnTo>
                <a:lnTo>
                  <a:pt x="250" y="32"/>
                </a:lnTo>
                <a:lnTo>
                  <a:pt x="230" y="0"/>
                </a:lnTo>
                <a:lnTo>
                  <a:pt x="195" y="26"/>
                </a:lnTo>
                <a:lnTo>
                  <a:pt x="76" y="56"/>
                </a:lnTo>
                <a:lnTo>
                  <a:pt x="0" y="72"/>
                </a:lnTo>
                <a:lnTo>
                  <a:pt x="0" y="165"/>
                </a:lnTo>
                <a:lnTo>
                  <a:pt x="0" y="165"/>
                </a:lnTo>
                <a:close/>
              </a:path>
            </a:pathLst>
          </a:custGeom>
          <a:solidFill>
            <a:srgbClr val="F6F7F9"/>
          </a:solidFill>
          <a:ln w="9525">
            <a:solidFill>
              <a:srgbClr val="DADCDC">
                <a:lumMod val="50000"/>
              </a:srgbClr>
            </a:solidFill>
            <a:round/>
            <a:headEnd/>
            <a:tailEnd/>
          </a:ln>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92B3B"/>
              </a:solidFill>
              <a:effectLst/>
              <a:uLnTx/>
              <a:uFillTx/>
              <a:latin typeface="Calibri"/>
              <a:cs typeface="Arial" charset="0"/>
            </a:endParaRPr>
          </a:p>
        </p:txBody>
      </p:sp>
      <p:sp>
        <p:nvSpPr>
          <p:cNvPr id="198" name="Freeform 118"/>
          <p:cNvSpPr>
            <a:spLocks noChangeAspect="1"/>
          </p:cNvSpPr>
          <p:nvPr/>
        </p:nvSpPr>
        <p:spPr bwMode="auto">
          <a:xfrm>
            <a:off x="6984144" y="3370653"/>
            <a:ext cx="169732" cy="324662"/>
          </a:xfrm>
          <a:custGeom>
            <a:avLst/>
            <a:gdLst/>
            <a:ahLst/>
            <a:cxnLst>
              <a:cxn ang="0">
                <a:pos x="27" y="135"/>
              </a:cxn>
              <a:cxn ang="0">
                <a:pos x="35" y="194"/>
              </a:cxn>
              <a:cxn ang="0">
                <a:pos x="79" y="329"/>
              </a:cxn>
              <a:cxn ang="0">
                <a:pos x="155" y="313"/>
              </a:cxn>
              <a:cxn ang="0">
                <a:pos x="150" y="120"/>
              </a:cxn>
              <a:cxn ang="0">
                <a:pos x="170" y="83"/>
              </a:cxn>
              <a:cxn ang="0">
                <a:pos x="172" y="0"/>
              </a:cxn>
              <a:cxn ang="0">
                <a:pos x="0" y="41"/>
              </a:cxn>
              <a:cxn ang="0">
                <a:pos x="27" y="135"/>
              </a:cxn>
              <a:cxn ang="0">
                <a:pos x="27" y="135"/>
              </a:cxn>
            </a:cxnLst>
            <a:rect l="0" t="0" r="r" b="b"/>
            <a:pathLst>
              <a:path w="172" h="329">
                <a:moveTo>
                  <a:pt x="27" y="135"/>
                </a:moveTo>
                <a:lnTo>
                  <a:pt x="35" y="194"/>
                </a:lnTo>
                <a:lnTo>
                  <a:pt x="79" y="329"/>
                </a:lnTo>
                <a:lnTo>
                  <a:pt x="155" y="313"/>
                </a:lnTo>
                <a:lnTo>
                  <a:pt x="150" y="120"/>
                </a:lnTo>
                <a:lnTo>
                  <a:pt x="170" y="83"/>
                </a:lnTo>
                <a:lnTo>
                  <a:pt x="172" y="0"/>
                </a:lnTo>
                <a:lnTo>
                  <a:pt x="0" y="41"/>
                </a:lnTo>
                <a:lnTo>
                  <a:pt x="27" y="135"/>
                </a:lnTo>
                <a:lnTo>
                  <a:pt x="27" y="135"/>
                </a:lnTo>
                <a:close/>
              </a:path>
            </a:pathLst>
          </a:custGeom>
          <a:solidFill>
            <a:srgbClr val="F6F7F9"/>
          </a:solidFill>
          <a:ln w="9525">
            <a:solidFill>
              <a:srgbClr val="DADCDC">
                <a:lumMod val="50000"/>
              </a:srgbClr>
            </a:solidFill>
            <a:round/>
            <a:headEnd/>
            <a:tailEnd/>
          </a:ln>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92B3B"/>
              </a:solidFill>
              <a:effectLst/>
              <a:uLnTx/>
              <a:uFillTx/>
              <a:latin typeface="Calibri"/>
              <a:cs typeface="Arial" charset="0"/>
            </a:endParaRPr>
          </a:p>
        </p:txBody>
      </p:sp>
      <p:sp>
        <p:nvSpPr>
          <p:cNvPr id="199" name="Freeform 119"/>
          <p:cNvSpPr>
            <a:spLocks noChangeAspect="1"/>
          </p:cNvSpPr>
          <p:nvPr/>
        </p:nvSpPr>
        <p:spPr bwMode="auto">
          <a:xfrm>
            <a:off x="7132165" y="3323286"/>
            <a:ext cx="156904" cy="356239"/>
          </a:xfrm>
          <a:custGeom>
            <a:avLst/>
            <a:gdLst/>
            <a:ahLst/>
            <a:cxnLst>
              <a:cxn ang="0">
                <a:pos x="0" y="168"/>
              </a:cxn>
              <a:cxn ang="0">
                <a:pos x="20" y="131"/>
              </a:cxn>
              <a:cxn ang="0">
                <a:pos x="22" y="48"/>
              </a:cxn>
              <a:cxn ang="0">
                <a:pos x="20" y="17"/>
              </a:cxn>
              <a:cxn ang="0">
                <a:pos x="51" y="0"/>
              </a:cxn>
              <a:cxn ang="0">
                <a:pos x="124" y="226"/>
              </a:cxn>
              <a:cxn ang="0">
                <a:pos x="159" y="274"/>
              </a:cxn>
              <a:cxn ang="0">
                <a:pos x="159" y="305"/>
              </a:cxn>
              <a:cxn ang="0">
                <a:pos x="124" y="331"/>
              </a:cxn>
              <a:cxn ang="0">
                <a:pos x="5" y="361"/>
              </a:cxn>
              <a:cxn ang="0">
                <a:pos x="0" y="168"/>
              </a:cxn>
              <a:cxn ang="0">
                <a:pos x="0" y="168"/>
              </a:cxn>
            </a:cxnLst>
            <a:rect l="0" t="0" r="r" b="b"/>
            <a:pathLst>
              <a:path w="159" h="361">
                <a:moveTo>
                  <a:pt x="0" y="168"/>
                </a:moveTo>
                <a:lnTo>
                  <a:pt x="20" y="131"/>
                </a:lnTo>
                <a:lnTo>
                  <a:pt x="22" y="48"/>
                </a:lnTo>
                <a:lnTo>
                  <a:pt x="20" y="17"/>
                </a:lnTo>
                <a:lnTo>
                  <a:pt x="51" y="0"/>
                </a:lnTo>
                <a:lnTo>
                  <a:pt x="124" y="226"/>
                </a:lnTo>
                <a:lnTo>
                  <a:pt x="159" y="274"/>
                </a:lnTo>
                <a:lnTo>
                  <a:pt x="159" y="305"/>
                </a:lnTo>
                <a:lnTo>
                  <a:pt x="124" y="331"/>
                </a:lnTo>
                <a:lnTo>
                  <a:pt x="5" y="361"/>
                </a:lnTo>
                <a:lnTo>
                  <a:pt x="0" y="168"/>
                </a:lnTo>
                <a:lnTo>
                  <a:pt x="0" y="168"/>
                </a:lnTo>
                <a:close/>
              </a:path>
            </a:pathLst>
          </a:custGeom>
          <a:solidFill>
            <a:srgbClr val="F6F7F9"/>
          </a:solidFill>
          <a:ln w="9525">
            <a:solidFill>
              <a:srgbClr val="DADCDC">
                <a:lumMod val="50000"/>
              </a:srgbClr>
            </a:solidFill>
            <a:round/>
            <a:headEnd/>
            <a:tailEnd/>
          </a:ln>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92B3B"/>
              </a:solidFill>
              <a:effectLst/>
              <a:uLnTx/>
              <a:uFillTx/>
              <a:latin typeface="Calibri"/>
              <a:cs typeface="Arial" charset="0"/>
            </a:endParaRPr>
          </a:p>
        </p:txBody>
      </p:sp>
      <p:sp>
        <p:nvSpPr>
          <p:cNvPr id="200" name="Freeform 120"/>
          <p:cNvSpPr>
            <a:spLocks noChangeAspect="1"/>
          </p:cNvSpPr>
          <p:nvPr/>
        </p:nvSpPr>
        <p:spPr bwMode="auto">
          <a:xfrm>
            <a:off x="7182492" y="3007506"/>
            <a:ext cx="383870" cy="586166"/>
          </a:xfrm>
          <a:custGeom>
            <a:avLst/>
            <a:gdLst/>
            <a:ahLst/>
            <a:cxnLst>
              <a:cxn ang="0">
                <a:pos x="0" y="320"/>
              </a:cxn>
              <a:cxn ang="0">
                <a:pos x="23" y="322"/>
              </a:cxn>
              <a:cxn ang="0">
                <a:pos x="25" y="283"/>
              </a:cxn>
              <a:cxn ang="0">
                <a:pos x="52" y="229"/>
              </a:cxn>
              <a:cxn ang="0">
                <a:pos x="39" y="190"/>
              </a:cxn>
              <a:cxn ang="0">
                <a:pos x="95" y="3"/>
              </a:cxn>
              <a:cxn ang="0">
                <a:pos x="108" y="3"/>
              </a:cxn>
              <a:cxn ang="0">
                <a:pos x="112" y="27"/>
              </a:cxn>
              <a:cxn ang="0">
                <a:pos x="167" y="7"/>
              </a:cxn>
              <a:cxn ang="0">
                <a:pos x="169" y="0"/>
              </a:cxn>
              <a:cxn ang="0">
                <a:pos x="213" y="9"/>
              </a:cxn>
              <a:cxn ang="0">
                <a:pos x="286" y="192"/>
              </a:cxn>
              <a:cxn ang="0">
                <a:pos x="319" y="194"/>
              </a:cxn>
              <a:cxn ang="0">
                <a:pos x="380" y="262"/>
              </a:cxn>
              <a:cxn ang="0">
                <a:pos x="371" y="275"/>
              </a:cxn>
              <a:cxn ang="0">
                <a:pos x="389" y="275"/>
              </a:cxn>
              <a:cxn ang="0">
                <a:pos x="376" y="309"/>
              </a:cxn>
              <a:cxn ang="0">
                <a:pos x="347" y="331"/>
              </a:cxn>
              <a:cxn ang="0">
                <a:pos x="313" y="348"/>
              </a:cxn>
              <a:cxn ang="0">
                <a:pos x="310" y="370"/>
              </a:cxn>
              <a:cxn ang="0">
                <a:pos x="291" y="349"/>
              </a:cxn>
              <a:cxn ang="0">
                <a:pos x="261" y="374"/>
              </a:cxn>
              <a:cxn ang="0">
                <a:pos x="247" y="374"/>
              </a:cxn>
              <a:cxn ang="0">
                <a:pos x="234" y="359"/>
              </a:cxn>
              <a:cxn ang="0">
                <a:pos x="226" y="431"/>
              </a:cxn>
              <a:cxn ang="0">
                <a:pos x="199" y="442"/>
              </a:cxn>
              <a:cxn ang="0">
                <a:pos x="186" y="470"/>
              </a:cxn>
              <a:cxn ang="0">
                <a:pos x="169" y="470"/>
              </a:cxn>
              <a:cxn ang="0">
                <a:pos x="130" y="512"/>
              </a:cxn>
              <a:cxn ang="0">
                <a:pos x="128" y="546"/>
              </a:cxn>
              <a:cxn ang="0">
                <a:pos x="119" y="559"/>
              </a:cxn>
              <a:cxn ang="0">
                <a:pos x="108" y="594"/>
              </a:cxn>
              <a:cxn ang="0">
                <a:pos x="73" y="546"/>
              </a:cxn>
              <a:cxn ang="0">
                <a:pos x="0" y="320"/>
              </a:cxn>
              <a:cxn ang="0">
                <a:pos x="0" y="320"/>
              </a:cxn>
            </a:cxnLst>
            <a:rect l="0" t="0" r="r" b="b"/>
            <a:pathLst>
              <a:path w="389" h="594">
                <a:moveTo>
                  <a:pt x="0" y="320"/>
                </a:moveTo>
                <a:lnTo>
                  <a:pt x="23" y="322"/>
                </a:lnTo>
                <a:lnTo>
                  <a:pt x="25" y="283"/>
                </a:lnTo>
                <a:lnTo>
                  <a:pt x="52" y="229"/>
                </a:lnTo>
                <a:lnTo>
                  <a:pt x="39" y="190"/>
                </a:lnTo>
                <a:lnTo>
                  <a:pt x="95" y="3"/>
                </a:lnTo>
                <a:lnTo>
                  <a:pt x="108" y="3"/>
                </a:lnTo>
                <a:lnTo>
                  <a:pt x="112" y="27"/>
                </a:lnTo>
                <a:lnTo>
                  <a:pt x="167" y="7"/>
                </a:lnTo>
                <a:lnTo>
                  <a:pt x="169" y="0"/>
                </a:lnTo>
                <a:lnTo>
                  <a:pt x="213" y="9"/>
                </a:lnTo>
                <a:lnTo>
                  <a:pt x="286" y="192"/>
                </a:lnTo>
                <a:lnTo>
                  <a:pt x="319" y="194"/>
                </a:lnTo>
                <a:lnTo>
                  <a:pt x="380" y="262"/>
                </a:lnTo>
                <a:lnTo>
                  <a:pt x="371" y="275"/>
                </a:lnTo>
                <a:lnTo>
                  <a:pt x="389" y="275"/>
                </a:lnTo>
                <a:lnTo>
                  <a:pt x="376" y="309"/>
                </a:lnTo>
                <a:lnTo>
                  <a:pt x="347" y="331"/>
                </a:lnTo>
                <a:lnTo>
                  <a:pt x="313" y="348"/>
                </a:lnTo>
                <a:lnTo>
                  <a:pt x="310" y="370"/>
                </a:lnTo>
                <a:lnTo>
                  <a:pt x="291" y="349"/>
                </a:lnTo>
                <a:lnTo>
                  <a:pt x="261" y="374"/>
                </a:lnTo>
                <a:lnTo>
                  <a:pt x="247" y="374"/>
                </a:lnTo>
                <a:lnTo>
                  <a:pt x="234" y="359"/>
                </a:lnTo>
                <a:lnTo>
                  <a:pt x="226" y="431"/>
                </a:lnTo>
                <a:lnTo>
                  <a:pt x="199" y="442"/>
                </a:lnTo>
                <a:lnTo>
                  <a:pt x="186" y="470"/>
                </a:lnTo>
                <a:lnTo>
                  <a:pt x="169" y="470"/>
                </a:lnTo>
                <a:lnTo>
                  <a:pt x="130" y="512"/>
                </a:lnTo>
                <a:lnTo>
                  <a:pt x="128" y="546"/>
                </a:lnTo>
                <a:lnTo>
                  <a:pt x="119" y="559"/>
                </a:lnTo>
                <a:lnTo>
                  <a:pt x="108" y="594"/>
                </a:lnTo>
                <a:lnTo>
                  <a:pt x="73" y="546"/>
                </a:lnTo>
                <a:lnTo>
                  <a:pt x="0" y="320"/>
                </a:lnTo>
                <a:lnTo>
                  <a:pt x="0" y="320"/>
                </a:lnTo>
                <a:close/>
              </a:path>
            </a:pathLst>
          </a:custGeom>
          <a:solidFill>
            <a:srgbClr val="F6F7F9"/>
          </a:solidFill>
          <a:ln w="9525">
            <a:solidFill>
              <a:srgbClr val="DADCDC">
                <a:lumMod val="50000"/>
              </a:srgbClr>
            </a:solidFill>
            <a:round/>
            <a:headEnd/>
            <a:tailEnd/>
          </a:ln>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92B3B"/>
              </a:solidFill>
              <a:effectLst/>
              <a:uLnTx/>
              <a:uFillTx/>
              <a:latin typeface="Calibri"/>
              <a:cs typeface="Arial" charset="0"/>
            </a:endParaRPr>
          </a:p>
        </p:txBody>
      </p:sp>
      <p:sp>
        <p:nvSpPr>
          <p:cNvPr id="201" name="Freeform 98"/>
          <p:cNvSpPr>
            <a:spLocks noChangeAspect="1"/>
          </p:cNvSpPr>
          <p:nvPr/>
        </p:nvSpPr>
        <p:spPr bwMode="auto">
          <a:xfrm>
            <a:off x="6667376" y="6096229"/>
            <a:ext cx="66116" cy="43419"/>
          </a:xfrm>
          <a:custGeom>
            <a:avLst/>
            <a:gdLst/>
            <a:ahLst/>
            <a:cxnLst>
              <a:cxn ang="0">
                <a:pos x="6" y="44"/>
              </a:cxn>
              <a:cxn ang="0">
                <a:pos x="67" y="0"/>
              </a:cxn>
              <a:cxn ang="0">
                <a:pos x="0" y="39"/>
              </a:cxn>
              <a:cxn ang="0">
                <a:pos x="6" y="44"/>
              </a:cxn>
              <a:cxn ang="0">
                <a:pos x="6" y="44"/>
              </a:cxn>
            </a:cxnLst>
            <a:rect l="0" t="0" r="r" b="b"/>
            <a:pathLst>
              <a:path w="67" h="44">
                <a:moveTo>
                  <a:pt x="6" y="44"/>
                </a:moveTo>
                <a:lnTo>
                  <a:pt x="67" y="0"/>
                </a:lnTo>
                <a:lnTo>
                  <a:pt x="0" y="39"/>
                </a:lnTo>
                <a:lnTo>
                  <a:pt x="6" y="44"/>
                </a:lnTo>
                <a:lnTo>
                  <a:pt x="6" y="44"/>
                </a:lnTo>
                <a:close/>
              </a:path>
            </a:pathLst>
          </a:custGeom>
          <a:solidFill>
            <a:srgbClr val="F6F7F9"/>
          </a:solidFill>
          <a:ln w="9525">
            <a:solidFill>
              <a:srgbClr val="DADCDC">
                <a:lumMod val="50000"/>
              </a:srgbClr>
            </a:solidFill>
            <a:round/>
            <a:headEnd/>
            <a:tailEnd/>
          </a:ln>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92B3B"/>
              </a:solidFill>
              <a:effectLst/>
              <a:uLnTx/>
              <a:uFillTx/>
              <a:latin typeface="Calibri"/>
              <a:cs typeface="Arial" charset="0"/>
            </a:endParaRPr>
          </a:p>
        </p:txBody>
      </p:sp>
      <p:sp>
        <p:nvSpPr>
          <p:cNvPr id="202" name="Freeform 99"/>
          <p:cNvSpPr>
            <a:spLocks noChangeAspect="1"/>
          </p:cNvSpPr>
          <p:nvPr/>
        </p:nvSpPr>
        <p:spPr bwMode="auto">
          <a:xfrm>
            <a:off x="6735467" y="6057742"/>
            <a:ext cx="17763" cy="36513"/>
          </a:xfrm>
          <a:custGeom>
            <a:avLst/>
            <a:gdLst/>
            <a:ahLst/>
            <a:cxnLst>
              <a:cxn ang="0">
                <a:pos x="5" y="37"/>
              </a:cxn>
              <a:cxn ang="0">
                <a:pos x="15" y="28"/>
              </a:cxn>
              <a:cxn ang="0">
                <a:pos x="18" y="0"/>
              </a:cxn>
              <a:cxn ang="0">
                <a:pos x="9" y="26"/>
              </a:cxn>
              <a:cxn ang="0">
                <a:pos x="0" y="33"/>
              </a:cxn>
              <a:cxn ang="0">
                <a:pos x="5" y="37"/>
              </a:cxn>
              <a:cxn ang="0">
                <a:pos x="5" y="37"/>
              </a:cxn>
            </a:cxnLst>
            <a:rect l="0" t="0" r="r" b="b"/>
            <a:pathLst>
              <a:path w="18" h="37">
                <a:moveTo>
                  <a:pt x="5" y="37"/>
                </a:moveTo>
                <a:lnTo>
                  <a:pt x="15" y="28"/>
                </a:lnTo>
                <a:lnTo>
                  <a:pt x="18" y="0"/>
                </a:lnTo>
                <a:lnTo>
                  <a:pt x="9" y="26"/>
                </a:lnTo>
                <a:lnTo>
                  <a:pt x="0" y="33"/>
                </a:lnTo>
                <a:lnTo>
                  <a:pt x="5" y="37"/>
                </a:lnTo>
                <a:lnTo>
                  <a:pt x="5" y="37"/>
                </a:lnTo>
                <a:close/>
              </a:path>
            </a:pathLst>
          </a:custGeom>
          <a:solidFill>
            <a:srgbClr val="F6F7F9"/>
          </a:solidFill>
          <a:ln w="9525">
            <a:solidFill>
              <a:srgbClr val="DADCDC">
                <a:lumMod val="50000"/>
              </a:srgbClr>
            </a:solidFill>
            <a:round/>
            <a:headEnd/>
            <a:tailEnd/>
          </a:ln>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92B3B"/>
              </a:solidFill>
              <a:effectLst/>
              <a:uLnTx/>
              <a:uFillTx/>
              <a:latin typeface="Calibri"/>
              <a:cs typeface="Arial" charset="0"/>
            </a:endParaRPr>
          </a:p>
        </p:txBody>
      </p:sp>
      <p:sp>
        <p:nvSpPr>
          <p:cNvPr id="203" name="Freeform 104"/>
          <p:cNvSpPr>
            <a:spLocks noChangeAspect="1"/>
          </p:cNvSpPr>
          <p:nvPr/>
        </p:nvSpPr>
        <p:spPr bwMode="auto">
          <a:xfrm>
            <a:off x="6952565" y="4334769"/>
            <a:ext cx="44407" cy="111510"/>
          </a:xfrm>
          <a:custGeom>
            <a:avLst/>
            <a:gdLst/>
            <a:ahLst/>
            <a:cxnLst>
              <a:cxn ang="0">
                <a:pos x="0" y="113"/>
              </a:cxn>
              <a:cxn ang="0">
                <a:pos x="15" y="82"/>
              </a:cxn>
              <a:cxn ang="0">
                <a:pos x="32" y="63"/>
              </a:cxn>
              <a:cxn ang="0">
                <a:pos x="45" y="0"/>
              </a:cxn>
              <a:cxn ang="0">
                <a:pos x="19" y="15"/>
              </a:cxn>
              <a:cxn ang="0">
                <a:pos x="0" y="74"/>
              </a:cxn>
              <a:cxn ang="0">
                <a:pos x="0" y="113"/>
              </a:cxn>
              <a:cxn ang="0">
                <a:pos x="0" y="113"/>
              </a:cxn>
            </a:cxnLst>
            <a:rect l="0" t="0" r="r" b="b"/>
            <a:pathLst>
              <a:path w="45" h="113">
                <a:moveTo>
                  <a:pt x="0" y="113"/>
                </a:moveTo>
                <a:lnTo>
                  <a:pt x="15" y="82"/>
                </a:lnTo>
                <a:lnTo>
                  <a:pt x="32" y="63"/>
                </a:lnTo>
                <a:lnTo>
                  <a:pt x="45" y="0"/>
                </a:lnTo>
                <a:lnTo>
                  <a:pt x="19" y="15"/>
                </a:lnTo>
                <a:lnTo>
                  <a:pt x="0" y="74"/>
                </a:lnTo>
                <a:lnTo>
                  <a:pt x="0" y="113"/>
                </a:lnTo>
                <a:lnTo>
                  <a:pt x="0" y="113"/>
                </a:lnTo>
                <a:close/>
              </a:path>
            </a:pathLst>
          </a:custGeom>
          <a:solidFill>
            <a:srgbClr val="F6F7F9"/>
          </a:solidFill>
          <a:ln w="9525">
            <a:solidFill>
              <a:srgbClr val="DADCDC">
                <a:lumMod val="50000"/>
              </a:srgbClr>
            </a:solidFill>
            <a:round/>
            <a:headEnd/>
            <a:tailEnd/>
          </a:ln>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0000"/>
              </a:solidFill>
              <a:effectLst/>
              <a:uLnTx/>
              <a:uFillTx/>
              <a:latin typeface="Calibri"/>
              <a:cs typeface="Arial" charset="0"/>
            </a:endParaRPr>
          </a:p>
        </p:txBody>
      </p:sp>
      <p:sp>
        <p:nvSpPr>
          <p:cNvPr id="204" name="Freeform 107"/>
          <p:cNvSpPr>
            <a:spLocks noChangeAspect="1"/>
          </p:cNvSpPr>
          <p:nvPr/>
        </p:nvSpPr>
        <p:spPr bwMode="auto">
          <a:xfrm>
            <a:off x="6905198" y="4112736"/>
            <a:ext cx="111510" cy="176640"/>
          </a:xfrm>
          <a:custGeom>
            <a:avLst/>
            <a:gdLst/>
            <a:ahLst/>
            <a:cxnLst>
              <a:cxn ang="0">
                <a:pos x="0" y="16"/>
              </a:cxn>
              <a:cxn ang="0">
                <a:pos x="17" y="0"/>
              </a:cxn>
              <a:cxn ang="0">
                <a:pos x="37" y="0"/>
              </a:cxn>
              <a:cxn ang="0">
                <a:pos x="30" y="18"/>
              </a:cxn>
              <a:cxn ang="0">
                <a:pos x="24" y="24"/>
              </a:cxn>
              <a:cxn ang="0">
                <a:pos x="30" y="44"/>
              </a:cxn>
              <a:cxn ang="0">
                <a:pos x="56" y="72"/>
              </a:cxn>
              <a:cxn ang="0">
                <a:pos x="61" y="94"/>
              </a:cxn>
              <a:cxn ang="0">
                <a:pos x="83" y="118"/>
              </a:cxn>
              <a:cxn ang="0">
                <a:pos x="100" y="124"/>
              </a:cxn>
              <a:cxn ang="0">
                <a:pos x="107" y="140"/>
              </a:cxn>
              <a:cxn ang="0">
                <a:pos x="93" y="153"/>
              </a:cxn>
              <a:cxn ang="0">
                <a:pos x="109" y="151"/>
              </a:cxn>
              <a:cxn ang="0">
                <a:pos x="113" y="164"/>
              </a:cxn>
              <a:cxn ang="0">
                <a:pos x="45" y="179"/>
              </a:cxn>
              <a:cxn ang="0">
                <a:pos x="0" y="16"/>
              </a:cxn>
              <a:cxn ang="0">
                <a:pos x="0" y="16"/>
              </a:cxn>
            </a:cxnLst>
            <a:rect l="0" t="0" r="r" b="b"/>
            <a:pathLst>
              <a:path w="113" h="179">
                <a:moveTo>
                  <a:pt x="0" y="16"/>
                </a:moveTo>
                <a:lnTo>
                  <a:pt x="17" y="0"/>
                </a:lnTo>
                <a:lnTo>
                  <a:pt x="37" y="0"/>
                </a:lnTo>
                <a:lnTo>
                  <a:pt x="30" y="18"/>
                </a:lnTo>
                <a:lnTo>
                  <a:pt x="24" y="24"/>
                </a:lnTo>
                <a:lnTo>
                  <a:pt x="30" y="44"/>
                </a:lnTo>
                <a:lnTo>
                  <a:pt x="56" y="72"/>
                </a:lnTo>
                <a:lnTo>
                  <a:pt x="61" y="94"/>
                </a:lnTo>
                <a:lnTo>
                  <a:pt x="83" y="118"/>
                </a:lnTo>
                <a:lnTo>
                  <a:pt x="100" y="124"/>
                </a:lnTo>
                <a:lnTo>
                  <a:pt x="107" y="140"/>
                </a:lnTo>
                <a:lnTo>
                  <a:pt x="93" y="153"/>
                </a:lnTo>
                <a:lnTo>
                  <a:pt x="109" y="151"/>
                </a:lnTo>
                <a:lnTo>
                  <a:pt x="113" y="164"/>
                </a:lnTo>
                <a:lnTo>
                  <a:pt x="45" y="179"/>
                </a:lnTo>
                <a:lnTo>
                  <a:pt x="0" y="16"/>
                </a:lnTo>
                <a:lnTo>
                  <a:pt x="0" y="16"/>
                </a:lnTo>
                <a:close/>
              </a:path>
            </a:pathLst>
          </a:custGeom>
          <a:solidFill>
            <a:srgbClr val="F6F7F9"/>
          </a:solidFill>
          <a:ln w="9525">
            <a:solidFill>
              <a:srgbClr val="DADCDC">
                <a:lumMod val="50000"/>
              </a:srgbClr>
            </a:solidFill>
            <a:round/>
            <a:headEnd/>
            <a:tailEnd/>
          </a:ln>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0000"/>
              </a:solidFill>
              <a:effectLst/>
              <a:uLnTx/>
              <a:uFillTx/>
              <a:latin typeface="Calibri"/>
              <a:cs typeface="Arial" charset="0"/>
            </a:endParaRPr>
          </a:p>
        </p:txBody>
      </p:sp>
      <p:sp>
        <p:nvSpPr>
          <p:cNvPr id="205" name="Freeform 114"/>
          <p:cNvSpPr>
            <a:spLocks noChangeAspect="1"/>
          </p:cNvSpPr>
          <p:nvPr/>
        </p:nvSpPr>
        <p:spPr bwMode="auto">
          <a:xfrm>
            <a:off x="7224926" y="3743668"/>
            <a:ext cx="81906" cy="94734"/>
          </a:xfrm>
          <a:custGeom>
            <a:avLst/>
            <a:gdLst/>
            <a:ahLst/>
            <a:cxnLst>
              <a:cxn ang="0">
                <a:pos x="19" y="96"/>
              </a:cxn>
              <a:cxn ang="0">
                <a:pos x="54" y="83"/>
              </a:cxn>
              <a:cxn ang="0">
                <a:pos x="54" y="44"/>
              </a:cxn>
              <a:cxn ang="0">
                <a:pos x="63" y="53"/>
              </a:cxn>
              <a:cxn ang="0">
                <a:pos x="65" y="72"/>
              </a:cxn>
              <a:cxn ang="0">
                <a:pos x="72" y="72"/>
              </a:cxn>
              <a:cxn ang="0">
                <a:pos x="83" y="53"/>
              </a:cxn>
              <a:cxn ang="0">
                <a:pos x="72" y="33"/>
              </a:cxn>
              <a:cxn ang="0">
                <a:pos x="54" y="29"/>
              </a:cxn>
              <a:cxn ang="0">
                <a:pos x="41" y="3"/>
              </a:cxn>
              <a:cxn ang="0">
                <a:pos x="30" y="0"/>
              </a:cxn>
              <a:cxn ang="0">
                <a:pos x="0" y="9"/>
              </a:cxn>
              <a:cxn ang="0">
                <a:pos x="19" y="96"/>
              </a:cxn>
              <a:cxn ang="0">
                <a:pos x="19" y="96"/>
              </a:cxn>
            </a:cxnLst>
            <a:rect l="0" t="0" r="r" b="b"/>
            <a:pathLst>
              <a:path w="83" h="96">
                <a:moveTo>
                  <a:pt x="19" y="96"/>
                </a:moveTo>
                <a:lnTo>
                  <a:pt x="54" y="83"/>
                </a:lnTo>
                <a:lnTo>
                  <a:pt x="54" y="44"/>
                </a:lnTo>
                <a:lnTo>
                  <a:pt x="63" y="53"/>
                </a:lnTo>
                <a:lnTo>
                  <a:pt x="65" y="72"/>
                </a:lnTo>
                <a:lnTo>
                  <a:pt x="72" y="72"/>
                </a:lnTo>
                <a:lnTo>
                  <a:pt x="83" y="53"/>
                </a:lnTo>
                <a:lnTo>
                  <a:pt x="72" y="33"/>
                </a:lnTo>
                <a:lnTo>
                  <a:pt x="54" y="29"/>
                </a:lnTo>
                <a:lnTo>
                  <a:pt x="41" y="3"/>
                </a:lnTo>
                <a:lnTo>
                  <a:pt x="30" y="0"/>
                </a:lnTo>
                <a:lnTo>
                  <a:pt x="0" y="9"/>
                </a:lnTo>
                <a:lnTo>
                  <a:pt x="19" y="96"/>
                </a:lnTo>
                <a:lnTo>
                  <a:pt x="19" y="96"/>
                </a:lnTo>
                <a:close/>
              </a:path>
            </a:pathLst>
          </a:custGeom>
          <a:solidFill>
            <a:srgbClr val="F6F7F9"/>
          </a:solidFill>
          <a:ln w="9525">
            <a:solidFill>
              <a:srgbClr val="DADCDC">
                <a:lumMod val="50000"/>
              </a:srgbClr>
            </a:solidFill>
            <a:round/>
            <a:headEnd/>
            <a:tailEnd/>
          </a:ln>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0000"/>
              </a:solidFill>
              <a:effectLst/>
              <a:uLnTx/>
              <a:uFillTx/>
              <a:latin typeface="Calibri"/>
              <a:cs typeface="Arial" charset="0"/>
            </a:endParaRPr>
          </a:p>
        </p:txBody>
      </p:sp>
      <p:sp>
        <p:nvSpPr>
          <p:cNvPr id="206" name="Freeform 116"/>
          <p:cNvSpPr>
            <a:spLocks noChangeAspect="1"/>
          </p:cNvSpPr>
          <p:nvPr/>
        </p:nvSpPr>
        <p:spPr bwMode="auto">
          <a:xfrm>
            <a:off x="7342356" y="3793009"/>
            <a:ext cx="32565" cy="24671"/>
          </a:xfrm>
          <a:custGeom>
            <a:avLst/>
            <a:gdLst/>
            <a:ahLst/>
            <a:cxnLst>
              <a:cxn ang="0">
                <a:pos x="0" y="25"/>
              </a:cxn>
              <a:cxn ang="0">
                <a:pos x="14" y="0"/>
              </a:cxn>
              <a:cxn ang="0">
                <a:pos x="33" y="11"/>
              </a:cxn>
              <a:cxn ang="0">
                <a:pos x="0" y="25"/>
              </a:cxn>
              <a:cxn ang="0">
                <a:pos x="0" y="25"/>
              </a:cxn>
              <a:cxn ang="0">
                <a:pos x="0" y="25"/>
              </a:cxn>
            </a:cxnLst>
            <a:rect l="0" t="0" r="r" b="b"/>
            <a:pathLst>
              <a:path w="33" h="25">
                <a:moveTo>
                  <a:pt x="0" y="25"/>
                </a:moveTo>
                <a:lnTo>
                  <a:pt x="14" y="0"/>
                </a:lnTo>
                <a:lnTo>
                  <a:pt x="33" y="11"/>
                </a:lnTo>
                <a:lnTo>
                  <a:pt x="0" y="25"/>
                </a:lnTo>
                <a:lnTo>
                  <a:pt x="0" y="25"/>
                </a:lnTo>
                <a:lnTo>
                  <a:pt x="0" y="25"/>
                </a:lnTo>
                <a:close/>
              </a:path>
            </a:pathLst>
          </a:custGeom>
          <a:solidFill>
            <a:srgbClr val="F6F7F9"/>
          </a:solidFill>
          <a:ln w="9525">
            <a:solidFill>
              <a:srgbClr val="DADCDC">
                <a:lumMod val="50000"/>
              </a:srgbClr>
            </a:solidFill>
            <a:round/>
            <a:headEnd/>
            <a:tailEnd/>
          </a:ln>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0000"/>
              </a:solidFill>
              <a:effectLst/>
              <a:uLnTx/>
              <a:uFillTx/>
              <a:latin typeface="Calibri"/>
              <a:cs typeface="Arial" charset="0"/>
            </a:endParaRPr>
          </a:p>
        </p:txBody>
      </p:sp>
      <p:sp>
        <p:nvSpPr>
          <p:cNvPr id="207" name="Freeform 117"/>
          <p:cNvSpPr>
            <a:spLocks noChangeAspect="1"/>
          </p:cNvSpPr>
          <p:nvPr/>
        </p:nvSpPr>
        <p:spPr bwMode="auto">
          <a:xfrm>
            <a:off x="7400578" y="3789061"/>
            <a:ext cx="25657" cy="17763"/>
          </a:xfrm>
          <a:custGeom>
            <a:avLst/>
            <a:gdLst/>
            <a:ahLst/>
            <a:cxnLst>
              <a:cxn ang="0">
                <a:pos x="0" y="18"/>
              </a:cxn>
              <a:cxn ang="0">
                <a:pos x="15" y="0"/>
              </a:cxn>
              <a:cxn ang="0">
                <a:pos x="26" y="13"/>
              </a:cxn>
              <a:cxn ang="0">
                <a:pos x="0" y="18"/>
              </a:cxn>
              <a:cxn ang="0">
                <a:pos x="0" y="18"/>
              </a:cxn>
              <a:cxn ang="0">
                <a:pos x="0" y="18"/>
              </a:cxn>
            </a:cxnLst>
            <a:rect l="0" t="0" r="r" b="b"/>
            <a:pathLst>
              <a:path w="26" h="18">
                <a:moveTo>
                  <a:pt x="0" y="18"/>
                </a:moveTo>
                <a:lnTo>
                  <a:pt x="15" y="0"/>
                </a:lnTo>
                <a:lnTo>
                  <a:pt x="26" y="13"/>
                </a:lnTo>
                <a:lnTo>
                  <a:pt x="0" y="18"/>
                </a:lnTo>
                <a:lnTo>
                  <a:pt x="0" y="18"/>
                </a:lnTo>
                <a:lnTo>
                  <a:pt x="0" y="18"/>
                </a:lnTo>
                <a:close/>
              </a:path>
            </a:pathLst>
          </a:custGeom>
          <a:solidFill>
            <a:srgbClr val="F6F7F9"/>
          </a:solidFill>
          <a:ln w="9525">
            <a:solidFill>
              <a:srgbClr val="DADCDC">
                <a:lumMod val="50000"/>
              </a:srgbClr>
            </a:solidFill>
            <a:round/>
            <a:headEnd/>
            <a:tailEnd/>
          </a:ln>
        </p:spPr>
        <p:txBody>
          <a:bodyPr vert="horz" wrap="square" lIns="91440" tIns="45720" rIns="91440" bIns="45720" numCol="1" anchor="t" anchorCtr="0" compatLnSpc="1">
            <a:prstTxWarp prst="textNoShape">
              <a:avLst/>
            </a:prstTxWarp>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0000"/>
              </a:solidFill>
              <a:effectLst/>
              <a:uLnTx/>
              <a:uFillTx/>
              <a:latin typeface="Calibri"/>
              <a:cs typeface="Arial" charset="0"/>
            </a:endParaRPr>
          </a:p>
        </p:txBody>
      </p:sp>
      <p:cxnSp>
        <p:nvCxnSpPr>
          <p:cNvPr id="208" name="Straight Connector 207"/>
          <p:cNvCxnSpPr>
            <a:cxnSpLocks noChangeAspect="1"/>
            <a:stCxn id="209" idx="3"/>
            <a:endCxn id="210" idx="1"/>
          </p:cNvCxnSpPr>
          <p:nvPr/>
        </p:nvCxnSpPr>
        <p:spPr>
          <a:xfrm>
            <a:off x="1826756" y="3727672"/>
            <a:ext cx="2110917" cy="523168"/>
          </a:xfrm>
          <a:prstGeom prst="line">
            <a:avLst/>
          </a:prstGeom>
          <a:noFill/>
          <a:ln w="9525" cap="flat" cmpd="sng" algn="ctr">
            <a:solidFill>
              <a:srgbClr val="CF2129"/>
            </a:solidFill>
            <a:prstDash val="solid"/>
          </a:ln>
          <a:effectLst/>
        </p:spPr>
      </p:cxnSp>
      <p:sp>
        <p:nvSpPr>
          <p:cNvPr id="209" name="Rectangle 208"/>
          <p:cNvSpPr>
            <a:spLocks noChangeAspect="1"/>
          </p:cNvSpPr>
          <p:nvPr/>
        </p:nvSpPr>
        <p:spPr>
          <a:xfrm>
            <a:off x="234528" y="3474222"/>
            <a:ext cx="1592228" cy="506899"/>
          </a:xfrm>
          <a:prstGeom prst="rect">
            <a:avLst/>
          </a:prstGeom>
          <a:solidFill>
            <a:srgbClr val="F8E8E8"/>
          </a:solidFill>
          <a:ln w="22225" cap="flat" cmpd="sng" algn="ctr">
            <a:solidFill>
              <a:srgbClr val="CF2129"/>
            </a:solidFill>
            <a:prstDash val="solid"/>
          </a:ln>
          <a:effectLst>
            <a:outerShdw blurRad="50800" dist="50800" dir="3600000" algn="tl" rotWithShape="0">
              <a:srgbClr val="DADCDC">
                <a:lumMod val="75000"/>
                <a:alpha val="19000"/>
              </a:srgbClr>
            </a:outerShdw>
          </a:effectLst>
        </p:spPr>
        <p:txBody>
          <a:bodyPr wrap="square" lIns="91440" tIns="91440" rIns="91440" bIns="91440" rtlCol="0" anchor="t" anchorCtr="0">
            <a:normAutofit/>
          </a:bodyPr>
          <a:lstStyle/>
          <a:p>
            <a:pPr marL="0" marR="0" lvl="0" indent="0" algn="ctr" defTabSz="914354"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DADCDC">
                    <a:lumMod val="10000"/>
                  </a:srgbClr>
                </a:solidFill>
                <a:effectLst/>
                <a:uLnTx/>
                <a:uFillTx/>
                <a:latin typeface="Arial" panose="020B0604020202020204" pitchFamily="34" charset="0"/>
                <a:cs typeface="Arial" panose="020B0604020202020204" pitchFamily="34" charset="0"/>
              </a:rPr>
              <a:t>Northwest Parkway</a:t>
            </a:r>
          </a:p>
          <a:p>
            <a:pPr marL="0" marR="0" lvl="0" indent="0" algn="ctr" defTabSz="914354"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721F5D"/>
                </a:solidFill>
                <a:effectLst/>
                <a:uLnTx/>
                <a:uFillTx/>
                <a:latin typeface="Arial Narrow" pitchFamily="34" charset="0"/>
                <a:cs typeface="Arial" charset="0"/>
              </a:rPr>
              <a:t>Colorado</a:t>
            </a:r>
          </a:p>
        </p:txBody>
      </p:sp>
      <p:pic>
        <p:nvPicPr>
          <p:cNvPr id="210" name="Picture 2" descr="C:\Users\Hodgdon\Desktop\FHWA Office of IPD 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7672" y="4214801"/>
            <a:ext cx="72077" cy="72077"/>
          </a:xfrm>
          <a:prstGeom prst="rect">
            <a:avLst/>
          </a:prstGeom>
          <a:solidFill>
            <a:srgbClr val="FFFFFF"/>
          </a:solidFill>
          <a:ln w="9525">
            <a:solidFill>
              <a:srgbClr val="CF2129"/>
            </a:solidFill>
          </a:ln>
        </p:spPr>
      </p:pic>
      <p:pic>
        <p:nvPicPr>
          <p:cNvPr id="211" name="Picture 2" descr="C:\Users\Hodgdon\Desktop\FHWA Office of IPD 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1981" y="3983963"/>
            <a:ext cx="72077" cy="72077"/>
          </a:xfrm>
          <a:prstGeom prst="rect">
            <a:avLst/>
          </a:prstGeom>
          <a:solidFill>
            <a:srgbClr val="FFFFFF"/>
          </a:solidFill>
          <a:ln>
            <a:solidFill>
              <a:srgbClr val="CF2129"/>
            </a:solidFill>
          </a:ln>
        </p:spPr>
      </p:pic>
      <p:pic>
        <p:nvPicPr>
          <p:cNvPr id="212" name="Picture 2" descr="C:\Users\Hodgdon\Desktop\FHWA Office of IPD 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21679" y="3998245"/>
            <a:ext cx="72077" cy="72077"/>
          </a:xfrm>
          <a:prstGeom prst="rect">
            <a:avLst/>
          </a:prstGeom>
          <a:solidFill>
            <a:srgbClr val="FFFFFF"/>
          </a:solidFill>
          <a:ln>
            <a:solidFill>
              <a:srgbClr val="CF2129"/>
            </a:solidFill>
          </a:ln>
        </p:spPr>
      </p:pic>
      <p:pic>
        <p:nvPicPr>
          <p:cNvPr id="213" name="Picture 2" descr="C:\Users\Hodgdon\Desktop\FHWA Office of IPD 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4348" y="4403805"/>
            <a:ext cx="72077" cy="72077"/>
          </a:xfrm>
          <a:prstGeom prst="rect">
            <a:avLst/>
          </a:prstGeom>
          <a:solidFill>
            <a:srgbClr val="FFFFFF"/>
          </a:solidFill>
          <a:ln>
            <a:solidFill>
              <a:srgbClr val="CF2129"/>
            </a:solidFill>
          </a:ln>
        </p:spPr>
      </p:pic>
      <p:pic>
        <p:nvPicPr>
          <p:cNvPr id="214" name="Picture 2" descr="C:\Users\Hodgdon\Desktop\FHWA Office of IPD 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0264" y="6052074"/>
            <a:ext cx="72077" cy="72077"/>
          </a:xfrm>
          <a:prstGeom prst="rect">
            <a:avLst/>
          </a:prstGeom>
          <a:solidFill>
            <a:srgbClr val="FFFFFF"/>
          </a:solidFill>
          <a:ln>
            <a:solidFill>
              <a:srgbClr val="CF2129"/>
            </a:solidFill>
          </a:ln>
        </p:spPr>
      </p:pic>
      <p:sp>
        <p:nvSpPr>
          <p:cNvPr id="215" name="Rectangle 214"/>
          <p:cNvSpPr>
            <a:spLocks noChangeAspect="1"/>
          </p:cNvSpPr>
          <p:nvPr/>
        </p:nvSpPr>
        <p:spPr>
          <a:xfrm>
            <a:off x="3813772" y="2284353"/>
            <a:ext cx="1324539" cy="506899"/>
          </a:xfrm>
          <a:prstGeom prst="rect">
            <a:avLst/>
          </a:prstGeom>
          <a:solidFill>
            <a:srgbClr val="F8E8E8"/>
          </a:solidFill>
          <a:ln w="22225" cap="flat" cmpd="sng" algn="ctr">
            <a:solidFill>
              <a:srgbClr val="CF2129"/>
            </a:solidFill>
            <a:prstDash val="solid"/>
          </a:ln>
          <a:effectLst>
            <a:outerShdw blurRad="50800" dist="50800" dir="3600000" algn="tl" rotWithShape="0">
              <a:srgbClr val="DADCDC">
                <a:lumMod val="75000"/>
                <a:alpha val="19000"/>
              </a:srgbClr>
            </a:outerShdw>
          </a:effectLst>
        </p:spPr>
        <p:txBody>
          <a:bodyPr wrap="square" lIns="91440" tIns="91440" rIns="91440" bIns="91440" rtlCol="0" anchor="t" anchorCtr="0">
            <a:normAutofit/>
          </a:bodyPr>
          <a:lstStyle/>
          <a:p>
            <a:pPr marL="0" marR="0" lvl="0" indent="0" algn="ctr" defTabSz="914354"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DADCDC">
                    <a:lumMod val="10000"/>
                  </a:srgbClr>
                </a:solidFill>
                <a:effectLst/>
                <a:uLnTx/>
                <a:uFillTx/>
                <a:latin typeface="Arial" panose="020B0604020202020204" pitchFamily="34" charset="0"/>
                <a:cs typeface="Arial" panose="020B0604020202020204" pitchFamily="34" charset="0"/>
              </a:rPr>
              <a:t>Chicago Skyway</a:t>
            </a:r>
          </a:p>
          <a:p>
            <a:pPr marL="0" marR="0" lvl="0" indent="0" algn="ctr" defTabSz="914354"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721F5D"/>
                </a:solidFill>
                <a:effectLst/>
                <a:uLnTx/>
                <a:uFillTx/>
                <a:latin typeface="Arial Narrow" pitchFamily="34" charset="0"/>
                <a:cs typeface="Arial" charset="0"/>
              </a:rPr>
              <a:t>Illinois</a:t>
            </a:r>
          </a:p>
        </p:txBody>
      </p:sp>
      <p:cxnSp>
        <p:nvCxnSpPr>
          <p:cNvPr id="216" name="Straight Connector 215"/>
          <p:cNvCxnSpPr>
            <a:cxnSpLocks noChangeAspect="1"/>
            <a:stCxn id="215" idx="2"/>
            <a:endCxn id="211" idx="0"/>
          </p:cNvCxnSpPr>
          <p:nvPr/>
        </p:nvCxnSpPr>
        <p:spPr>
          <a:xfrm>
            <a:off x="4476042" y="2791252"/>
            <a:ext cx="1191978" cy="1192711"/>
          </a:xfrm>
          <a:prstGeom prst="line">
            <a:avLst/>
          </a:prstGeom>
          <a:noFill/>
          <a:ln w="9525" cap="flat" cmpd="sng" algn="ctr">
            <a:solidFill>
              <a:srgbClr val="CF2129"/>
            </a:solidFill>
            <a:prstDash val="solid"/>
          </a:ln>
          <a:effectLst/>
        </p:spPr>
      </p:cxnSp>
      <p:sp>
        <p:nvSpPr>
          <p:cNvPr id="217" name="Rectangle 216"/>
          <p:cNvSpPr>
            <a:spLocks noChangeAspect="1"/>
          </p:cNvSpPr>
          <p:nvPr/>
        </p:nvSpPr>
        <p:spPr>
          <a:xfrm>
            <a:off x="5480189" y="2416457"/>
            <a:ext cx="1425010" cy="506899"/>
          </a:xfrm>
          <a:prstGeom prst="rect">
            <a:avLst/>
          </a:prstGeom>
          <a:solidFill>
            <a:srgbClr val="F8E8E8"/>
          </a:solidFill>
          <a:ln w="22225" cap="flat" cmpd="sng" algn="ctr">
            <a:solidFill>
              <a:srgbClr val="CF2129"/>
            </a:solidFill>
            <a:prstDash val="solid"/>
          </a:ln>
          <a:effectLst>
            <a:outerShdw blurRad="50800" dist="50800" dir="3600000" algn="tl" rotWithShape="0">
              <a:srgbClr val="DADCDC">
                <a:lumMod val="75000"/>
                <a:alpha val="19000"/>
              </a:srgbClr>
            </a:outerShdw>
          </a:effectLst>
        </p:spPr>
        <p:txBody>
          <a:bodyPr wrap="square" lIns="91440" tIns="91440" rIns="91440" bIns="91440" rtlCol="0" anchor="t" anchorCtr="0">
            <a:normAutofit/>
          </a:bodyPr>
          <a:lstStyle/>
          <a:p>
            <a:pPr marL="0" marR="0" lvl="0" indent="0" algn="ctr" defTabSz="914354"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DADCDC">
                    <a:lumMod val="10000"/>
                  </a:srgbClr>
                </a:solidFill>
                <a:effectLst/>
                <a:uLnTx/>
                <a:uFillTx/>
                <a:latin typeface="Arial" panose="020B0604020202020204" pitchFamily="34" charset="0"/>
                <a:cs typeface="Arial" panose="020B0604020202020204" pitchFamily="34" charset="0"/>
              </a:rPr>
              <a:t>Indiana Toll Road</a:t>
            </a:r>
          </a:p>
          <a:p>
            <a:pPr marL="0" marR="0" lvl="0" indent="0" algn="ctr" defTabSz="914354"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721F5D"/>
                </a:solidFill>
                <a:effectLst/>
                <a:uLnTx/>
                <a:uFillTx/>
                <a:latin typeface="Arial Narrow" pitchFamily="34" charset="0"/>
                <a:cs typeface="Arial" charset="0"/>
              </a:rPr>
              <a:t>Indiana</a:t>
            </a:r>
          </a:p>
        </p:txBody>
      </p:sp>
      <p:cxnSp>
        <p:nvCxnSpPr>
          <p:cNvPr id="218" name="Straight Connector 217"/>
          <p:cNvCxnSpPr>
            <a:cxnSpLocks noChangeAspect="1"/>
            <a:stCxn id="217" idx="2"/>
            <a:endCxn id="212" idx="0"/>
          </p:cNvCxnSpPr>
          <p:nvPr/>
        </p:nvCxnSpPr>
        <p:spPr>
          <a:xfrm flipH="1">
            <a:off x="5857718" y="2923356"/>
            <a:ext cx="334976" cy="1074889"/>
          </a:xfrm>
          <a:prstGeom prst="line">
            <a:avLst/>
          </a:prstGeom>
          <a:noFill/>
          <a:ln w="9525" cap="flat" cmpd="sng" algn="ctr">
            <a:solidFill>
              <a:srgbClr val="CF2129"/>
            </a:solidFill>
            <a:prstDash val="solid"/>
          </a:ln>
          <a:effectLst/>
        </p:spPr>
      </p:cxnSp>
      <p:sp>
        <p:nvSpPr>
          <p:cNvPr id="219" name="Rectangle 218"/>
          <p:cNvSpPr>
            <a:spLocks noChangeAspect="1"/>
          </p:cNvSpPr>
          <p:nvPr/>
        </p:nvSpPr>
        <p:spPr>
          <a:xfrm>
            <a:off x="7329430" y="3964791"/>
            <a:ext cx="1678212" cy="796894"/>
          </a:xfrm>
          <a:prstGeom prst="rect">
            <a:avLst/>
          </a:prstGeom>
          <a:solidFill>
            <a:srgbClr val="F8E8E8"/>
          </a:solidFill>
          <a:ln w="22225" cap="flat" cmpd="sng" algn="ctr">
            <a:solidFill>
              <a:srgbClr val="CF2129"/>
            </a:solidFill>
            <a:prstDash val="solid"/>
          </a:ln>
          <a:effectLst>
            <a:outerShdw blurRad="50800" dist="50800" dir="3600000" algn="tl" rotWithShape="0">
              <a:srgbClr val="DADCDC">
                <a:lumMod val="75000"/>
                <a:alpha val="19000"/>
              </a:srgbClr>
            </a:outerShdw>
          </a:effectLst>
        </p:spPr>
        <p:txBody>
          <a:bodyPr wrap="square" lIns="91440" tIns="91440" rIns="91440" bIns="91440" rtlCol="0" anchor="t" anchorCtr="0">
            <a:noAutofit/>
          </a:bodyPr>
          <a:lstStyle/>
          <a:p>
            <a:pPr marL="0" marR="0" lvl="0" indent="0" algn="ctr" defTabSz="914354"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DADCDC">
                    <a:lumMod val="10000"/>
                  </a:srgbClr>
                </a:solidFill>
                <a:effectLst/>
                <a:uLnTx/>
                <a:uFillTx/>
                <a:latin typeface="Arial" panose="020B0604020202020204" pitchFamily="34" charset="0"/>
                <a:cs typeface="Arial" panose="020B0604020202020204" pitchFamily="34" charset="0"/>
              </a:rPr>
              <a:t>Pocahontas Parkway / Richmond Airport Connector</a:t>
            </a:r>
          </a:p>
          <a:p>
            <a:pPr marL="0" marR="0" lvl="0" indent="0" algn="ctr" defTabSz="914354"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721F5D"/>
                </a:solidFill>
                <a:effectLst/>
                <a:uLnTx/>
                <a:uFillTx/>
                <a:latin typeface="Arial Narrow" pitchFamily="34" charset="0"/>
                <a:cs typeface="Arial" charset="0"/>
              </a:rPr>
              <a:t>Virginia</a:t>
            </a:r>
          </a:p>
        </p:txBody>
      </p:sp>
      <p:cxnSp>
        <p:nvCxnSpPr>
          <p:cNvPr id="220" name="Straight Connector 219"/>
          <p:cNvCxnSpPr>
            <a:cxnSpLocks noChangeAspect="1"/>
            <a:stCxn id="219" idx="1"/>
            <a:endCxn id="213" idx="3"/>
          </p:cNvCxnSpPr>
          <p:nvPr/>
        </p:nvCxnSpPr>
        <p:spPr>
          <a:xfrm rot="10800000" flipV="1">
            <a:off x="6816426" y="4363238"/>
            <a:ext cx="513005" cy="76606"/>
          </a:xfrm>
          <a:prstGeom prst="line">
            <a:avLst/>
          </a:prstGeom>
          <a:noFill/>
          <a:ln w="9525" cap="flat" cmpd="sng" algn="ctr">
            <a:solidFill>
              <a:srgbClr val="CF2129"/>
            </a:solidFill>
            <a:prstDash val="solid"/>
          </a:ln>
          <a:effectLst/>
        </p:spPr>
      </p:cxnSp>
      <p:sp>
        <p:nvSpPr>
          <p:cNvPr id="221" name="Rectangle 220"/>
          <p:cNvSpPr>
            <a:spLocks noChangeAspect="1"/>
          </p:cNvSpPr>
          <p:nvPr/>
        </p:nvSpPr>
        <p:spPr>
          <a:xfrm>
            <a:off x="5813968" y="6250384"/>
            <a:ext cx="1160800" cy="496115"/>
          </a:xfrm>
          <a:prstGeom prst="rect">
            <a:avLst/>
          </a:prstGeom>
          <a:solidFill>
            <a:srgbClr val="F8E8E8"/>
          </a:solidFill>
          <a:ln w="22225" cap="flat" cmpd="sng" algn="ctr">
            <a:solidFill>
              <a:srgbClr val="CF2129"/>
            </a:solidFill>
            <a:prstDash val="solid"/>
          </a:ln>
          <a:effectLst>
            <a:outerShdw blurRad="50800" dist="50800" dir="3600000" algn="tl" rotWithShape="0">
              <a:srgbClr val="DADCDC">
                <a:lumMod val="75000"/>
                <a:alpha val="19000"/>
              </a:srgbClr>
            </a:outerShdw>
          </a:effectLst>
        </p:spPr>
        <p:txBody>
          <a:bodyPr wrap="square" lIns="91440" tIns="91440" rIns="91440" bIns="91440" rtlCol="0" anchor="t" anchorCtr="0">
            <a:normAutofit lnSpcReduction="10000"/>
          </a:bodyPr>
          <a:lstStyle/>
          <a:p>
            <a:pPr marL="0" marR="0" lvl="0" indent="0" algn="ctr" defTabSz="914354"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DADCDC">
                    <a:lumMod val="10000"/>
                  </a:srgbClr>
                </a:solidFill>
                <a:effectLst/>
                <a:uLnTx/>
                <a:uFillTx/>
                <a:latin typeface="Arial" panose="020B0604020202020204" pitchFamily="34" charset="0"/>
                <a:cs typeface="Arial" panose="020B0604020202020204" pitchFamily="34" charset="0"/>
              </a:rPr>
              <a:t>PR-22 &amp; PR-5</a:t>
            </a:r>
          </a:p>
          <a:p>
            <a:pPr marL="0" marR="0" lvl="0" indent="0" algn="ctr" defTabSz="914354"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721F5D"/>
                </a:solidFill>
                <a:effectLst/>
                <a:uLnTx/>
                <a:uFillTx/>
                <a:latin typeface="Arial Narrow" pitchFamily="34" charset="0"/>
                <a:cs typeface="Arial" charset="0"/>
              </a:rPr>
              <a:t>Puerto Rico</a:t>
            </a:r>
          </a:p>
        </p:txBody>
      </p:sp>
      <p:cxnSp>
        <p:nvCxnSpPr>
          <p:cNvPr id="222" name="Straight Connector 221"/>
          <p:cNvCxnSpPr>
            <a:cxnSpLocks noChangeAspect="1"/>
            <a:stCxn id="221" idx="3"/>
            <a:endCxn id="214" idx="1"/>
          </p:cNvCxnSpPr>
          <p:nvPr/>
        </p:nvCxnSpPr>
        <p:spPr>
          <a:xfrm flipV="1">
            <a:off x="6974768" y="6088113"/>
            <a:ext cx="245496" cy="410329"/>
          </a:xfrm>
          <a:prstGeom prst="line">
            <a:avLst/>
          </a:prstGeom>
          <a:noFill/>
          <a:ln w="9525" cap="flat" cmpd="sng" algn="ctr">
            <a:solidFill>
              <a:srgbClr val="CF2129"/>
            </a:solidFill>
            <a:prstDash val="solid"/>
          </a:ln>
          <a:effectLst/>
        </p:spPr>
      </p:cxnSp>
    </p:spTree>
    <p:extLst>
      <p:ext uri="{BB962C8B-B14F-4D97-AF65-F5344CB8AC3E}">
        <p14:creationId xmlns:p14="http://schemas.microsoft.com/office/powerpoint/2010/main" val="2863153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76200"/>
            <a:ext cx="6477000" cy="1143000"/>
          </a:xfrm>
        </p:spPr>
        <p:txBody>
          <a:bodyPr>
            <a:noAutofit/>
          </a:bodyPr>
          <a:lstStyle/>
          <a:p>
            <a:r>
              <a:rPr lang="en-US" dirty="0"/>
              <a:t>Federal Highway Administration</a:t>
            </a:r>
          </a:p>
        </p:txBody>
      </p:sp>
      <p:sp>
        <p:nvSpPr>
          <p:cNvPr id="3" name="Title 1"/>
          <p:cNvSpPr txBox="1">
            <a:spLocks/>
          </p:cNvSpPr>
          <p:nvPr/>
        </p:nvSpPr>
        <p:spPr>
          <a:xfrm>
            <a:off x="838200" y="2362200"/>
            <a:ext cx="7886700" cy="2571412"/>
          </a:xfrm>
          <a:prstGeom prst="rect">
            <a:avLst/>
          </a:prstGeom>
          <a:solidFill>
            <a:srgbClr val="F68E55"/>
          </a:solidFill>
          <a:ln>
            <a:noFill/>
          </a:ln>
        </p:spPr>
        <p:txBody>
          <a:bodyPr vert="horz" lIns="274320" tIns="45720" rIns="91440" bIns="182880" rtlCol="0" anchor="b">
            <a:noAutofit/>
          </a:bodyPr>
          <a:lstStyle>
            <a:lvl1pPr algn="l" defTabSz="914400" rtl="0" eaLnBrk="1" latinLnBrk="0" hangingPunct="1">
              <a:lnSpc>
                <a:spcPts val="4200"/>
              </a:lnSpc>
              <a:spcBef>
                <a:spcPct val="0"/>
              </a:spcBef>
              <a:buNone/>
              <a:defRPr sz="6000" kern="1200">
                <a:solidFill>
                  <a:schemeClr val="bg1"/>
                </a:solidFill>
                <a:latin typeface="+mn-lt"/>
                <a:ea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a:ln>
                  <a:noFill/>
                </a:ln>
                <a:solidFill>
                  <a:sysClr val="window" lastClr="FFFFFF"/>
                </a:solidFill>
                <a:effectLst/>
                <a:uLnTx/>
                <a:uFillTx/>
                <a:latin typeface="Arial" panose="020B0604020202020204"/>
                <a:cs typeface="Arial" panose="020B0604020202020204" pitchFamily="34" charset="0"/>
              </a:rPr>
              <a:t>Federal and State Roles</a:t>
            </a:r>
            <a:endParaRPr kumimoji="0" lang="en-US" sz="4400" b="0" i="0" u="none" strike="noStrike" kern="1200" cap="none" spc="0" normalizeH="0" baseline="0" noProof="0" dirty="0">
              <a:ln>
                <a:noFill/>
              </a:ln>
              <a:solidFill>
                <a:sysClr val="window" lastClr="FFFFFF"/>
              </a:solidFill>
              <a:effectLst/>
              <a:uLnTx/>
              <a:uFillTx/>
              <a:latin typeface="Arial" panose="020B0604020202020204"/>
              <a:cs typeface="Arial" panose="020B0604020202020204" pitchFamily="34" charset="0"/>
            </a:endParaRPr>
          </a:p>
        </p:txBody>
      </p:sp>
    </p:spTree>
    <p:extLst>
      <p:ext uri="{BB962C8B-B14F-4D97-AF65-F5344CB8AC3E}">
        <p14:creationId xmlns:p14="http://schemas.microsoft.com/office/powerpoint/2010/main" val="1441657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76200"/>
            <a:ext cx="6248400" cy="1143000"/>
          </a:xfrm>
        </p:spPr>
        <p:txBody>
          <a:bodyPr>
            <a:noAutofit/>
          </a:bodyPr>
          <a:lstStyle/>
          <a:p>
            <a:r>
              <a:rPr lang="en-US" dirty="0"/>
              <a:t>Federal Highway Administration</a:t>
            </a:r>
          </a:p>
        </p:txBody>
      </p:sp>
      <p:sp>
        <p:nvSpPr>
          <p:cNvPr id="3" name="TextBox 2"/>
          <p:cNvSpPr txBox="1"/>
          <p:nvPr/>
        </p:nvSpPr>
        <p:spPr>
          <a:xfrm>
            <a:off x="990600" y="2209800"/>
            <a:ext cx="7772400" cy="646331"/>
          </a:xfrm>
          <a:prstGeom prst="rect">
            <a:avLst/>
          </a:prstGeom>
          <a:noFill/>
        </p:spPr>
        <p:txBody>
          <a:bodyPr wrap="square" rtlCol="0">
            <a:spAutoFit/>
          </a:bodyPr>
          <a:lstStyle/>
          <a:p>
            <a:r>
              <a:rPr lang="en-US" sz="3600">
                <a:solidFill>
                  <a:srgbClr val="404040"/>
                </a:solidFill>
                <a:latin typeface="Arial" panose="020B0604020202020204"/>
                <a:cs typeface="Arial" panose="020B0604020202020204" pitchFamily="34" charset="0"/>
              </a:rPr>
              <a:t>Federal and State Legal Framework</a:t>
            </a:r>
            <a:endParaRPr lang="en-US" dirty="0"/>
          </a:p>
        </p:txBody>
      </p:sp>
      <p:sp>
        <p:nvSpPr>
          <p:cNvPr id="4" name="TextBox 3"/>
          <p:cNvSpPr txBox="1"/>
          <p:nvPr/>
        </p:nvSpPr>
        <p:spPr>
          <a:xfrm>
            <a:off x="990600" y="2971800"/>
            <a:ext cx="3505200" cy="2970044"/>
          </a:xfrm>
          <a:prstGeom prst="rect">
            <a:avLst/>
          </a:prstGeom>
          <a:noFill/>
        </p:spPr>
        <p:txBody>
          <a:bodyPr wrap="square" rtlCol="0">
            <a:spAutoFit/>
          </a:bodyPr>
          <a:lstStyle/>
          <a:p>
            <a:pPr marL="228600" lvl="0" indent="-228600">
              <a:spcBef>
                <a:spcPts val="1200"/>
              </a:spcBef>
              <a:spcAft>
                <a:spcPts val="600"/>
              </a:spcAft>
              <a:buClr>
                <a:srgbClr val="4277BB"/>
              </a:buClr>
              <a:buSzPct val="90000"/>
            </a:pPr>
            <a:r>
              <a:rPr lang="en-US" sz="2800" u="sng">
                <a:solidFill>
                  <a:srgbClr val="D4D5D9">
                    <a:lumMod val="25000"/>
                  </a:srgbClr>
                </a:solidFill>
                <a:latin typeface="Arial" panose="020B0604020202020204"/>
                <a:cs typeface="Arial" panose="020B0604020202020204" pitchFamily="34" charset="0"/>
              </a:rPr>
              <a:t>Federal Law</a:t>
            </a:r>
          </a:p>
          <a:p>
            <a:pPr marL="228600" lvl="0" indent="-228600">
              <a:spcBef>
                <a:spcPts val="1200"/>
              </a:spcBef>
              <a:spcAft>
                <a:spcPts val="600"/>
              </a:spcAft>
              <a:buClr>
                <a:srgbClr val="4277BB"/>
              </a:buClr>
              <a:buSzPct val="90000"/>
              <a:buFont typeface="Wingdings" panose="05000000000000000000" pitchFamily="2" charset="2"/>
              <a:buChar char="§"/>
            </a:pPr>
            <a:r>
              <a:rPr lang="en-US" sz="2400">
                <a:solidFill>
                  <a:srgbClr val="D4D5D9">
                    <a:lumMod val="25000"/>
                  </a:srgbClr>
                </a:solidFill>
                <a:latin typeface="Arial" panose="020B0604020202020204"/>
                <a:cs typeface="Arial" panose="020B0604020202020204" pitchFamily="34" charset="0"/>
              </a:rPr>
              <a:t>Sets Federal requirements for projects or facilities utilizing Federal funding or credit assistance</a:t>
            </a:r>
            <a:endParaRPr lang="en-US" sz="2400" dirty="0">
              <a:solidFill>
                <a:srgbClr val="D4D5D9">
                  <a:lumMod val="25000"/>
                </a:srgbClr>
              </a:solidFill>
              <a:latin typeface="Arial" panose="020B0604020202020204"/>
              <a:cs typeface="Arial" panose="020B0604020202020204" pitchFamily="34" charset="0"/>
            </a:endParaRPr>
          </a:p>
        </p:txBody>
      </p:sp>
      <p:sp>
        <p:nvSpPr>
          <p:cNvPr id="5" name="TextBox 4"/>
          <p:cNvSpPr txBox="1"/>
          <p:nvPr/>
        </p:nvSpPr>
        <p:spPr>
          <a:xfrm>
            <a:off x="4724400" y="2971800"/>
            <a:ext cx="3733800" cy="3647152"/>
          </a:xfrm>
          <a:prstGeom prst="rect">
            <a:avLst/>
          </a:prstGeom>
          <a:noFill/>
        </p:spPr>
        <p:txBody>
          <a:bodyPr wrap="square" rtlCol="0">
            <a:spAutoFit/>
          </a:bodyPr>
          <a:lstStyle/>
          <a:p>
            <a:pPr marL="342900" lvl="0" indent="-342900" algn="ctr">
              <a:spcBef>
                <a:spcPts val="1200"/>
              </a:spcBef>
              <a:spcAft>
                <a:spcPts val="600"/>
              </a:spcAft>
              <a:buSzPct val="90000"/>
            </a:pPr>
            <a:r>
              <a:rPr lang="en-US" sz="2800" u="sng">
                <a:solidFill>
                  <a:srgbClr val="213242"/>
                </a:solidFill>
                <a:latin typeface="Arial" panose="020B0604020202020204"/>
              </a:rPr>
              <a:t>State/Local/Authority </a:t>
            </a:r>
          </a:p>
          <a:p>
            <a:pPr marL="342900" lvl="0" indent="-342900">
              <a:spcBef>
                <a:spcPts val="576"/>
              </a:spcBef>
              <a:spcAft>
                <a:spcPts val="432"/>
              </a:spcAft>
              <a:buClr>
                <a:srgbClr val="C00000"/>
              </a:buClr>
              <a:buSzPct val="90000"/>
              <a:buFont typeface="Wingdings" pitchFamily="2" charset="2"/>
              <a:buChar char="§"/>
            </a:pPr>
            <a:r>
              <a:rPr lang="en-US" sz="2400">
                <a:solidFill>
                  <a:srgbClr val="213242"/>
                </a:solidFill>
                <a:latin typeface="Arial" panose="020B0604020202020204"/>
                <a:cs typeface="Arial" pitchFamily="34" charset="0"/>
              </a:rPr>
              <a:t>Select P3 projects</a:t>
            </a:r>
          </a:p>
          <a:p>
            <a:pPr marL="342900" lvl="0" indent="-342900">
              <a:spcBef>
                <a:spcPts val="576"/>
              </a:spcBef>
              <a:spcAft>
                <a:spcPts val="432"/>
              </a:spcAft>
              <a:buClr>
                <a:srgbClr val="C00000"/>
              </a:buClr>
              <a:buSzPct val="90000"/>
              <a:buFont typeface="Wingdings" pitchFamily="2" charset="2"/>
              <a:buChar char="§"/>
            </a:pPr>
            <a:r>
              <a:rPr lang="en-US" sz="2400">
                <a:solidFill>
                  <a:srgbClr val="213242"/>
                </a:solidFill>
                <a:latin typeface="Arial" panose="020B0604020202020204"/>
                <a:cs typeface="Arial" pitchFamily="34" charset="0"/>
              </a:rPr>
              <a:t>Choose project funding/financing strategies </a:t>
            </a:r>
          </a:p>
          <a:p>
            <a:pPr marL="342900" lvl="0" indent="-342900">
              <a:spcBef>
                <a:spcPts val="576"/>
              </a:spcBef>
              <a:spcAft>
                <a:spcPts val="432"/>
              </a:spcAft>
              <a:buClr>
                <a:srgbClr val="C00000"/>
              </a:buClr>
              <a:buSzPct val="90000"/>
              <a:buFont typeface="Wingdings" pitchFamily="2" charset="2"/>
              <a:buChar char="§"/>
            </a:pPr>
            <a:r>
              <a:rPr lang="en-US" sz="2400">
                <a:solidFill>
                  <a:srgbClr val="213242"/>
                </a:solidFill>
                <a:latin typeface="Arial" panose="020B0604020202020204"/>
                <a:cs typeface="Arial" pitchFamily="34" charset="0"/>
              </a:rPr>
              <a:t>Select P3 approach</a:t>
            </a:r>
          </a:p>
          <a:p>
            <a:pPr marL="342900" lvl="0" indent="-342900">
              <a:spcBef>
                <a:spcPts val="576"/>
              </a:spcBef>
              <a:spcAft>
                <a:spcPts val="432"/>
              </a:spcAft>
              <a:buClr>
                <a:srgbClr val="C00000"/>
              </a:buClr>
              <a:buSzPct val="90000"/>
              <a:buFont typeface="Wingdings" pitchFamily="2" charset="2"/>
              <a:buChar char="§"/>
            </a:pPr>
            <a:r>
              <a:rPr lang="en-US" sz="2400">
                <a:solidFill>
                  <a:srgbClr val="213242"/>
                </a:solidFill>
                <a:latin typeface="Arial" panose="020B0604020202020204"/>
                <a:cs typeface="Arial" pitchFamily="34" charset="0"/>
              </a:rPr>
              <a:t>Negotiate P3 contract terms</a:t>
            </a:r>
            <a:endParaRPr lang="en-US" sz="2400" dirty="0">
              <a:solidFill>
                <a:srgbClr val="213242"/>
              </a:solidFill>
              <a:latin typeface="Arial" panose="020B0604020202020204"/>
              <a:cs typeface="Arial" pitchFamily="34" charset="0"/>
            </a:endParaRPr>
          </a:p>
        </p:txBody>
      </p:sp>
    </p:spTree>
    <p:extLst>
      <p:ext uri="{BB962C8B-B14F-4D97-AF65-F5344CB8AC3E}">
        <p14:creationId xmlns:p14="http://schemas.microsoft.com/office/powerpoint/2010/main" val="22871084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0" indent="0">
              <a:buNone/>
            </a:pPr>
            <a:r>
              <a:rPr lang="en-US" dirty="0"/>
              <a:t>History of Enabling P3 Legislation in NYS</a:t>
            </a:r>
          </a:p>
          <a:p>
            <a:pPr lvl="1"/>
            <a:endParaRPr lang="en-US" sz="1400" dirty="0"/>
          </a:p>
          <a:p>
            <a:pPr lvl="1"/>
            <a:r>
              <a:rPr lang="en-US" dirty="0"/>
              <a:t>Senate Transportation Committee Passed Innovative Infrastructure Development Act (S5445) – June 5, 2012, failed in 2014</a:t>
            </a:r>
          </a:p>
          <a:p>
            <a:pPr lvl="1"/>
            <a:r>
              <a:rPr lang="en-US" dirty="0"/>
              <a:t>FHWA always supportive, we have added our Nat’l perspective and provided technical assistance and FHWA remains available for additional technical assistance as may be requested.</a:t>
            </a:r>
          </a:p>
          <a:p>
            <a:pPr lvl="2"/>
            <a:endParaRPr lang="en-US" dirty="0"/>
          </a:p>
          <a:p>
            <a:endParaRPr lang="en-US" dirty="0"/>
          </a:p>
        </p:txBody>
      </p:sp>
      <p:sp>
        <p:nvSpPr>
          <p:cNvPr id="3" name="Title 2"/>
          <p:cNvSpPr>
            <a:spLocks noGrp="1"/>
          </p:cNvSpPr>
          <p:nvPr>
            <p:ph type="title"/>
          </p:nvPr>
        </p:nvSpPr>
        <p:spPr/>
        <p:txBody>
          <a:bodyPr>
            <a:normAutofit fontScale="90000"/>
          </a:bodyPr>
          <a:lstStyle/>
          <a:p>
            <a:r>
              <a:rPr lang="en-US" dirty="0"/>
              <a:t>Federal Highway Administration</a:t>
            </a:r>
          </a:p>
        </p:txBody>
      </p:sp>
    </p:spTree>
    <p:extLst>
      <p:ext uri="{BB962C8B-B14F-4D97-AF65-F5344CB8AC3E}">
        <p14:creationId xmlns:p14="http://schemas.microsoft.com/office/powerpoint/2010/main" val="22936569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76200"/>
            <a:ext cx="6553200" cy="1143000"/>
          </a:xfrm>
        </p:spPr>
        <p:txBody>
          <a:bodyPr>
            <a:noAutofit/>
          </a:bodyPr>
          <a:lstStyle/>
          <a:p>
            <a:r>
              <a:rPr lang="en-US" dirty="0"/>
              <a:t>Federal Highway Administration</a:t>
            </a:r>
          </a:p>
        </p:txBody>
      </p:sp>
      <p:sp>
        <p:nvSpPr>
          <p:cNvPr id="4" name="TextBox 3"/>
          <p:cNvSpPr txBox="1"/>
          <p:nvPr/>
        </p:nvSpPr>
        <p:spPr>
          <a:xfrm>
            <a:off x="1066800" y="1944469"/>
            <a:ext cx="7543800" cy="646331"/>
          </a:xfrm>
          <a:prstGeom prst="rect">
            <a:avLst/>
          </a:prstGeom>
          <a:noFill/>
        </p:spPr>
        <p:txBody>
          <a:bodyPr wrap="square" rtlCol="0">
            <a:spAutoFit/>
          </a:bodyPr>
          <a:lstStyle/>
          <a:p>
            <a:r>
              <a:rPr lang="en-US" sz="3600" dirty="0">
                <a:solidFill>
                  <a:srgbClr val="404040"/>
                </a:solidFill>
                <a:latin typeface="Arial" panose="020B0604020202020204"/>
                <a:cs typeface="Arial" panose="020B0604020202020204" pitchFamily="34" charset="0"/>
              </a:rPr>
              <a:t>USDOT’s Build America Bureau</a:t>
            </a:r>
            <a:endParaRPr lang="en-US" dirty="0"/>
          </a:p>
        </p:txBody>
      </p:sp>
      <p:sp>
        <p:nvSpPr>
          <p:cNvPr id="5" name="TextBox 4"/>
          <p:cNvSpPr txBox="1"/>
          <p:nvPr/>
        </p:nvSpPr>
        <p:spPr>
          <a:xfrm>
            <a:off x="685800" y="2590800"/>
            <a:ext cx="8305800" cy="3785652"/>
          </a:xfrm>
          <a:prstGeom prst="rect">
            <a:avLst/>
          </a:prstGeom>
          <a:noFill/>
        </p:spPr>
        <p:txBody>
          <a:bodyPr wrap="square" rtlCol="0">
            <a:spAutoFit/>
          </a:bodyPr>
          <a:lstStyle/>
          <a:p>
            <a:pPr marL="342900" lvl="1" indent="-342900">
              <a:spcBef>
                <a:spcPct val="50000"/>
              </a:spcBef>
              <a:buClr>
                <a:srgbClr val="EE5F54"/>
              </a:buClr>
              <a:buFont typeface="Wingdings" panose="05000000000000000000" pitchFamily="2" charset="2"/>
              <a:buChar char="§"/>
              <a:defRPr/>
            </a:pPr>
            <a:r>
              <a:rPr lang="en-US" sz="2400" kern="0">
                <a:solidFill>
                  <a:sysClr val="windowText" lastClr="000000"/>
                </a:solidFill>
                <a:latin typeface="Arial" panose="020B0604020202020204"/>
              </a:rPr>
              <a:t>Consolidates and administers DOT’s key finance programs and finance expertise</a:t>
            </a:r>
          </a:p>
          <a:p>
            <a:pPr marL="342900" lvl="1" indent="-342900">
              <a:spcBef>
                <a:spcPct val="50000"/>
              </a:spcBef>
              <a:buClr>
                <a:srgbClr val="EE5F54"/>
              </a:buClr>
              <a:buFont typeface="Wingdings" panose="05000000000000000000" pitchFamily="2" charset="2"/>
              <a:buChar char="§"/>
              <a:defRPr/>
            </a:pPr>
            <a:r>
              <a:rPr lang="en-US" sz="2400" kern="0">
                <a:solidFill>
                  <a:sysClr val="windowText" lastClr="000000"/>
                </a:solidFill>
                <a:latin typeface="Arial" panose="020B0604020202020204"/>
              </a:rPr>
              <a:t>Provides a one-stop shop for streamlining credit processes  </a:t>
            </a:r>
          </a:p>
          <a:p>
            <a:pPr marL="342900" lvl="1" indent="-342900">
              <a:spcBef>
                <a:spcPct val="50000"/>
              </a:spcBef>
              <a:buClr>
                <a:srgbClr val="EE5F54"/>
              </a:buClr>
              <a:buFont typeface="Wingdings" panose="05000000000000000000" pitchFamily="2" charset="2"/>
              <a:buChar char="§"/>
              <a:defRPr/>
            </a:pPr>
            <a:r>
              <a:rPr lang="en-US" sz="2400" kern="0">
                <a:solidFill>
                  <a:sysClr val="windowText" lastClr="000000"/>
                </a:solidFill>
                <a:latin typeface="Arial" panose="020B0604020202020204"/>
              </a:rPr>
              <a:t>Provides project outreach and development assistance</a:t>
            </a:r>
          </a:p>
          <a:p>
            <a:pPr marL="342900" lvl="1" indent="-342900">
              <a:spcBef>
                <a:spcPct val="50000"/>
              </a:spcBef>
              <a:buClr>
                <a:srgbClr val="EE5F54"/>
              </a:buClr>
              <a:buFont typeface="Wingdings" panose="05000000000000000000" pitchFamily="2" charset="2"/>
              <a:buChar char="§"/>
              <a:defRPr/>
            </a:pPr>
            <a:r>
              <a:rPr lang="en-US" sz="2400" kern="0">
                <a:solidFill>
                  <a:sysClr val="windowText" lastClr="000000"/>
                </a:solidFill>
                <a:latin typeface="Arial" panose="020B0604020202020204"/>
              </a:rPr>
              <a:t>Promotes public-private partnerships (P3s) </a:t>
            </a:r>
          </a:p>
          <a:p>
            <a:pPr marL="342900" lvl="1" indent="-342900">
              <a:spcBef>
                <a:spcPct val="50000"/>
              </a:spcBef>
              <a:buClr>
                <a:srgbClr val="EE5F54"/>
              </a:buClr>
              <a:buFont typeface="Wingdings" panose="05000000000000000000" pitchFamily="2" charset="2"/>
              <a:buChar char="§"/>
              <a:defRPr/>
            </a:pPr>
            <a:r>
              <a:rPr lang="en-US" sz="2400" kern="0">
                <a:solidFill>
                  <a:sysClr val="windowText" lastClr="000000"/>
                </a:solidFill>
                <a:latin typeface="Arial" panose="020B0604020202020204"/>
              </a:rPr>
              <a:t>Advances large, complex, multi-modal, multi-jurisdictional projects</a:t>
            </a:r>
            <a:endParaRPr lang="en-US" sz="2400" kern="0" dirty="0">
              <a:solidFill>
                <a:sysClr val="windowText" lastClr="000000"/>
              </a:solidFill>
              <a:latin typeface="Arial" panose="020B0604020202020204"/>
            </a:endParaRPr>
          </a:p>
        </p:txBody>
      </p:sp>
    </p:spTree>
    <p:extLst>
      <p:ext uri="{BB962C8B-B14F-4D97-AF65-F5344CB8AC3E}">
        <p14:creationId xmlns:p14="http://schemas.microsoft.com/office/powerpoint/2010/main" val="38970456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76200"/>
            <a:ext cx="6477000" cy="1143000"/>
          </a:xfrm>
        </p:spPr>
        <p:txBody>
          <a:bodyPr>
            <a:noAutofit/>
          </a:bodyPr>
          <a:lstStyle/>
          <a:p>
            <a:r>
              <a:rPr lang="en-US" dirty="0"/>
              <a:t>Federal Highway Administration</a:t>
            </a:r>
          </a:p>
        </p:txBody>
      </p:sp>
      <p:sp>
        <p:nvSpPr>
          <p:cNvPr id="3" name="TextBox 2"/>
          <p:cNvSpPr txBox="1"/>
          <p:nvPr/>
        </p:nvSpPr>
        <p:spPr>
          <a:xfrm>
            <a:off x="838200" y="1868269"/>
            <a:ext cx="7772400" cy="646331"/>
          </a:xfrm>
          <a:prstGeom prst="rect">
            <a:avLst/>
          </a:prstGeom>
          <a:noFill/>
        </p:spPr>
        <p:txBody>
          <a:bodyPr wrap="square" rtlCol="0">
            <a:spAutoFit/>
          </a:bodyPr>
          <a:lstStyle/>
          <a:p>
            <a:r>
              <a:rPr lang="en-US" sz="3600" dirty="0">
                <a:solidFill>
                  <a:srgbClr val="404040"/>
                </a:solidFill>
                <a:latin typeface="Arial" panose="020B0604020202020204"/>
                <a:cs typeface="Arial" panose="020B0604020202020204" pitchFamily="34" charset="0"/>
              </a:rPr>
              <a:t>Build America Bureau Financing</a:t>
            </a:r>
            <a:endParaRPr lang="en-US" dirty="0"/>
          </a:p>
        </p:txBody>
      </p:sp>
      <p:sp>
        <p:nvSpPr>
          <p:cNvPr id="5" name="Text Placeholder 2"/>
          <p:cNvSpPr txBox="1">
            <a:spLocks/>
          </p:cNvSpPr>
          <p:nvPr/>
        </p:nvSpPr>
        <p:spPr>
          <a:xfrm>
            <a:off x="609600" y="2514600"/>
            <a:ext cx="7886700" cy="3513138"/>
          </a:xfrm>
          <a:prstGeom prst="rect">
            <a:avLst/>
          </a:prstGeom>
        </p:spPr>
        <p:txBody>
          <a:bodyPr/>
          <a:lstStyle>
            <a:lvl1pPr marL="228600" indent="-228600" algn="l" defTabSz="914400" rtl="0" eaLnBrk="1" latinLnBrk="0" hangingPunct="1">
              <a:spcBef>
                <a:spcPts val="1200"/>
              </a:spcBef>
              <a:spcAft>
                <a:spcPts val="600"/>
              </a:spcAft>
              <a:buClr>
                <a:srgbClr val="4277BB"/>
              </a:buClr>
              <a:buSzPct val="90000"/>
              <a:buFont typeface="Wingdings" panose="05000000000000000000" pitchFamily="2" charset="2"/>
              <a:buChar char="§"/>
              <a:defRPr sz="2200" kern="1200">
                <a:solidFill>
                  <a:schemeClr val="bg2">
                    <a:lumMod val="25000"/>
                  </a:schemeClr>
                </a:solidFill>
                <a:latin typeface="+mn-lt"/>
                <a:ea typeface="Arial" panose="020B0604020202020204" pitchFamily="34" charset="0"/>
                <a:cs typeface="Arial" panose="020B0604020202020204" pitchFamily="34" charset="0"/>
              </a:defRPr>
            </a:lvl1pPr>
            <a:lvl2pPr marL="640080" indent="-285750" algn="l" defTabSz="914400" rtl="0" eaLnBrk="1" latinLnBrk="0" hangingPunct="1">
              <a:spcBef>
                <a:spcPts val="600"/>
              </a:spcBef>
              <a:spcAft>
                <a:spcPts val="600"/>
              </a:spcAft>
              <a:buClr>
                <a:schemeClr val="accent3"/>
              </a:buClr>
              <a:buSzPct val="100000"/>
              <a:buFont typeface="Wingdings" panose="05000000000000000000" pitchFamily="2" charset="2"/>
              <a:buChar char="§"/>
              <a:defRPr sz="1800" kern="1200">
                <a:solidFill>
                  <a:schemeClr val="bg2">
                    <a:lumMod val="25000"/>
                  </a:schemeClr>
                </a:solidFill>
                <a:latin typeface="+mn-lt"/>
                <a:ea typeface="Arial" panose="020B0604020202020204" pitchFamily="34" charset="0"/>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bg2">
                    <a:lumMod val="25000"/>
                  </a:schemeClr>
                </a:solidFill>
                <a:latin typeface="+mn-lt"/>
                <a:ea typeface="Arial" panose="020B0604020202020204" pitchFamily="34" charset="0"/>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bg2">
                    <a:lumMod val="25000"/>
                  </a:schemeClr>
                </a:solidFill>
                <a:latin typeface="+mn-lt"/>
                <a:ea typeface="Arial" panose="020B0604020202020204" pitchFamily="34" charset="0"/>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bg2">
                    <a:lumMod val="25000"/>
                  </a:schemeClr>
                </a:solidFill>
                <a:latin typeface="+mn-lt"/>
                <a:ea typeface="Arial" panose="020B0604020202020204" pitchFamily="34" charset="0"/>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200"/>
              </a:spcBef>
              <a:spcAft>
                <a:spcPts val="600"/>
              </a:spcAft>
              <a:buClr>
                <a:srgbClr val="4277BB"/>
              </a:buClr>
              <a:buSzPct val="90000"/>
              <a:buFont typeface="Wingdings" panose="05000000000000000000" pitchFamily="2" charset="2"/>
              <a:buChar char="§"/>
              <a:tabLst/>
              <a:defRPr/>
            </a:pPr>
            <a:r>
              <a:rPr kumimoji="0" lang="en-US" sz="1800" b="1" i="0" u="none" strike="noStrike" kern="1200" cap="none" spc="0" normalizeH="0" baseline="0" noProof="0" dirty="0">
                <a:ln>
                  <a:noFill/>
                </a:ln>
                <a:solidFill>
                  <a:srgbClr val="D4D5D9">
                    <a:lumMod val="25000"/>
                  </a:srgbClr>
                </a:solidFill>
                <a:effectLst/>
                <a:uLnTx/>
                <a:uFillTx/>
                <a:latin typeface="Arial" panose="020B0604020202020204"/>
                <a:cs typeface="Arial" panose="020B0604020202020204" pitchFamily="34" charset="0"/>
              </a:rPr>
              <a:t>TIFIA</a:t>
            </a:r>
          </a:p>
          <a:p>
            <a:pPr marL="640080" marR="0" lvl="1" indent="-285750" algn="l" defTabSz="914400" rtl="0" eaLnBrk="1" fontAlgn="auto" latinLnBrk="0" hangingPunct="1">
              <a:lnSpc>
                <a:spcPct val="100000"/>
              </a:lnSpc>
              <a:spcBef>
                <a:spcPts val="600"/>
              </a:spcBef>
              <a:spcAft>
                <a:spcPts val="600"/>
              </a:spcAft>
              <a:buClr>
                <a:srgbClr val="BCCE60"/>
              </a:buClr>
              <a:buSzPct val="100000"/>
              <a:buFont typeface="Wingdings" panose="05000000000000000000" pitchFamily="2" charset="2"/>
              <a:buChar char="§"/>
              <a:tabLst/>
              <a:defRPr/>
            </a:pPr>
            <a:r>
              <a:rPr kumimoji="0" lang="en-US" b="0" i="0" u="none" strike="noStrike" kern="1200" cap="none" spc="0" normalizeH="0" baseline="0" noProof="0" dirty="0">
                <a:ln>
                  <a:noFill/>
                </a:ln>
                <a:solidFill>
                  <a:srgbClr val="D4D5D9">
                    <a:lumMod val="25000"/>
                  </a:srgbClr>
                </a:solidFill>
                <a:effectLst/>
                <a:uLnTx/>
                <a:uFillTx/>
                <a:latin typeface="Arial" panose="020B0604020202020204"/>
                <a:cs typeface="Arial" panose="020B0604020202020204" pitchFamily="34" charset="0"/>
              </a:rPr>
              <a:t>Provides loans to public and private sector borrowers for transportation projects at low interest rates and flexible terms</a:t>
            </a:r>
          </a:p>
          <a:p>
            <a:pPr marL="640080" marR="0" lvl="1" indent="-285750" algn="l" defTabSz="914400" rtl="0" eaLnBrk="1" fontAlgn="auto" latinLnBrk="0" hangingPunct="1">
              <a:lnSpc>
                <a:spcPct val="100000"/>
              </a:lnSpc>
              <a:spcBef>
                <a:spcPts val="600"/>
              </a:spcBef>
              <a:spcAft>
                <a:spcPts val="600"/>
              </a:spcAft>
              <a:buClr>
                <a:srgbClr val="BCCE60"/>
              </a:buClr>
              <a:buSzPct val="100000"/>
              <a:buFont typeface="Wingdings" panose="05000000000000000000" pitchFamily="2" charset="2"/>
              <a:buChar char="§"/>
              <a:tabLst/>
              <a:defRPr/>
            </a:pPr>
            <a:r>
              <a:rPr kumimoji="0" lang="en-US" b="0" i="0" u="none" strike="noStrike" kern="1200" cap="none" spc="0" normalizeH="0" baseline="0" noProof="0" dirty="0">
                <a:ln>
                  <a:noFill/>
                </a:ln>
                <a:solidFill>
                  <a:srgbClr val="D4D5D9">
                    <a:lumMod val="25000"/>
                  </a:srgbClr>
                </a:solidFill>
                <a:effectLst/>
                <a:uLnTx/>
                <a:uFillTx/>
                <a:latin typeface="Arial" panose="020B0604020202020204"/>
                <a:cs typeface="Arial" panose="020B0604020202020204" pitchFamily="34" charset="0"/>
              </a:rPr>
              <a:t>Addresses challenges such as revenue and ramp up risk</a:t>
            </a:r>
          </a:p>
          <a:p>
            <a:pPr marL="228600" marR="0" lvl="0" indent="-228600" algn="l" defTabSz="914400" rtl="0" eaLnBrk="1" fontAlgn="auto" latinLnBrk="0" hangingPunct="1">
              <a:lnSpc>
                <a:spcPct val="100000"/>
              </a:lnSpc>
              <a:spcBef>
                <a:spcPts val="1200"/>
              </a:spcBef>
              <a:spcAft>
                <a:spcPts val="600"/>
              </a:spcAft>
              <a:buClr>
                <a:srgbClr val="4277BB"/>
              </a:buClr>
              <a:buSzPct val="90000"/>
              <a:buFont typeface="Wingdings" panose="05000000000000000000" pitchFamily="2" charset="2"/>
              <a:buChar char="§"/>
              <a:tabLst/>
              <a:defRPr/>
            </a:pPr>
            <a:r>
              <a:rPr kumimoji="0" lang="en-US" sz="1800" b="1" i="0" u="none" strike="noStrike" kern="1200" cap="none" spc="0" normalizeH="0" baseline="0" noProof="0" dirty="0">
                <a:ln>
                  <a:noFill/>
                </a:ln>
                <a:solidFill>
                  <a:srgbClr val="D4D5D9">
                    <a:lumMod val="25000"/>
                  </a:srgbClr>
                </a:solidFill>
                <a:effectLst/>
                <a:uLnTx/>
                <a:uFillTx/>
                <a:latin typeface="Arial" panose="020B0604020202020204"/>
                <a:cs typeface="Arial" panose="020B0604020202020204" pitchFamily="34" charset="0"/>
              </a:rPr>
              <a:t>Private Activity Bonds (PABs)</a:t>
            </a:r>
          </a:p>
          <a:p>
            <a:pPr marL="640080" marR="0" lvl="1" indent="-285750" algn="l" defTabSz="914400" rtl="0" eaLnBrk="1" fontAlgn="auto" latinLnBrk="0" hangingPunct="1">
              <a:lnSpc>
                <a:spcPct val="100000"/>
              </a:lnSpc>
              <a:spcBef>
                <a:spcPts val="600"/>
              </a:spcBef>
              <a:spcAft>
                <a:spcPts val="600"/>
              </a:spcAft>
              <a:buClr>
                <a:srgbClr val="BCCE60"/>
              </a:buClr>
              <a:buSzPct val="100000"/>
              <a:buFont typeface="Wingdings" panose="05000000000000000000" pitchFamily="2" charset="2"/>
              <a:buChar char="§"/>
              <a:tabLst/>
              <a:defRPr/>
            </a:pPr>
            <a:r>
              <a:rPr kumimoji="0" lang="en-US" b="0" i="0" u="none" strike="noStrike" kern="1200" cap="none" spc="0" normalizeH="0" baseline="0" noProof="0" dirty="0">
                <a:ln>
                  <a:noFill/>
                </a:ln>
                <a:solidFill>
                  <a:srgbClr val="D4D5D9">
                    <a:lumMod val="25000"/>
                  </a:srgbClr>
                </a:solidFill>
                <a:effectLst/>
                <a:uLnTx/>
                <a:uFillTx/>
                <a:latin typeface="Arial" panose="020B0604020202020204"/>
                <a:cs typeface="Arial" panose="020B0604020202020204" pitchFamily="34" charset="0"/>
              </a:rPr>
              <a:t>Allocation of tax-exempt financing that addresses high interest rates generally paid by private sector</a:t>
            </a:r>
          </a:p>
          <a:p>
            <a:pPr marL="228600" marR="0" lvl="0" indent="-228600" algn="l" defTabSz="914400" rtl="0" eaLnBrk="1" fontAlgn="auto" latinLnBrk="0" hangingPunct="1">
              <a:lnSpc>
                <a:spcPct val="100000"/>
              </a:lnSpc>
              <a:spcBef>
                <a:spcPts val="1200"/>
              </a:spcBef>
              <a:spcAft>
                <a:spcPts val="600"/>
              </a:spcAft>
              <a:buClr>
                <a:srgbClr val="4277BB"/>
              </a:buClr>
              <a:buSzPct val="90000"/>
              <a:buFont typeface="Wingdings" panose="05000000000000000000" pitchFamily="2" charset="2"/>
              <a:buChar char="§"/>
              <a:tabLst/>
              <a:defRPr/>
            </a:pPr>
            <a:r>
              <a:rPr kumimoji="0" lang="en-US" sz="1800" b="0" i="0" u="none" strike="noStrike" kern="1200" cap="none" spc="0" normalizeH="0" baseline="0" noProof="0" dirty="0">
                <a:ln>
                  <a:noFill/>
                </a:ln>
                <a:solidFill>
                  <a:srgbClr val="D4D5D9">
                    <a:lumMod val="25000"/>
                  </a:srgbClr>
                </a:solidFill>
                <a:effectLst/>
                <a:uLnTx/>
                <a:uFillTx/>
                <a:latin typeface="Arial" panose="020B0604020202020204"/>
                <a:cs typeface="Arial" panose="020B0604020202020204" pitchFamily="34" charset="0"/>
              </a:rPr>
              <a:t>TIFIA and/or PABs have been used in the financing of all large transportation P3 projects in the U.S.</a:t>
            </a:r>
          </a:p>
          <a:p>
            <a:pPr marL="0" marR="0" lvl="0" indent="0" algn="l" defTabSz="914400" rtl="0" eaLnBrk="1" fontAlgn="auto" latinLnBrk="0" hangingPunct="1">
              <a:lnSpc>
                <a:spcPct val="100000"/>
              </a:lnSpc>
              <a:spcBef>
                <a:spcPts val="1200"/>
              </a:spcBef>
              <a:spcAft>
                <a:spcPts val="600"/>
              </a:spcAft>
              <a:buClr>
                <a:srgbClr val="4277BB"/>
              </a:buClr>
              <a:buSzPct val="90000"/>
              <a:buFont typeface="Wingdings" panose="05000000000000000000" pitchFamily="2" charset="2"/>
              <a:buNone/>
              <a:tabLst/>
              <a:defRPr/>
            </a:pPr>
            <a:endParaRPr kumimoji="0" lang="en-US" sz="2200" b="0" i="0" u="none" strike="noStrike" kern="1200" cap="none" spc="0" normalizeH="0" baseline="0" noProof="0" dirty="0">
              <a:ln>
                <a:noFill/>
              </a:ln>
              <a:solidFill>
                <a:srgbClr val="D4D5D9">
                  <a:lumMod val="25000"/>
                </a:srgbClr>
              </a:solidFill>
              <a:effectLst/>
              <a:uLnTx/>
              <a:uFillTx/>
              <a:latin typeface="Arial" panose="020B0604020202020204"/>
              <a:cs typeface="Arial" panose="020B0604020202020204" pitchFamily="34" charset="0"/>
            </a:endParaRPr>
          </a:p>
        </p:txBody>
      </p:sp>
    </p:spTree>
    <p:extLst>
      <p:ext uri="{BB962C8B-B14F-4D97-AF65-F5344CB8AC3E}">
        <p14:creationId xmlns:p14="http://schemas.microsoft.com/office/powerpoint/2010/main" val="3431577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136515" y="2133600"/>
            <a:ext cx="1676400" cy="609600"/>
          </a:xfrm>
        </p:spPr>
        <p:txBody>
          <a:bodyPr>
            <a:normAutofit/>
          </a:bodyPr>
          <a:lstStyle/>
          <a:p>
            <a:r>
              <a:rPr lang="en-US" dirty="0"/>
              <a:t>Outline</a:t>
            </a:r>
          </a:p>
        </p:txBody>
      </p:sp>
      <p:sp>
        <p:nvSpPr>
          <p:cNvPr id="4" name="Title 3"/>
          <p:cNvSpPr>
            <a:spLocks noGrp="1"/>
          </p:cNvSpPr>
          <p:nvPr>
            <p:ph type="title"/>
          </p:nvPr>
        </p:nvSpPr>
        <p:spPr>
          <a:xfrm>
            <a:off x="1752600" y="-35607"/>
            <a:ext cx="6934200" cy="1470025"/>
          </a:xfrm>
        </p:spPr>
        <p:txBody>
          <a:bodyPr/>
          <a:lstStyle/>
          <a:p>
            <a:r>
              <a:rPr lang="en-US" dirty="0"/>
              <a:t>Federal Highway Administration</a:t>
            </a:r>
          </a:p>
        </p:txBody>
      </p:sp>
      <p:graphicFrame>
        <p:nvGraphicFramePr>
          <p:cNvPr id="2" name="Diagram 1"/>
          <p:cNvGraphicFramePr/>
          <p:nvPr>
            <p:extLst>
              <p:ext uri="{D42A27DB-BD31-4B8C-83A1-F6EECF244321}">
                <p14:modId xmlns:p14="http://schemas.microsoft.com/office/powerpoint/2010/main" val="300875393"/>
              </p:ext>
            </p:extLst>
          </p:nvPr>
        </p:nvGraphicFramePr>
        <p:xfrm>
          <a:off x="1143000" y="2819400"/>
          <a:ext cx="6096000" cy="304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29179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76200"/>
            <a:ext cx="6248400" cy="1143000"/>
          </a:xfrm>
        </p:spPr>
        <p:txBody>
          <a:bodyPr>
            <a:noAutofit/>
          </a:bodyPr>
          <a:lstStyle/>
          <a:p>
            <a:r>
              <a:rPr lang="en-US" dirty="0"/>
              <a:t>Federal Highway Administration</a:t>
            </a:r>
          </a:p>
        </p:txBody>
      </p:sp>
      <p:sp>
        <p:nvSpPr>
          <p:cNvPr id="3" name="TextBox 2"/>
          <p:cNvSpPr txBox="1"/>
          <p:nvPr/>
        </p:nvSpPr>
        <p:spPr>
          <a:xfrm>
            <a:off x="838200" y="1905000"/>
            <a:ext cx="7772400" cy="584775"/>
          </a:xfrm>
          <a:prstGeom prst="rect">
            <a:avLst/>
          </a:prstGeom>
          <a:noFill/>
        </p:spPr>
        <p:txBody>
          <a:bodyPr wrap="square" rtlCol="0">
            <a:spAutoFit/>
          </a:bodyPr>
          <a:lstStyle/>
          <a:p>
            <a:r>
              <a:rPr lang="en-US" sz="3200" dirty="0">
                <a:solidFill>
                  <a:schemeClr val="tx2"/>
                </a:solidFill>
                <a:latin typeface="Arial" charset="0"/>
                <a:ea typeface="+mj-ea"/>
                <a:cs typeface="+mj-cs"/>
              </a:rPr>
              <a:t>Grant Anticipation Revenue Vehicles</a:t>
            </a:r>
            <a:endParaRPr lang="en-US" dirty="0">
              <a:solidFill>
                <a:schemeClr val="tx2"/>
              </a:solidFill>
            </a:endParaRPr>
          </a:p>
        </p:txBody>
      </p:sp>
      <p:sp>
        <p:nvSpPr>
          <p:cNvPr id="6" name="TextBox 5"/>
          <p:cNvSpPr txBox="1"/>
          <p:nvPr/>
        </p:nvSpPr>
        <p:spPr>
          <a:xfrm>
            <a:off x="685800" y="2362200"/>
            <a:ext cx="8077200" cy="3934410"/>
          </a:xfrm>
          <a:prstGeom prst="rect">
            <a:avLst/>
          </a:prstGeom>
          <a:noFill/>
        </p:spPr>
        <p:txBody>
          <a:bodyPr wrap="square" rtlCol="0">
            <a:spAutoFit/>
          </a:bodyPr>
          <a:lstStyle/>
          <a:p>
            <a:pPr marL="342900" lvl="0" indent="-342900">
              <a:spcBef>
                <a:spcPts val="1200"/>
              </a:spcBef>
              <a:spcAft>
                <a:spcPts val="600"/>
              </a:spcAft>
              <a:buClr>
                <a:srgbClr val="C00000"/>
              </a:buClr>
              <a:buSzPct val="90000"/>
              <a:buFont typeface="Wingdings" pitchFamily="2" charset="2"/>
              <a:buChar char="§"/>
            </a:pPr>
            <a:r>
              <a:rPr lang="en-US" sz="1400" b="1" dirty="0">
                <a:solidFill>
                  <a:schemeClr val="bg1"/>
                </a:solidFill>
                <a:latin typeface="Arial" charset="0"/>
              </a:rPr>
              <a:t>Definition: </a:t>
            </a:r>
            <a:r>
              <a:rPr lang="en-US" sz="1400" dirty="0">
                <a:solidFill>
                  <a:schemeClr val="bg1"/>
                </a:solidFill>
                <a:latin typeface="Arial" charset="0"/>
              </a:rPr>
              <a:t>Bonds, generally tax-exempt, sold by States and backed by and repaid with specific Federal-aid funds</a:t>
            </a:r>
          </a:p>
          <a:p>
            <a:pPr marL="342900" lvl="0" indent="-342900">
              <a:spcBef>
                <a:spcPts val="1200"/>
              </a:spcBef>
              <a:spcAft>
                <a:spcPts val="600"/>
              </a:spcAft>
              <a:buClr>
                <a:srgbClr val="C00000"/>
              </a:buClr>
              <a:buSzPct val="90000"/>
              <a:buFont typeface="Wingdings" pitchFamily="2" charset="2"/>
              <a:buChar char="§"/>
            </a:pPr>
            <a:r>
              <a:rPr lang="en-US" sz="1400" b="1" dirty="0">
                <a:solidFill>
                  <a:schemeClr val="bg1"/>
                </a:solidFill>
                <a:latin typeface="Arial" charset="0"/>
              </a:rPr>
              <a:t>Purpose: </a:t>
            </a:r>
            <a:r>
              <a:rPr lang="en-US" sz="1400" dirty="0">
                <a:solidFill>
                  <a:schemeClr val="bg1"/>
                </a:solidFill>
                <a:latin typeface="Arial" charset="0"/>
              </a:rPr>
              <a:t>Issued to provide new funding to an eligible project or to refinance existing bonds</a:t>
            </a:r>
          </a:p>
          <a:p>
            <a:pPr marL="342900" lvl="0" indent="-342900">
              <a:spcBef>
                <a:spcPts val="1200"/>
              </a:spcBef>
              <a:spcAft>
                <a:spcPts val="600"/>
              </a:spcAft>
              <a:buClr>
                <a:srgbClr val="C00000"/>
              </a:buClr>
              <a:buSzPct val="90000"/>
              <a:buFont typeface="Wingdings" pitchFamily="2" charset="2"/>
              <a:buChar char="§"/>
            </a:pPr>
            <a:r>
              <a:rPr lang="en-US" sz="1400" b="1" dirty="0">
                <a:solidFill>
                  <a:schemeClr val="bg1"/>
                </a:solidFill>
                <a:latin typeface="Arial" charset="0"/>
              </a:rPr>
              <a:t>Key Provisions:</a:t>
            </a:r>
          </a:p>
          <a:p>
            <a:pPr marL="640080" lvl="1" indent="-285750">
              <a:spcBef>
                <a:spcPts val="200"/>
              </a:spcBef>
              <a:spcAft>
                <a:spcPts val="200"/>
              </a:spcAft>
              <a:buClr>
                <a:srgbClr val="2C4465"/>
              </a:buClr>
              <a:buSzPct val="100000"/>
              <a:buFont typeface="Arial" pitchFamily="34" charset="0"/>
              <a:buChar char="•"/>
            </a:pPr>
            <a:r>
              <a:rPr lang="en-US" sz="1400" dirty="0">
                <a:solidFill>
                  <a:schemeClr val="bg1"/>
                </a:solidFill>
                <a:latin typeface="Arial" charset="0"/>
              </a:rPr>
              <a:t>No Federal guarantee of repayment; any pledges or obligations must come from State legislation and/or executive authority</a:t>
            </a:r>
          </a:p>
          <a:p>
            <a:pPr marL="640080" lvl="1" indent="-285750">
              <a:spcBef>
                <a:spcPts val="200"/>
              </a:spcBef>
              <a:spcAft>
                <a:spcPts val="200"/>
              </a:spcAft>
              <a:buClr>
                <a:srgbClr val="2C4465"/>
              </a:buClr>
              <a:buSzPct val="100000"/>
              <a:buFont typeface="Arial" pitchFamily="34" charset="0"/>
              <a:buChar char="•"/>
            </a:pPr>
            <a:r>
              <a:rPr lang="en-US" sz="1400" dirty="0">
                <a:solidFill>
                  <a:schemeClr val="bg1"/>
                </a:solidFill>
                <a:latin typeface="Arial" charset="0"/>
              </a:rPr>
              <a:t>Local match is required with every debt service repayment</a:t>
            </a:r>
            <a:endParaRPr lang="en-US" sz="1400" b="1" dirty="0">
              <a:solidFill>
                <a:schemeClr val="bg1"/>
              </a:solidFill>
              <a:latin typeface="Arial" charset="0"/>
            </a:endParaRPr>
          </a:p>
          <a:p>
            <a:pPr marL="342900" lvl="0" indent="-342900">
              <a:spcBef>
                <a:spcPts val="1200"/>
              </a:spcBef>
              <a:spcAft>
                <a:spcPts val="600"/>
              </a:spcAft>
              <a:buClr>
                <a:srgbClr val="C00000"/>
              </a:buClr>
              <a:buSzPct val="90000"/>
              <a:buFont typeface="Wingdings" pitchFamily="2" charset="2"/>
              <a:buChar char="§"/>
            </a:pPr>
            <a:r>
              <a:rPr lang="en-US" sz="1400" b="1" dirty="0">
                <a:solidFill>
                  <a:schemeClr val="bg1"/>
                </a:solidFill>
                <a:latin typeface="Arial" charset="0"/>
              </a:rPr>
              <a:t>Advantages:</a:t>
            </a:r>
            <a:r>
              <a:rPr lang="en-US" sz="1400" dirty="0">
                <a:solidFill>
                  <a:schemeClr val="bg1"/>
                </a:solidFill>
                <a:latin typeface="Arial" charset="0"/>
              </a:rPr>
              <a:t> Acceleration of construction; low interest rates for new money bonds and re-financings; leveraging of Fed funds</a:t>
            </a:r>
          </a:p>
          <a:p>
            <a:pPr marL="342900" lvl="0" indent="-342900">
              <a:spcBef>
                <a:spcPts val="1200"/>
              </a:spcBef>
              <a:spcAft>
                <a:spcPts val="600"/>
              </a:spcAft>
              <a:buClr>
                <a:srgbClr val="C00000"/>
              </a:buClr>
              <a:buSzPct val="90000"/>
              <a:buFont typeface="Wingdings" pitchFamily="2" charset="2"/>
              <a:buChar char="§"/>
            </a:pPr>
            <a:r>
              <a:rPr lang="en-US" sz="1400" b="1" dirty="0">
                <a:solidFill>
                  <a:schemeClr val="bg1"/>
                </a:solidFill>
                <a:latin typeface="Arial" charset="0"/>
              </a:rPr>
              <a:t>Disadvantages: </a:t>
            </a:r>
            <a:r>
              <a:rPr lang="en-US" sz="1400" dirty="0">
                <a:solidFill>
                  <a:schemeClr val="bg1"/>
                </a:solidFill>
                <a:latin typeface="Arial" charset="0"/>
              </a:rPr>
              <a:t>Cost of interest; loss of future flexibility </a:t>
            </a:r>
          </a:p>
          <a:p>
            <a:pPr marL="342900" lvl="0" indent="-342900">
              <a:spcBef>
                <a:spcPts val="1200"/>
              </a:spcBef>
              <a:spcAft>
                <a:spcPts val="600"/>
              </a:spcAft>
              <a:buClr>
                <a:srgbClr val="C00000"/>
              </a:buClr>
              <a:buSzPct val="90000"/>
              <a:buFont typeface="Wingdings" pitchFamily="2" charset="2"/>
              <a:buChar char="§"/>
            </a:pPr>
            <a:r>
              <a:rPr lang="en-US" sz="1400" b="1" dirty="0">
                <a:solidFill>
                  <a:schemeClr val="bg1"/>
                </a:solidFill>
                <a:latin typeface="Arial" charset="0"/>
              </a:rPr>
              <a:t>Administration: </a:t>
            </a:r>
            <a:r>
              <a:rPr lang="en-US" sz="1400" dirty="0">
                <a:solidFill>
                  <a:schemeClr val="bg1"/>
                </a:solidFill>
                <a:latin typeface="Arial" charset="0"/>
              </a:rPr>
              <a:t>FHWA establishes rules on GARVEEs; States issue the debt and establish the terms of the bonds</a:t>
            </a:r>
          </a:p>
        </p:txBody>
      </p:sp>
    </p:spTree>
    <p:extLst>
      <p:ext uri="{BB962C8B-B14F-4D97-AF65-F5344CB8AC3E}">
        <p14:creationId xmlns:p14="http://schemas.microsoft.com/office/powerpoint/2010/main" val="9613257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0" indent="0">
              <a:buNone/>
            </a:pPr>
            <a:r>
              <a:rPr lang="en-US" dirty="0"/>
              <a:t>TIFIA</a:t>
            </a:r>
          </a:p>
          <a:p>
            <a:pPr lvl="1"/>
            <a:r>
              <a:rPr lang="en-US" dirty="0"/>
              <a:t>NY Metro TIFIA Wins!</a:t>
            </a:r>
          </a:p>
          <a:p>
            <a:pPr lvl="2"/>
            <a:r>
              <a:rPr lang="en-US" dirty="0"/>
              <a:t>$474M – Goethals Bridge Replacement</a:t>
            </a:r>
          </a:p>
          <a:p>
            <a:pPr lvl="2"/>
            <a:r>
              <a:rPr lang="en-US" dirty="0"/>
              <a:t>$1,600M – Tappan Zee Bridge Replacement</a:t>
            </a:r>
          </a:p>
          <a:p>
            <a:pPr lvl="2"/>
            <a:r>
              <a:rPr lang="en-US" dirty="0"/>
              <a:t>$159M Staten Island Ferries and Terminals</a:t>
            </a:r>
          </a:p>
          <a:p>
            <a:pPr lvl="2"/>
            <a:r>
              <a:rPr lang="en-US" dirty="0"/>
              <a:t>Moynihan Station, $537million</a:t>
            </a:r>
          </a:p>
          <a:p>
            <a:pPr lvl="2"/>
            <a:r>
              <a:rPr lang="en-US" dirty="0"/>
              <a:t>Possible win for Maritime Port Development</a:t>
            </a:r>
          </a:p>
          <a:p>
            <a:pPr lvl="2"/>
            <a:endParaRPr lang="en-US" dirty="0"/>
          </a:p>
          <a:p>
            <a:pPr lvl="2"/>
            <a:r>
              <a:rPr lang="en-US" b="1" dirty="0"/>
              <a:t>Availability:  </a:t>
            </a:r>
            <a:r>
              <a:rPr lang="en-US" dirty="0"/>
              <a:t>Considerable Capacity! (Over $300 million/year available to cover subsidies for loans.)</a:t>
            </a:r>
          </a:p>
          <a:p>
            <a:pPr lvl="2"/>
            <a:r>
              <a:rPr lang="en-US" dirty="0"/>
              <a:t>Today’s TIFIA loan rate (as of 1/24) is 2.8% </a:t>
            </a:r>
          </a:p>
          <a:p>
            <a:pPr lvl="1"/>
            <a:endParaRPr lang="en-US" dirty="0"/>
          </a:p>
        </p:txBody>
      </p:sp>
      <p:sp>
        <p:nvSpPr>
          <p:cNvPr id="3" name="Title 2"/>
          <p:cNvSpPr>
            <a:spLocks noGrp="1"/>
          </p:cNvSpPr>
          <p:nvPr>
            <p:ph type="title"/>
          </p:nvPr>
        </p:nvSpPr>
        <p:spPr/>
        <p:txBody>
          <a:bodyPr>
            <a:normAutofit fontScale="90000"/>
          </a:bodyPr>
          <a:lstStyle/>
          <a:p>
            <a:r>
              <a:rPr lang="en-US" dirty="0"/>
              <a:t>Federal Highway Administration</a:t>
            </a:r>
          </a:p>
        </p:txBody>
      </p:sp>
    </p:spTree>
    <p:extLst>
      <p:ext uri="{BB962C8B-B14F-4D97-AF65-F5344CB8AC3E}">
        <p14:creationId xmlns:p14="http://schemas.microsoft.com/office/powerpoint/2010/main" val="2874678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dirty="0"/>
              <a:t>PABs, Private Activity Bonding wins in the NY Metro Area</a:t>
            </a:r>
          </a:p>
          <a:p>
            <a:pPr lvl="1"/>
            <a:r>
              <a:rPr lang="en-US" dirty="0"/>
              <a:t>$1.2 billion allocation to the Goethals Bridge (Developer choose to access $460 million through Jersey City Muni </a:t>
            </a:r>
            <a:r>
              <a:rPr lang="en-US"/>
              <a:t>Bonds)</a:t>
            </a:r>
            <a:endParaRPr lang="en-US" dirty="0"/>
          </a:p>
          <a:p>
            <a:pPr lvl="1"/>
            <a:r>
              <a:rPr lang="en-US" b="1" dirty="0"/>
              <a:t>Availability: </a:t>
            </a:r>
            <a:r>
              <a:rPr lang="en-US" dirty="0"/>
              <a:t>$4 billion of PABs</a:t>
            </a:r>
          </a:p>
        </p:txBody>
      </p:sp>
      <p:sp>
        <p:nvSpPr>
          <p:cNvPr id="3" name="Title 2"/>
          <p:cNvSpPr>
            <a:spLocks noGrp="1"/>
          </p:cNvSpPr>
          <p:nvPr>
            <p:ph type="title"/>
          </p:nvPr>
        </p:nvSpPr>
        <p:spPr/>
        <p:txBody>
          <a:bodyPr>
            <a:normAutofit fontScale="90000"/>
          </a:bodyPr>
          <a:lstStyle/>
          <a:p>
            <a:r>
              <a:rPr lang="en-US" dirty="0"/>
              <a:t>Federal Highway Administration</a:t>
            </a:r>
          </a:p>
        </p:txBody>
      </p:sp>
    </p:spTree>
    <p:extLst>
      <p:ext uri="{BB962C8B-B14F-4D97-AF65-F5344CB8AC3E}">
        <p14:creationId xmlns:p14="http://schemas.microsoft.com/office/powerpoint/2010/main" val="18800067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0" indent="0">
              <a:buNone/>
            </a:pPr>
            <a:r>
              <a:rPr lang="en-US" dirty="0"/>
              <a:t>GARVEE</a:t>
            </a:r>
          </a:p>
          <a:p>
            <a:pPr lvl="1"/>
            <a:r>
              <a:rPr lang="en-US" dirty="0"/>
              <a:t>Not used in NYS… yet</a:t>
            </a:r>
          </a:p>
          <a:p>
            <a:pPr lvl="1"/>
            <a:r>
              <a:rPr lang="en-US" b="1" dirty="0"/>
              <a:t>Availability: </a:t>
            </a:r>
            <a:r>
              <a:rPr lang="en-US" dirty="0"/>
              <a:t>Fitch rating agency recommends that States secure GARVEE debt of some 34% of 10 years of their future federal-aid allocations. </a:t>
            </a:r>
          </a:p>
          <a:p>
            <a:pPr lvl="1"/>
            <a:r>
              <a:rPr lang="en-US" dirty="0"/>
              <a:t>in </a:t>
            </a:r>
            <a:r>
              <a:rPr lang="en-US" b="1" dirty="0"/>
              <a:t>NY State the GARVEE tool might enable an  infrastructure debt pool of $6.2 billion </a:t>
            </a:r>
            <a:r>
              <a:rPr lang="en-US" dirty="0"/>
              <a:t> </a:t>
            </a:r>
          </a:p>
          <a:p>
            <a:pPr lvl="1"/>
            <a:r>
              <a:rPr lang="en-US" dirty="0"/>
              <a:t>If desired; this tool could create debt necessary to support a new State Revolving Infrastructure Bank</a:t>
            </a:r>
          </a:p>
          <a:p>
            <a:pPr lvl="1"/>
            <a:endParaRPr lang="en-US" dirty="0"/>
          </a:p>
          <a:p>
            <a:pPr lvl="1"/>
            <a:endParaRPr lang="en-US" dirty="0"/>
          </a:p>
        </p:txBody>
      </p:sp>
      <p:sp>
        <p:nvSpPr>
          <p:cNvPr id="3" name="Title 2"/>
          <p:cNvSpPr>
            <a:spLocks noGrp="1"/>
          </p:cNvSpPr>
          <p:nvPr>
            <p:ph type="title"/>
          </p:nvPr>
        </p:nvSpPr>
        <p:spPr/>
        <p:txBody>
          <a:bodyPr>
            <a:normAutofit fontScale="90000"/>
          </a:bodyPr>
          <a:lstStyle/>
          <a:p>
            <a:r>
              <a:rPr lang="en-US" dirty="0"/>
              <a:t>Federal Highway Administration</a:t>
            </a:r>
          </a:p>
        </p:txBody>
      </p:sp>
    </p:spTree>
    <p:extLst>
      <p:ext uri="{BB962C8B-B14F-4D97-AF65-F5344CB8AC3E}">
        <p14:creationId xmlns:p14="http://schemas.microsoft.com/office/powerpoint/2010/main" val="29060908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76200"/>
            <a:ext cx="6705600" cy="1143000"/>
          </a:xfrm>
        </p:spPr>
        <p:txBody>
          <a:bodyPr>
            <a:normAutofit fontScale="90000"/>
          </a:bodyPr>
          <a:lstStyle/>
          <a:p>
            <a:r>
              <a:rPr lang="en-US" dirty="0"/>
              <a:t>Federal Highway Administration</a:t>
            </a:r>
          </a:p>
        </p:txBody>
      </p:sp>
      <p:graphicFrame>
        <p:nvGraphicFramePr>
          <p:cNvPr id="8" name="Content Placeholder 3"/>
          <p:cNvGraphicFramePr>
            <a:graphicFrameLocks/>
          </p:cNvGraphicFramePr>
          <p:nvPr>
            <p:extLst>
              <p:ext uri="{D42A27DB-BD31-4B8C-83A1-F6EECF244321}">
                <p14:modId xmlns:p14="http://schemas.microsoft.com/office/powerpoint/2010/main" val="1297064458"/>
              </p:ext>
            </p:extLst>
          </p:nvPr>
        </p:nvGraphicFramePr>
        <p:xfrm>
          <a:off x="1371600" y="2072640"/>
          <a:ext cx="7600949" cy="4693920"/>
        </p:xfrm>
        <a:graphic>
          <a:graphicData uri="http://schemas.openxmlformats.org/drawingml/2006/table">
            <a:tbl>
              <a:tblPr firstRow="1" firstCol="1" bandRow="1">
                <a:tableStyleId>{68D230F3-CF80-4859-8CE7-A43EE81993B5}</a:tableStyleId>
              </a:tblPr>
              <a:tblGrid>
                <a:gridCol w="1900036">
                  <a:extLst>
                    <a:ext uri="{9D8B030D-6E8A-4147-A177-3AD203B41FA5}">
                      <a16:colId xmlns:a16="http://schemas.microsoft.com/office/drawing/2014/main" val="20000"/>
                    </a:ext>
                  </a:extLst>
                </a:gridCol>
                <a:gridCol w="1900036">
                  <a:extLst>
                    <a:ext uri="{9D8B030D-6E8A-4147-A177-3AD203B41FA5}">
                      <a16:colId xmlns:a16="http://schemas.microsoft.com/office/drawing/2014/main" val="20001"/>
                    </a:ext>
                  </a:extLst>
                </a:gridCol>
                <a:gridCol w="1900036">
                  <a:extLst>
                    <a:ext uri="{9D8B030D-6E8A-4147-A177-3AD203B41FA5}">
                      <a16:colId xmlns:a16="http://schemas.microsoft.com/office/drawing/2014/main" val="20002"/>
                    </a:ext>
                  </a:extLst>
                </a:gridCol>
                <a:gridCol w="1900841">
                  <a:extLst>
                    <a:ext uri="{9D8B030D-6E8A-4147-A177-3AD203B41FA5}">
                      <a16:colId xmlns:a16="http://schemas.microsoft.com/office/drawing/2014/main" val="20003"/>
                    </a:ext>
                  </a:extLst>
                </a:gridCol>
              </a:tblGrid>
              <a:tr h="294904">
                <a:tc>
                  <a:txBody>
                    <a:bodyPr/>
                    <a:lstStyle/>
                    <a:p>
                      <a:pPr marL="0" marR="0" algn="ctr">
                        <a:spcBef>
                          <a:spcPts val="0"/>
                        </a:spcBef>
                        <a:spcAft>
                          <a:spcPts val="0"/>
                        </a:spcAft>
                      </a:pPr>
                      <a:r>
                        <a:rPr lang="en-US" sz="2000" dirty="0">
                          <a:effectLst/>
                          <a:latin typeface="Calibri" panose="020F0502020204030204" pitchFamily="34" charset="0"/>
                        </a:rPr>
                        <a:t>Fact Sheets</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5723" marR="65723" marT="0" marB="0" anchor="ctr">
                    <a:solidFill>
                      <a:schemeClr val="accent2">
                        <a:lumMod val="20000"/>
                        <a:lumOff val="80000"/>
                      </a:schemeClr>
                    </a:solidFill>
                  </a:tcPr>
                </a:tc>
                <a:tc>
                  <a:txBody>
                    <a:bodyPr/>
                    <a:lstStyle/>
                    <a:p>
                      <a:pPr marL="0" marR="0" algn="ctr">
                        <a:spcBef>
                          <a:spcPts val="0"/>
                        </a:spcBef>
                        <a:spcAft>
                          <a:spcPts val="0"/>
                        </a:spcAft>
                      </a:pPr>
                      <a:r>
                        <a:rPr lang="en-US" sz="2000" dirty="0">
                          <a:effectLst/>
                          <a:latin typeface="Calibri" panose="020F0502020204030204" pitchFamily="34" charset="0"/>
                        </a:rPr>
                        <a:t>Primers</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5723" marR="65723" marT="0" marB="0" anchor="ctr">
                    <a:solidFill>
                      <a:schemeClr val="accent2">
                        <a:lumMod val="20000"/>
                        <a:lumOff val="80000"/>
                      </a:schemeClr>
                    </a:solidFill>
                  </a:tcPr>
                </a:tc>
                <a:tc>
                  <a:txBody>
                    <a:bodyPr/>
                    <a:lstStyle/>
                    <a:p>
                      <a:pPr marL="0" marR="0" algn="ctr">
                        <a:spcBef>
                          <a:spcPts val="0"/>
                        </a:spcBef>
                        <a:spcAft>
                          <a:spcPts val="0"/>
                        </a:spcAft>
                      </a:pPr>
                      <a:r>
                        <a:rPr lang="en-US" sz="2000" dirty="0">
                          <a:effectLst/>
                          <a:latin typeface="Calibri" panose="020F0502020204030204" pitchFamily="34" charset="0"/>
                        </a:rPr>
                        <a:t>Guidebooks</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5723" marR="65723" marT="0" marB="0" anchor="ctr">
                    <a:solidFill>
                      <a:schemeClr val="accent2">
                        <a:lumMod val="20000"/>
                        <a:lumOff val="80000"/>
                      </a:schemeClr>
                    </a:solidFill>
                  </a:tcPr>
                </a:tc>
                <a:tc>
                  <a:txBody>
                    <a:bodyPr/>
                    <a:lstStyle/>
                    <a:p>
                      <a:pPr marL="0" marR="0" algn="ctr">
                        <a:spcBef>
                          <a:spcPts val="0"/>
                        </a:spcBef>
                        <a:spcAft>
                          <a:spcPts val="0"/>
                        </a:spcAft>
                      </a:pPr>
                      <a:r>
                        <a:rPr lang="en-US" sz="1800" dirty="0">
                          <a:effectLst/>
                          <a:latin typeface="Calibri" panose="020F0502020204030204" pitchFamily="34" charset="0"/>
                        </a:rPr>
                        <a:t>Analytical Tools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5723" marR="65723" marT="0" marB="0" anchor="ctr">
                    <a:solidFill>
                      <a:schemeClr val="accent2">
                        <a:lumMod val="20000"/>
                        <a:lumOff val="80000"/>
                      </a:schemeClr>
                    </a:solidFill>
                  </a:tcPr>
                </a:tc>
                <a:extLst>
                  <a:ext uri="{0D108BD9-81ED-4DB2-BD59-A6C34878D82A}">
                    <a16:rowId xmlns:a16="http://schemas.microsoft.com/office/drawing/2014/main" val="10000"/>
                  </a:ext>
                </a:extLst>
              </a:tr>
              <a:tr h="4246617">
                <a:tc>
                  <a:txBody>
                    <a:bodyPr/>
                    <a:lstStyle/>
                    <a:p>
                      <a:pPr marL="285750" lvl="0" indent="-285750">
                        <a:buClr>
                          <a:srgbClr val="C00000"/>
                        </a:buClr>
                        <a:buFont typeface="Wingdings" panose="05000000000000000000" pitchFamily="2" charset="2"/>
                        <a:buChar char="§"/>
                      </a:pPr>
                      <a:r>
                        <a:rPr lang="en-US" sz="1800" b="0" dirty="0">
                          <a:effectLst/>
                          <a:latin typeface="Calibri" panose="020F0502020204030204" pitchFamily="34" charset="0"/>
                        </a:rPr>
                        <a:t>FHWA P3 Toolkit</a:t>
                      </a:r>
                    </a:p>
                    <a:p>
                      <a:pPr marL="285750" lvl="0" indent="-285750">
                        <a:buClr>
                          <a:srgbClr val="C00000"/>
                        </a:buClr>
                        <a:buFont typeface="Wingdings" panose="05000000000000000000" pitchFamily="2" charset="2"/>
                        <a:buChar char="§"/>
                      </a:pPr>
                      <a:r>
                        <a:rPr lang="en-US" sz="1800" b="0" dirty="0">
                          <a:effectLst/>
                          <a:latin typeface="Calibri" panose="020F0502020204030204" pitchFamily="34" charset="0"/>
                        </a:rPr>
                        <a:t>Risk Valuation &amp; Allocation</a:t>
                      </a:r>
                    </a:p>
                    <a:p>
                      <a:pPr marL="285750" lvl="0" indent="-285750">
                        <a:buClr>
                          <a:srgbClr val="C00000"/>
                        </a:buClr>
                        <a:buFont typeface="Wingdings" panose="05000000000000000000" pitchFamily="2" charset="2"/>
                        <a:buChar char="§"/>
                      </a:pPr>
                      <a:r>
                        <a:rPr lang="en-US" sz="1800" b="0" dirty="0">
                          <a:effectLst/>
                          <a:latin typeface="Calibri" panose="020F0502020204030204" pitchFamily="34" charset="0"/>
                        </a:rPr>
                        <a:t>Value for Money Analysis</a:t>
                      </a:r>
                    </a:p>
                    <a:p>
                      <a:pPr marL="285750" lvl="0" indent="-285750">
                        <a:buClr>
                          <a:srgbClr val="C00000"/>
                        </a:buClr>
                        <a:buFont typeface="Wingdings" panose="05000000000000000000" pitchFamily="2" charset="2"/>
                        <a:buChar char="§"/>
                      </a:pPr>
                      <a:r>
                        <a:rPr lang="en-US" sz="1800" b="0" dirty="0">
                          <a:effectLst/>
                          <a:latin typeface="Calibri" panose="020F0502020204030204" pitchFamily="34" charset="0"/>
                        </a:rPr>
                        <a:t>Financial Structuring</a:t>
                      </a:r>
                    </a:p>
                    <a:p>
                      <a:pPr marL="285750" lvl="0" indent="-285750">
                        <a:buClr>
                          <a:srgbClr val="C00000"/>
                        </a:buClr>
                        <a:buFont typeface="Wingdings" panose="05000000000000000000" pitchFamily="2" charset="2"/>
                        <a:buChar char="§"/>
                      </a:pPr>
                      <a:r>
                        <a:rPr lang="en-US" sz="1800" b="0" dirty="0">
                          <a:effectLst/>
                          <a:latin typeface="Calibri" panose="020F0502020204030204" pitchFamily="34" charset="0"/>
                        </a:rPr>
                        <a:t>Analytical Studies</a:t>
                      </a:r>
                    </a:p>
                    <a:p>
                      <a:pPr marL="285750" lvl="0" indent="-285750">
                        <a:buClr>
                          <a:srgbClr val="C00000"/>
                        </a:buClr>
                        <a:buFont typeface="Wingdings" panose="05000000000000000000" pitchFamily="2" charset="2"/>
                        <a:buChar char="§"/>
                      </a:pPr>
                      <a:r>
                        <a:rPr lang="en-US" sz="1800" b="0" dirty="0">
                          <a:effectLst/>
                          <a:latin typeface="Calibri" panose="020F0502020204030204" pitchFamily="34" charset="0"/>
                        </a:rPr>
                        <a:t>Conducting Procurements</a:t>
                      </a:r>
                    </a:p>
                    <a:p>
                      <a:pPr marL="285750" lvl="0" indent="-285750">
                        <a:buClr>
                          <a:srgbClr val="C00000"/>
                        </a:buClr>
                        <a:buFont typeface="Wingdings" panose="05000000000000000000" pitchFamily="2" charset="2"/>
                        <a:buChar char="§"/>
                      </a:pPr>
                      <a:r>
                        <a:rPr lang="en-US" sz="1800" b="0" dirty="0">
                          <a:effectLst/>
                          <a:latin typeface="Calibri" panose="020F0502020204030204" pitchFamily="34" charset="0"/>
                        </a:rPr>
                        <a:t>Monitoring &amp; Oversight</a:t>
                      </a:r>
                      <a:endParaRPr lang="en-US" sz="1800" b="0" dirty="0">
                        <a:effectLst/>
                        <a:latin typeface="Calibri" panose="020F0502020204030204" pitchFamily="34" charset="0"/>
                        <a:ea typeface="Calibri" panose="020F0502020204030204" pitchFamily="34" charset="0"/>
                      </a:endParaRPr>
                    </a:p>
                  </a:txBody>
                  <a:tcPr marL="65723" marR="65723" marT="0" marB="0">
                    <a:solidFill>
                      <a:schemeClr val="accent2">
                        <a:lumMod val="20000"/>
                        <a:lumOff val="80000"/>
                      </a:schemeClr>
                    </a:solidFill>
                  </a:tcPr>
                </a:tc>
                <a:tc>
                  <a:txBody>
                    <a:bodyPr/>
                    <a:lstStyle/>
                    <a:p>
                      <a:pPr marL="285750" lvl="0" indent="-285750">
                        <a:buClr>
                          <a:srgbClr val="C00000"/>
                        </a:buClr>
                        <a:buFont typeface="Wingdings" panose="05000000000000000000" pitchFamily="2" charset="2"/>
                        <a:buChar char="§"/>
                      </a:pPr>
                      <a:r>
                        <a:rPr lang="en-US" sz="1800" dirty="0">
                          <a:effectLst/>
                          <a:latin typeface="Calibri" panose="020F0502020204030204" pitchFamily="34" charset="0"/>
                        </a:rPr>
                        <a:t>Establishing a P3 Program</a:t>
                      </a:r>
                    </a:p>
                    <a:p>
                      <a:pPr marL="285750" lvl="0" indent="-285750">
                        <a:buClr>
                          <a:srgbClr val="C00000"/>
                        </a:buClr>
                        <a:buFont typeface="Wingdings" panose="05000000000000000000" pitchFamily="2" charset="2"/>
                        <a:buChar char="§"/>
                      </a:pPr>
                      <a:r>
                        <a:rPr lang="en-US" sz="1800" dirty="0">
                          <a:effectLst/>
                          <a:latin typeface="Calibri" panose="020F0502020204030204" pitchFamily="34" charset="0"/>
                        </a:rPr>
                        <a:t>Risk Assessment</a:t>
                      </a:r>
                    </a:p>
                    <a:p>
                      <a:pPr marL="285750" lvl="0" indent="-285750">
                        <a:buClr>
                          <a:srgbClr val="C00000"/>
                        </a:buClr>
                        <a:buFont typeface="Wingdings" panose="05000000000000000000" pitchFamily="2" charset="2"/>
                        <a:buChar char="§"/>
                      </a:pPr>
                      <a:r>
                        <a:rPr lang="en-US" sz="1800" dirty="0">
                          <a:effectLst/>
                          <a:latin typeface="Calibri" panose="020F0502020204030204" pitchFamily="34" charset="0"/>
                        </a:rPr>
                        <a:t>Value for Money Assessment</a:t>
                      </a:r>
                    </a:p>
                    <a:p>
                      <a:pPr marL="285750" marR="0" lvl="0"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
                        <a:tabLst/>
                        <a:defRPr/>
                      </a:pPr>
                      <a:r>
                        <a:rPr lang="en-US" sz="1800" dirty="0">
                          <a:effectLst/>
                          <a:latin typeface="Calibri" panose="020F0502020204030204" pitchFamily="34" charset="0"/>
                        </a:rPr>
                        <a:t>Financial Structuring &amp; Assessment</a:t>
                      </a:r>
                    </a:p>
                    <a:p>
                      <a:pPr marL="285750" lvl="0" indent="-285750">
                        <a:buClr>
                          <a:srgbClr val="C00000"/>
                        </a:buClr>
                        <a:buFont typeface="Wingdings" panose="05000000000000000000" pitchFamily="2" charset="2"/>
                        <a:buChar char="§"/>
                      </a:pPr>
                      <a:endParaRPr lang="en-US" sz="1800" dirty="0">
                        <a:effectLst/>
                        <a:latin typeface="Calibri" panose="020F0502020204030204" pitchFamily="34" charset="0"/>
                        <a:ea typeface="Calibri" panose="020F0502020204030204" pitchFamily="34" charset="0"/>
                      </a:endParaRPr>
                    </a:p>
                  </a:txBody>
                  <a:tcPr marL="65723" marR="65723" marT="0" marB="0">
                    <a:solidFill>
                      <a:schemeClr val="accent2">
                        <a:lumMod val="20000"/>
                        <a:lumOff val="80000"/>
                      </a:schemeClr>
                    </a:solidFill>
                  </a:tcPr>
                </a:tc>
                <a:tc>
                  <a:txBody>
                    <a:bodyPr/>
                    <a:lstStyle/>
                    <a:p>
                      <a:pPr marL="285750" lvl="0" indent="-285750">
                        <a:buClr>
                          <a:srgbClr val="C00000"/>
                        </a:buClr>
                        <a:buFont typeface="Wingdings" panose="05000000000000000000" pitchFamily="2" charset="2"/>
                        <a:buChar char="§"/>
                      </a:pPr>
                      <a:r>
                        <a:rPr lang="en-US" sz="1800" dirty="0">
                          <a:effectLst/>
                          <a:latin typeface="Calibri" panose="020F0502020204030204" pitchFamily="34" charset="0"/>
                        </a:rPr>
                        <a:t>Risk Assessment</a:t>
                      </a:r>
                    </a:p>
                    <a:p>
                      <a:pPr marL="285750" lvl="0" indent="-285750">
                        <a:buClr>
                          <a:srgbClr val="C00000"/>
                        </a:buClr>
                        <a:buFont typeface="Wingdings" panose="05000000000000000000" pitchFamily="2" charset="2"/>
                        <a:buChar char="§"/>
                      </a:pPr>
                      <a:r>
                        <a:rPr lang="en-US" sz="1800" dirty="0">
                          <a:effectLst/>
                          <a:latin typeface="Calibri" panose="020F0502020204030204" pitchFamily="34" charset="0"/>
                        </a:rPr>
                        <a:t>Value for Money Assessment</a:t>
                      </a:r>
                    </a:p>
                    <a:p>
                      <a:pPr marL="285750" lvl="0" indent="-285750">
                        <a:buClr>
                          <a:srgbClr val="C00000"/>
                        </a:buClr>
                        <a:buFont typeface="Wingdings" panose="05000000000000000000" pitchFamily="2" charset="2"/>
                        <a:buChar char="§"/>
                      </a:pPr>
                      <a:r>
                        <a:rPr lang="en-US" sz="1800" dirty="0">
                          <a:effectLst/>
                          <a:latin typeface="Calibri" panose="020F0502020204030204" pitchFamily="34" charset="0"/>
                        </a:rPr>
                        <a:t>Benefit-Cost Analysis for P3 Delivery</a:t>
                      </a:r>
                    </a:p>
                    <a:p>
                      <a:pPr marL="285750" lvl="0" indent="-285750">
                        <a:buClr>
                          <a:srgbClr val="C00000"/>
                        </a:buClr>
                        <a:buFont typeface="Wingdings" panose="05000000000000000000" pitchFamily="2" charset="2"/>
                        <a:buChar char="§"/>
                      </a:pPr>
                      <a:r>
                        <a:rPr lang="en-US" sz="1800" dirty="0">
                          <a:effectLst/>
                          <a:latin typeface="Calibri" panose="020F0502020204030204" pitchFamily="34" charset="0"/>
                        </a:rPr>
                        <a:t>P3</a:t>
                      </a:r>
                      <a:r>
                        <a:rPr lang="en-US" sz="1800" baseline="0" dirty="0">
                          <a:effectLst/>
                          <a:latin typeface="Calibri" panose="020F0502020204030204" pitchFamily="34" charset="0"/>
                        </a:rPr>
                        <a:t> Project Financing</a:t>
                      </a:r>
                    </a:p>
                    <a:p>
                      <a:pPr marL="285750" lvl="0" indent="-285750">
                        <a:buClr>
                          <a:srgbClr val="C00000"/>
                        </a:buClr>
                        <a:buFont typeface="Wingdings" panose="05000000000000000000" pitchFamily="2" charset="2"/>
                        <a:buChar char="§"/>
                      </a:pPr>
                      <a:r>
                        <a:rPr lang="en-US" sz="1800" baseline="0" dirty="0">
                          <a:effectLst/>
                          <a:latin typeface="Calibri" panose="020F0502020204030204" pitchFamily="34" charset="0"/>
                          <a:ea typeface="Calibri" panose="020F0502020204030204" pitchFamily="34" charset="0"/>
                        </a:rPr>
                        <a:t>Model Contracts</a:t>
                      </a:r>
                    </a:p>
                    <a:p>
                      <a:pPr marL="285750" lvl="0" indent="-285750">
                        <a:buClr>
                          <a:srgbClr val="C00000"/>
                        </a:buClr>
                        <a:buFont typeface="Wingdings" panose="05000000000000000000" pitchFamily="2" charset="2"/>
                        <a:buChar char="§"/>
                      </a:pPr>
                      <a:r>
                        <a:rPr lang="en-US" sz="1800" baseline="0" dirty="0">
                          <a:effectLst/>
                          <a:latin typeface="Calibri" panose="020F0502020204030204" pitchFamily="34" charset="0"/>
                          <a:ea typeface="Calibri" panose="020F0502020204030204" pitchFamily="34" charset="0"/>
                        </a:rPr>
                        <a:t>Successful P3 Practices</a:t>
                      </a:r>
                      <a:endParaRPr lang="en-US" sz="1800" dirty="0">
                        <a:effectLst/>
                        <a:latin typeface="Calibri" panose="020F0502020204030204" pitchFamily="34" charset="0"/>
                        <a:ea typeface="Calibri" panose="020F0502020204030204" pitchFamily="34" charset="0"/>
                      </a:endParaRPr>
                    </a:p>
                  </a:txBody>
                  <a:tcPr marL="65723" marR="65723" marT="0" marB="0">
                    <a:solidFill>
                      <a:schemeClr val="accent2">
                        <a:lumMod val="20000"/>
                        <a:lumOff val="80000"/>
                      </a:schemeClr>
                    </a:solidFill>
                  </a:tcPr>
                </a:tc>
                <a:tc>
                  <a:txBody>
                    <a:bodyPr/>
                    <a:lstStyle/>
                    <a:p>
                      <a:pPr marL="0" marR="0" indent="0">
                        <a:spcBef>
                          <a:spcPts val="0"/>
                        </a:spcBef>
                        <a:spcAft>
                          <a:spcPts val="0"/>
                        </a:spcAft>
                        <a:buClr>
                          <a:srgbClr val="C00000"/>
                        </a:buClr>
                        <a:buFont typeface="Wingdings" panose="05000000000000000000" pitchFamily="2" charset="2"/>
                        <a:buNone/>
                      </a:pPr>
                      <a:r>
                        <a:rPr lang="en-US" sz="1800" dirty="0">
                          <a:effectLst/>
                          <a:latin typeface="Calibri" panose="020F0502020204030204" pitchFamily="34" charset="0"/>
                        </a:rPr>
                        <a:t>P3-SCREEN</a:t>
                      </a:r>
                    </a:p>
                    <a:p>
                      <a:pPr marL="285750" lvl="0" indent="-285750">
                        <a:buClr>
                          <a:srgbClr val="C00000"/>
                        </a:buClr>
                        <a:buFont typeface="Wingdings" panose="05000000000000000000" pitchFamily="2" charset="2"/>
                        <a:buChar char="§"/>
                      </a:pPr>
                      <a:r>
                        <a:rPr lang="en-US" sz="1800" dirty="0">
                          <a:effectLst/>
                          <a:latin typeface="Calibri" panose="020F0502020204030204" pitchFamily="34" charset="0"/>
                        </a:rPr>
                        <a:t>P3 viability evaluation prior to project development</a:t>
                      </a:r>
                    </a:p>
                    <a:p>
                      <a:pPr marL="0" lvl="0" indent="0">
                        <a:buClr>
                          <a:srgbClr val="C00000"/>
                        </a:buClr>
                        <a:buFont typeface="Wingdings" panose="05000000000000000000" pitchFamily="2" charset="2"/>
                        <a:buNone/>
                      </a:pPr>
                      <a:endParaRPr lang="en-US" sz="1800" dirty="0">
                        <a:effectLst/>
                        <a:latin typeface="Calibri" panose="020F0502020204030204" pitchFamily="34" charset="0"/>
                      </a:endParaRPr>
                    </a:p>
                    <a:p>
                      <a:pPr marL="0" marR="0" indent="0">
                        <a:spcBef>
                          <a:spcPts val="0"/>
                        </a:spcBef>
                        <a:spcAft>
                          <a:spcPts val="0"/>
                        </a:spcAft>
                        <a:buClr>
                          <a:srgbClr val="C00000"/>
                        </a:buClr>
                        <a:buFont typeface="Wingdings" panose="05000000000000000000" pitchFamily="2" charset="2"/>
                        <a:buNone/>
                      </a:pPr>
                      <a:r>
                        <a:rPr lang="en-US" sz="1800" dirty="0">
                          <a:effectLst/>
                          <a:latin typeface="Calibri" panose="020F0502020204030204" pitchFamily="34" charset="0"/>
                        </a:rPr>
                        <a:t>P3-VALUE</a:t>
                      </a:r>
                    </a:p>
                    <a:p>
                      <a:pPr marL="285750" lvl="0" indent="-285750">
                        <a:buClr>
                          <a:srgbClr val="C00000"/>
                        </a:buClr>
                        <a:buFont typeface="Wingdings" panose="05000000000000000000" pitchFamily="2" charset="2"/>
                        <a:buChar char="§"/>
                      </a:pPr>
                      <a:r>
                        <a:rPr lang="en-US" sz="1800" dirty="0">
                          <a:effectLst/>
                          <a:latin typeface="Calibri" panose="020F0502020204030204" pitchFamily="34" charset="0"/>
                        </a:rPr>
                        <a:t>Risk Assessment</a:t>
                      </a:r>
                    </a:p>
                    <a:p>
                      <a:pPr marL="285750" lvl="0" indent="-285750">
                        <a:buClr>
                          <a:srgbClr val="C00000"/>
                        </a:buClr>
                        <a:buFont typeface="Wingdings" panose="05000000000000000000" pitchFamily="2" charset="2"/>
                        <a:buChar char="§"/>
                      </a:pPr>
                      <a:r>
                        <a:rPr lang="en-US" sz="1800" dirty="0">
                          <a:effectLst/>
                          <a:latin typeface="Calibri" panose="020F0502020204030204" pitchFamily="34" charset="0"/>
                        </a:rPr>
                        <a:t>Value for Money</a:t>
                      </a:r>
                    </a:p>
                    <a:p>
                      <a:pPr marL="285750" lvl="0" indent="-285750">
                        <a:buClr>
                          <a:srgbClr val="C00000"/>
                        </a:buClr>
                        <a:buFont typeface="Wingdings" panose="05000000000000000000" pitchFamily="2" charset="2"/>
                        <a:buChar char="§"/>
                      </a:pPr>
                      <a:r>
                        <a:rPr lang="en-US" sz="1800" dirty="0">
                          <a:effectLst/>
                          <a:latin typeface="Calibri" panose="020F0502020204030204" pitchFamily="34" charset="0"/>
                        </a:rPr>
                        <a:t>Benefit-Cost Analysis</a:t>
                      </a:r>
                    </a:p>
                    <a:p>
                      <a:pPr marL="285750" lvl="0" indent="-285750">
                        <a:buClr>
                          <a:srgbClr val="C00000"/>
                        </a:buClr>
                        <a:buFont typeface="Wingdings" panose="05000000000000000000" pitchFamily="2" charset="2"/>
                        <a:buChar char="§"/>
                      </a:pPr>
                      <a:r>
                        <a:rPr lang="en-US" sz="1800" dirty="0">
                          <a:effectLst/>
                          <a:latin typeface="Calibri" panose="020F0502020204030204" pitchFamily="34" charset="0"/>
                        </a:rPr>
                        <a:t>Financial Viability Assessment</a:t>
                      </a:r>
                    </a:p>
                  </a:txBody>
                  <a:tcPr marL="65723" marR="65723" marT="0" marB="0">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
        <p:nvSpPr>
          <p:cNvPr id="9" name="TextBox 8"/>
          <p:cNvSpPr txBox="1"/>
          <p:nvPr/>
        </p:nvSpPr>
        <p:spPr>
          <a:xfrm>
            <a:off x="2971800" y="1610975"/>
            <a:ext cx="6172200" cy="461665"/>
          </a:xfrm>
          <a:prstGeom prst="rect">
            <a:avLst/>
          </a:prstGeom>
          <a:noFill/>
        </p:spPr>
        <p:txBody>
          <a:bodyPr wrap="square" rtlCol="0">
            <a:spAutoFit/>
          </a:bodyPr>
          <a:lstStyle/>
          <a:p>
            <a:r>
              <a:rPr lang="en-US" sz="2400" b="1" dirty="0"/>
              <a:t>FHWA P3 Toolkit</a:t>
            </a:r>
          </a:p>
        </p:txBody>
      </p:sp>
    </p:spTree>
    <p:extLst>
      <p:ext uri="{BB962C8B-B14F-4D97-AF65-F5344CB8AC3E}">
        <p14:creationId xmlns:p14="http://schemas.microsoft.com/office/powerpoint/2010/main" val="594889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marL="0" indent="0">
              <a:buNone/>
            </a:pPr>
            <a:r>
              <a:rPr lang="en-US" dirty="0"/>
              <a:t>CONCLUSIONS!</a:t>
            </a:r>
          </a:p>
          <a:p>
            <a:pPr lvl="1"/>
            <a:r>
              <a:rPr lang="en-US" dirty="0"/>
              <a:t>While FHWA supports progress within the current NYS legal framework, State Enabling Legislation would be helpful</a:t>
            </a:r>
          </a:p>
          <a:p>
            <a:pPr lvl="1"/>
            <a:endParaRPr lang="en-US" dirty="0"/>
          </a:p>
          <a:p>
            <a:pPr lvl="1"/>
            <a:r>
              <a:rPr lang="en-US" dirty="0"/>
              <a:t>USDOT/FHWA and all your federal modal partners have the tools to help you access debt</a:t>
            </a:r>
          </a:p>
          <a:p>
            <a:pPr marL="457200" lvl="1" indent="0">
              <a:buNone/>
            </a:pPr>
            <a:endParaRPr lang="en-US" dirty="0"/>
          </a:p>
          <a:p>
            <a:pPr marL="457200" lvl="1" indent="0">
              <a:buNone/>
            </a:pPr>
            <a:r>
              <a:rPr lang="en-US" dirty="0"/>
              <a:t>- The posture of the NY Division remains engaged, open to new partnerships, faithful to traditional partners, open to new constructs, and open to new revenue opportunities that will make PPPs infrastructure deals!</a:t>
            </a:r>
          </a:p>
          <a:p>
            <a:pPr lvl="1"/>
            <a:endParaRPr lang="en-US" dirty="0"/>
          </a:p>
          <a:p>
            <a:pPr lvl="1"/>
            <a:endParaRPr lang="en-US" dirty="0"/>
          </a:p>
        </p:txBody>
      </p:sp>
      <p:sp>
        <p:nvSpPr>
          <p:cNvPr id="3" name="Title 2"/>
          <p:cNvSpPr>
            <a:spLocks noGrp="1"/>
          </p:cNvSpPr>
          <p:nvPr>
            <p:ph type="title"/>
          </p:nvPr>
        </p:nvSpPr>
        <p:spPr/>
        <p:txBody>
          <a:bodyPr>
            <a:normAutofit fontScale="90000"/>
          </a:bodyPr>
          <a:lstStyle/>
          <a:p>
            <a:r>
              <a:rPr lang="en-US" dirty="0"/>
              <a:t>Federal Highway Administration</a:t>
            </a:r>
          </a:p>
        </p:txBody>
      </p:sp>
    </p:spTree>
    <p:extLst>
      <p:ext uri="{BB962C8B-B14F-4D97-AF65-F5344CB8AC3E}">
        <p14:creationId xmlns:p14="http://schemas.microsoft.com/office/powerpoint/2010/main" val="40968408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76200"/>
            <a:ext cx="6705600" cy="1143000"/>
          </a:xfrm>
        </p:spPr>
        <p:txBody>
          <a:bodyPr>
            <a:noAutofit/>
          </a:bodyPr>
          <a:lstStyle/>
          <a:p>
            <a:r>
              <a:rPr lang="en-US" dirty="0"/>
              <a:t>Federal Highway Administration</a:t>
            </a:r>
          </a:p>
        </p:txBody>
      </p:sp>
      <p:sp>
        <p:nvSpPr>
          <p:cNvPr id="3" name="TextBox 2"/>
          <p:cNvSpPr txBox="1"/>
          <p:nvPr/>
        </p:nvSpPr>
        <p:spPr>
          <a:xfrm>
            <a:off x="1143000" y="2286000"/>
            <a:ext cx="3352800" cy="646331"/>
          </a:xfrm>
          <a:prstGeom prst="rect">
            <a:avLst/>
          </a:prstGeom>
          <a:noFill/>
        </p:spPr>
        <p:txBody>
          <a:bodyPr wrap="square" rtlCol="0">
            <a:spAutoFit/>
          </a:bodyPr>
          <a:lstStyle/>
          <a:p>
            <a:r>
              <a:rPr lang="en-US" sz="3600">
                <a:solidFill>
                  <a:srgbClr val="404040"/>
                </a:solidFill>
                <a:latin typeface="Arial" panose="020B0604020202020204"/>
                <a:cs typeface="Arial" panose="020B0604020202020204" pitchFamily="34" charset="0"/>
              </a:rPr>
              <a:t>Websites</a:t>
            </a:r>
            <a:endParaRPr lang="en-US" dirty="0"/>
          </a:p>
        </p:txBody>
      </p:sp>
      <p:sp>
        <p:nvSpPr>
          <p:cNvPr id="4" name="TextBox 3"/>
          <p:cNvSpPr txBox="1"/>
          <p:nvPr/>
        </p:nvSpPr>
        <p:spPr>
          <a:xfrm>
            <a:off x="914400" y="2819400"/>
            <a:ext cx="7543800" cy="3323987"/>
          </a:xfrm>
          <a:prstGeom prst="rect">
            <a:avLst/>
          </a:prstGeom>
          <a:noFill/>
        </p:spPr>
        <p:txBody>
          <a:bodyPr wrap="square" rtlCol="0">
            <a:spAutoFit/>
          </a:bodyPr>
          <a:lstStyle/>
          <a:p>
            <a:r>
              <a:rPr lang="en-US" b="1" dirty="0"/>
              <a:t>P3 Website:</a:t>
            </a:r>
            <a:br>
              <a:rPr lang="en-US" b="1" dirty="0"/>
            </a:br>
            <a:r>
              <a:rPr lang="en-US" dirty="0">
                <a:solidFill>
                  <a:srgbClr val="C00000"/>
                </a:solidFill>
                <a:hlinkClick r:id="rId3"/>
              </a:rPr>
              <a:t>http://www.fhwa.dot.gov/ipd/p3/</a:t>
            </a:r>
            <a:endParaRPr lang="en-US" dirty="0">
              <a:solidFill>
                <a:srgbClr val="C00000"/>
              </a:solidFill>
            </a:endParaRPr>
          </a:p>
          <a:p>
            <a:endParaRPr lang="en-US" sz="1600" b="1" dirty="0"/>
          </a:p>
          <a:p>
            <a:r>
              <a:rPr lang="en-US" sz="1600" b="1" dirty="0"/>
              <a:t>P3 Toolkit Website:</a:t>
            </a:r>
          </a:p>
          <a:p>
            <a:r>
              <a:rPr lang="en-US" dirty="0">
                <a:solidFill>
                  <a:srgbClr val="C00000"/>
                </a:solidFill>
                <a:hlinkClick r:id="rId4"/>
              </a:rPr>
              <a:t>https://www.fhwa.dot.gov/ipd/p3/toolkit/</a:t>
            </a:r>
            <a:endParaRPr lang="en-US" dirty="0">
              <a:solidFill>
                <a:srgbClr val="C00000"/>
              </a:solidFill>
            </a:endParaRPr>
          </a:p>
          <a:p>
            <a:endParaRPr lang="en-US" dirty="0">
              <a:solidFill>
                <a:srgbClr val="C00000"/>
              </a:solidFill>
            </a:endParaRPr>
          </a:p>
          <a:p>
            <a:r>
              <a:rPr lang="en-US" b="1" dirty="0"/>
              <a:t>State of State Enabling Legislations</a:t>
            </a:r>
          </a:p>
          <a:p>
            <a:r>
              <a:rPr lang="en-US" sz="1600" u="sng" dirty="0">
                <a:hlinkClick r:id="rId5"/>
              </a:rPr>
              <a:t>https://www.ncppp.org/resources/research-information/state-legislation/</a:t>
            </a:r>
            <a:endParaRPr lang="en-US" sz="1600" dirty="0"/>
          </a:p>
          <a:p>
            <a:r>
              <a:rPr lang="en-US" b="1" dirty="0"/>
              <a:t>Contacts: </a:t>
            </a:r>
          </a:p>
          <a:p>
            <a:r>
              <a:rPr lang="en-US" b="1" dirty="0"/>
              <a:t>- DA Peter Osborn and Director of Finance, James Griffin at (518) 431-4125 or james.griffin@dot.gov</a:t>
            </a:r>
          </a:p>
          <a:p>
            <a:r>
              <a:rPr lang="en-US" b="1" dirty="0"/>
              <a:t>- Senior Advisor John Formosa at (212) 668-2205 or john.formosa@dot.gov</a:t>
            </a:r>
          </a:p>
        </p:txBody>
      </p:sp>
    </p:spTree>
    <p:extLst>
      <p:ext uri="{BB962C8B-B14F-4D97-AF65-F5344CB8AC3E}">
        <p14:creationId xmlns:p14="http://schemas.microsoft.com/office/powerpoint/2010/main" val="3866795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57200" y="2057400"/>
            <a:ext cx="8153400" cy="533400"/>
          </a:xfrm>
        </p:spPr>
        <p:txBody>
          <a:bodyPr>
            <a:noAutofit/>
          </a:bodyPr>
          <a:lstStyle/>
          <a:p>
            <a:r>
              <a:rPr lang="en-US" dirty="0">
                <a:latin typeface="Arial" panose="020B0604020202020204" pitchFamily="34" charset="0"/>
                <a:cs typeface="Arial" panose="020B0604020202020204" pitchFamily="34" charset="0"/>
              </a:rPr>
              <a:t>Highway Public-Private Partnerships (P3s)</a:t>
            </a:r>
          </a:p>
        </p:txBody>
      </p:sp>
      <p:sp>
        <p:nvSpPr>
          <p:cNvPr id="3" name="Title 2"/>
          <p:cNvSpPr>
            <a:spLocks noGrp="1"/>
          </p:cNvSpPr>
          <p:nvPr>
            <p:ph type="title"/>
          </p:nvPr>
        </p:nvSpPr>
        <p:spPr>
          <a:xfrm>
            <a:off x="2514600" y="76200"/>
            <a:ext cx="6705600" cy="1143000"/>
          </a:xfrm>
        </p:spPr>
        <p:txBody>
          <a:bodyPr>
            <a:noAutofit/>
          </a:bodyPr>
          <a:lstStyle/>
          <a:p>
            <a:r>
              <a:rPr lang="en-US" dirty="0"/>
              <a:t>Federal Highway Administration</a:t>
            </a:r>
          </a:p>
        </p:txBody>
      </p:sp>
      <p:sp>
        <p:nvSpPr>
          <p:cNvPr id="5" name="TextBox 4"/>
          <p:cNvSpPr txBox="1"/>
          <p:nvPr/>
        </p:nvSpPr>
        <p:spPr>
          <a:xfrm>
            <a:off x="533400" y="2819400"/>
            <a:ext cx="3886200" cy="430887"/>
          </a:xfrm>
          <a:prstGeom prst="rect">
            <a:avLst/>
          </a:prstGeom>
          <a:noFill/>
        </p:spPr>
        <p:txBody>
          <a:bodyPr wrap="square" rtlCol="0">
            <a:spAutoFit/>
          </a:bodyPr>
          <a:lstStyle/>
          <a:p>
            <a:r>
              <a:rPr lang="en-US" sz="2200" b="1" dirty="0"/>
              <a:t>Infrastructure Delivery Options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755" y="3197621"/>
            <a:ext cx="1495335" cy="130199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28832" y="3200523"/>
            <a:ext cx="1495335" cy="1301991"/>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05129" y="3200522"/>
            <a:ext cx="1495335" cy="1301991"/>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10081" y="3200522"/>
            <a:ext cx="1495335" cy="1301991"/>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86378" y="3200521"/>
            <a:ext cx="1492977" cy="1301991"/>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91329" y="3200520"/>
            <a:ext cx="1495335" cy="1301991"/>
          </a:xfrm>
          <a:prstGeom prst="rect">
            <a:avLst/>
          </a:prstGeom>
        </p:spPr>
      </p:pic>
      <p:sp>
        <p:nvSpPr>
          <p:cNvPr id="12" name="TextBox 11"/>
          <p:cNvSpPr txBox="1"/>
          <p:nvPr/>
        </p:nvSpPr>
        <p:spPr>
          <a:xfrm>
            <a:off x="685800" y="4648200"/>
            <a:ext cx="1447800" cy="369332"/>
          </a:xfrm>
          <a:prstGeom prst="rect">
            <a:avLst/>
          </a:prstGeom>
          <a:noFill/>
        </p:spPr>
        <p:txBody>
          <a:bodyPr wrap="square" rtlCol="0">
            <a:spAutoFit/>
          </a:bodyPr>
          <a:lstStyle/>
          <a:p>
            <a:r>
              <a:rPr lang="en-US" dirty="0"/>
              <a:t>Public Sector</a:t>
            </a:r>
          </a:p>
        </p:txBody>
      </p:sp>
      <p:sp>
        <p:nvSpPr>
          <p:cNvPr id="14" name="TextBox 13"/>
          <p:cNvSpPr txBox="1"/>
          <p:nvPr/>
        </p:nvSpPr>
        <p:spPr>
          <a:xfrm>
            <a:off x="6610296" y="4621763"/>
            <a:ext cx="2057400" cy="369332"/>
          </a:xfrm>
          <a:prstGeom prst="rect">
            <a:avLst/>
          </a:prstGeom>
          <a:noFill/>
        </p:spPr>
        <p:txBody>
          <a:bodyPr wrap="square" rtlCol="0">
            <a:spAutoFit/>
          </a:bodyPr>
          <a:lstStyle/>
          <a:p>
            <a:r>
              <a:rPr lang="en-US" dirty="0"/>
              <a:t>Private Sector</a:t>
            </a:r>
          </a:p>
        </p:txBody>
      </p:sp>
      <p:sp>
        <p:nvSpPr>
          <p:cNvPr id="15" name="Arrow: Right 14"/>
          <p:cNvSpPr/>
          <p:nvPr/>
        </p:nvSpPr>
        <p:spPr>
          <a:xfrm>
            <a:off x="685800" y="4945376"/>
            <a:ext cx="7477162" cy="45719"/>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114800" y="5257800"/>
            <a:ext cx="762000" cy="369332"/>
          </a:xfrm>
          <a:prstGeom prst="rect">
            <a:avLst/>
          </a:prstGeom>
          <a:noFill/>
        </p:spPr>
        <p:txBody>
          <a:bodyPr wrap="square" rtlCol="0">
            <a:spAutoFit/>
          </a:bodyPr>
          <a:lstStyle/>
          <a:p>
            <a:pPr algn="ctr"/>
            <a:r>
              <a:rPr lang="en-US">
                <a:solidFill>
                  <a:srgbClr val="9A002B"/>
                </a:solidFill>
                <a:latin typeface="Source Sans Pro Semibold" panose="020B0603030403020204" pitchFamily="34" charset="0"/>
              </a:rPr>
              <a:t>Risk</a:t>
            </a:r>
            <a:endParaRPr lang="en-US" dirty="0">
              <a:solidFill>
                <a:srgbClr val="9A002B"/>
              </a:solidFill>
              <a:latin typeface="Source Sans Pro Semibold" panose="020B0603030403020204" pitchFamily="34" charset="0"/>
            </a:endParaRPr>
          </a:p>
        </p:txBody>
      </p:sp>
      <p:sp>
        <p:nvSpPr>
          <p:cNvPr id="17" name="TextBox 16"/>
          <p:cNvSpPr txBox="1"/>
          <p:nvPr/>
        </p:nvSpPr>
        <p:spPr>
          <a:xfrm>
            <a:off x="838200" y="5715000"/>
            <a:ext cx="8001000" cy="646331"/>
          </a:xfrm>
          <a:prstGeom prst="rect">
            <a:avLst/>
          </a:prstGeom>
          <a:noFill/>
        </p:spPr>
        <p:txBody>
          <a:bodyPr wrap="square" rtlCol="0">
            <a:spAutoFit/>
          </a:bodyPr>
          <a:lstStyle/>
          <a:p>
            <a:pPr algn="ctr"/>
            <a:r>
              <a:rPr lang="en-US" i="1" dirty="0">
                <a:solidFill>
                  <a:schemeClr val="bg1"/>
                </a:solidFill>
                <a:latin typeface="Source Sans Pro" panose="020B0503030403020204" pitchFamily="34" charset="0"/>
              </a:rPr>
              <a:t>Degree of ownership, development integration, </a:t>
            </a:r>
            <a:br>
              <a:rPr lang="en-US" i="1" dirty="0">
                <a:solidFill>
                  <a:schemeClr val="bg1"/>
                </a:solidFill>
                <a:latin typeface="Source Sans Pro" panose="020B0503030403020204" pitchFamily="34" charset="0"/>
              </a:rPr>
            </a:br>
            <a:r>
              <a:rPr lang="en-US" i="1" dirty="0">
                <a:solidFill>
                  <a:schemeClr val="bg1"/>
                </a:solidFill>
                <a:latin typeface="Source Sans Pro" panose="020B0503030403020204" pitchFamily="34" charset="0"/>
              </a:rPr>
              <a:t>risk transfer and the extent of private financing</a:t>
            </a:r>
          </a:p>
        </p:txBody>
      </p:sp>
    </p:spTree>
    <p:extLst>
      <p:ext uri="{BB962C8B-B14F-4D97-AF65-F5344CB8AC3E}">
        <p14:creationId xmlns:p14="http://schemas.microsoft.com/office/powerpoint/2010/main" val="1044731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Federal Highway Administration</a:t>
            </a:r>
          </a:p>
        </p:txBody>
      </p:sp>
      <p:graphicFrame>
        <p:nvGraphicFramePr>
          <p:cNvPr id="6" name="Table 5"/>
          <p:cNvGraphicFramePr>
            <a:graphicFrameLocks noGrp="1"/>
          </p:cNvGraphicFramePr>
          <p:nvPr>
            <p:extLst>
              <p:ext uri="{D42A27DB-BD31-4B8C-83A1-F6EECF244321}">
                <p14:modId xmlns:p14="http://schemas.microsoft.com/office/powerpoint/2010/main" val="547472380"/>
              </p:ext>
            </p:extLst>
          </p:nvPr>
        </p:nvGraphicFramePr>
        <p:xfrm>
          <a:off x="685800" y="2489775"/>
          <a:ext cx="8001000" cy="3606225"/>
        </p:xfrm>
        <a:graphic>
          <a:graphicData uri="http://schemas.openxmlformats.org/drawingml/2006/table">
            <a:tbl>
              <a:tblPr firstRow="1" bandRow="1">
                <a:tableStyleId>{5C22544A-7EE6-4342-B048-85BDC9FD1C3A}</a:tableStyleId>
              </a:tblPr>
              <a:tblGrid>
                <a:gridCol w="2168496">
                  <a:extLst>
                    <a:ext uri="{9D8B030D-6E8A-4147-A177-3AD203B41FA5}">
                      <a16:colId xmlns:a16="http://schemas.microsoft.com/office/drawing/2014/main" val="4018587218"/>
                    </a:ext>
                  </a:extLst>
                </a:gridCol>
                <a:gridCol w="897308">
                  <a:extLst>
                    <a:ext uri="{9D8B030D-6E8A-4147-A177-3AD203B41FA5}">
                      <a16:colId xmlns:a16="http://schemas.microsoft.com/office/drawing/2014/main" val="1271359641"/>
                    </a:ext>
                  </a:extLst>
                </a:gridCol>
                <a:gridCol w="1420738">
                  <a:extLst>
                    <a:ext uri="{9D8B030D-6E8A-4147-A177-3AD203B41FA5}">
                      <a16:colId xmlns:a16="http://schemas.microsoft.com/office/drawing/2014/main" val="873044337"/>
                    </a:ext>
                  </a:extLst>
                </a:gridCol>
                <a:gridCol w="1046860">
                  <a:extLst>
                    <a:ext uri="{9D8B030D-6E8A-4147-A177-3AD203B41FA5}">
                      <a16:colId xmlns:a16="http://schemas.microsoft.com/office/drawing/2014/main" val="3244695264"/>
                    </a:ext>
                  </a:extLst>
                </a:gridCol>
                <a:gridCol w="822532">
                  <a:extLst>
                    <a:ext uri="{9D8B030D-6E8A-4147-A177-3AD203B41FA5}">
                      <a16:colId xmlns:a16="http://schemas.microsoft.com/office/drawing/2014/main" val="507565655"/>
                    </a:ext>
                  </a:extLst>
                </a:gridCol>
                <a:gridCol w="1645066">
                  <a:extLst>
                    <a:ext uri="{9D8B030D-6E8A-4147-A177-3AD203B41FA5}">
                      <a16:colId xmlns:a16="http://schemas.microsoft.com/office/drawing/2014/main" val="3792179052"/>
                    </a:ext>
                  </a:extLst>
                </a:gridCol>
              </a:tblGrid>
              <a:tr h="624954">
                <a:tc>
                  <a:txBody>
                    <a:bodyPr/>
                    <a:lstStyle/>
                    <a:p>
                      <a:r>
                        <a:rPr lang="en-US" sz="1600" dirty="0"/>
                        <a:t>Project </a:t>
                      </a:r>
                      <a:r>
                        <a:rPr lang="en-US" sz="1600" dirty="0">
                          <a:latin typeface="Arial" panose="020B0604020202020204" pitchFamily="34" charset="0"/>
                          <a:cs typeface="Arial" panose="020B0604020202020204" pitchFamily="34" charset="0"/>
                        </a:rPr>
                        <a:t>Delivery</a:t>
                      </a:r>
                      <a:r>
                        <a:rPr lang="en-US" sz="1600" dirty="0"/>
                        <a:t> Method</a:t>
                      </a:r>
                    </a:p>
                  </a:txBody>
                  <a:tcPr>
                    <a:solidFill>
                      <a:srgbClr val="6B4568"/>
                    </a:solidFill>
                  </a:tcPr>
                </a:tc>
                <a:tc>
                  <a:txBody>
                    <a:bodyPr/>
                    <a:lstStyle/>
                    <a:p>
                      <a:r>
                        <a:rPr lang="en-US" sz="1600" dirty="0">
                          <a:latin typeface="Arial" panose="020B0604020202020204" pitchFamily="34" charset="0"/>
                          <a:cs typeface="Arial" panose="020B0604020202020204" pitchFamily="34" charset="0"/>
                        </a:rPr>
                        <a:t>Design Risk</a:t>
                      </a:r>
                    </a:p>
                  </a:txBody>
                  <a:tcPr>
                    <a:solidFill>
                      <a:srgbClr val="6B4568"/>
                    </a:solidFill>
                  </a:tcPr>
                </a:tc>
                <a:tc>
                  <a:txBody>
                    <a:bodyPr/>
                    <a:lstStyle/>
                    <a:p>
                      <a:r>
                        <a:rPr lang="en-US" sz="1600" dirty="0"/>
                        <a:t>Construction Risk</a:t>
                      </a:r>
                    </a:p>
                  </a:txBody>
                  <a:tcPr>
                    <a:solidFill>
                      <a:srgbClr val="6B4568"/>
                    </a:solidFill>
                  </a:tcPr>
                </a:tc>
                <a:tc>
                  <a:txBody>
                    <a:bodyPr/>
                    <a:lstStyle/>
                    <a:p>
                      <a:r>
                        <a:rPr lang="en-US" sz="1600" b="1" kern="1200" dirty="0">
                          <a:solidFill>
                            <a:schemeClr val="lt1"/>
                          </a:solidFill>
                          <a:latin typeface="+mn-lt"/>
                          <a:ea typeface="+mn-ea"/>
                          <a:cs typeface="+mn-cs"/>
                        </a:rPr>
                        <a:t>Financial Risk</a:t>
                      </a:r>
                    </a:p>
                  </a:txBody>
                  <a:tcPr>
                    <a:solidFill>
                      <a:srgbClr val="6B4568"/>
                    </a:solidFill>
                  </a:tcPr>
                </a:tc>
                <a:tc>
                  <a:txBody>
                    <a:bodyPr/>
                    <a:lstStyle/>
                    <a:p>
                      <a:r>
                        <a:rPr lang="en-US" sz="1600" dirty="0"/>
                        <a:t>O &amp; M Risk</a:t>
                      </a:r>
                    </a:p>
                  </a:txBody>
                  <a:tcPr>
                    <a:solidFill>
                      <a:srgbClr val="6B4568"/>
                    </a:solidFill>
                  </a:tcPr>
                </a:tc>
                <a:tc>
                  <a:txBody>
                    <a:bodyPr/>
                    <a:lstStyle/>
                    <a:p>
                      <a:r>
                        <a:rPr lang="en-US" sz="1600" dirty="0"/>
                        <a:t>Traffic</a:t>
                      </a:r>
                      <a:r>
                        <a:rPr lang="en-US" sz="1600" baseline="0" dirty="0"/>
                        <a:t> &amp; Revenue Risk</a:t>
                      </a:r>
                      <a:endParaRPr lang="en-US" sz="1600" dirty="0"/>
                    </a:p>
                  </a:txBody>
                  <a:tcPr>
                    <a:solidFill>
                      <a:srgbClr val="6B4568"/>
                    </a:solidFill>
                  </a:tcPr>
                </a:tc>
                <a:extLst>
                  <a:ext uri="{0D108BD9-81ED-4DB2-BD59-A6C34878D82A}">
                    <a16:rowId xmlns:a16="http://schemas.microsoft.com/office/drawing/2014/main" val="195472485"/>
                  </a:ext>
                </a:extLst>
              </a:tr>
              <a:tr h="591474">
                <a:tc>
                  <a:txBody>
                    <a:bodyPr/>
                    <a:lstStyle/>
                    <a:p>
                      <a:r>
                        <a:rPr lang="en-US" sz="1600" b="1" dirty="0">
                          <a:latin typeface="Arial" pitchFamily="34" charset="0"/>
                          <a:cs typeface="Arial" pitchFamily="34" charset="0"/>
                        </a:rPr>
                        <a:t>Design-Bid-Build</a:t>
                      </a:r>
                      <a:r>
                        <a:rPr lang="en-US" sz="1600" b="1" baseline="0" dirty="0">
                          <a:latin typeface="Arial" pitchFamily="34" charset="0"/>
                          <a:cs typeface="Arial" pitchFamily="34" charset="0"/>
                        </a:rPr>
                        <a:t> (</a:t>
                      </a:r>
                      <a:r>
                        <a:rPr lang="en-US" sz="1600" b="1" baseline="0" dirty="0" err="1">
                          <a:latin typeface="Arial" pitchFamily="34" charset="0"/>
                          <a:cs typeface="Arial" pitchFamily="34" charset="0"/>
                        </a:rPr>
                        <a:t>DBB</a:t>
                      </a:r>
                      <a:r>
                        <a:rPr lang="en-US" sz="1600" b="1" baseline="0" dirty="0">
                          <a:latin typeface="Arial" pitchFamily="34" charset="0"/>
                          <a:cs typeface="Arial" pitchFamily="34" charset="0"/>
                        </a:rPr>
                        <a:t>)</a:t>
                      </a:r>
                      <a:endParaRPr lang="en-US" sz="1600" b="1" dirty="0">
                        <a:latin typeface="Arial" pitchFamily="34" charset="0"/>
                        <a:cs typeface="Arial" pitchFamily="34" charset="0"/>
                      </a:endParaRPr>
                    </a:p>
                  </a:txBody>
                  <a:tcPr>
                    <a:solidFill>
                      <a:schemeClr val="accent4">
                        <a:lumMod val="40000"/>
                        <a:lumOff val="60000"/>
                      </a:schemeClr>
                    </a:solidFill>
                  </a:tcPr>
                </a:tc>
                <a:tc>
                  <a:txBody>
                    <a:bodyPr/>
                    <a:lstStyle/>
                    <a:p>
                      <a:pPr algn="ctr"/>
                      <a:endParaRPr lang="en-US" sz="1600" dirty="0">
                        <a:latin typeface="Arial" pitchFamily="34" charset="0"/>
                        <a:cs typeface="Arial" pitchFamily="34" charset="0"/>
                      </a:endParaRPr>
                    </a:p>
                  </a:txBody>
                  <a:tcPr anchor="ctr">
                    <a:solidFill>
                      <a:schemeClr val="accent4">
                        <a:lumMod val="40000"/>
                        <a:lumOff val="60000"/>
                      </a:schemeClr>
                    </a:solidFill>
                  </a:tcPr>
                </a:tc>
                <a:tc>
                  <a:txBody>
                    <a:bodyPr/>
                    <a:lstStyle/>
                    <a:p>
                      <a:pPr algn="ctr"/>
                      <a:r>
                        <a:rPr lang="en-US" sz="1600" dirty="0">
                          <a:latin typeface="Arial" pitchFamily="34" charset="0"/>
                          <a:cs typeface="Arial" pitchFamily="34" charset="0"/>
                        </a:rPr>
                        <a:t>Partly</a:t>
                      </a:r>
                    </a:p>
                  </a:txBody>
                  <a:tcPr anchor="ctr">
                    <a:solidFill>
                      <a:schemeClr val="accent4">
                        <a:lumMod val="40000"/>
                        <a:lumOff val="60000"/>
                      </a:schemeClr>
                    </a:solidFill>
                  </a:tcPr>
                </a:tc>
                <a:tc>
                  <a:txBody>
                    <a:bodyPr/>
                    <a:lstStyle/>
                    <a:p>
                      <a:pPr algn="ctr"/>
                      <a:endParaRPr lang="en-US" sz="1600" dirty="0">
                        <a:latin typeface="Arial" pitchFamily="34" charset="0"/>
                        <a:cs typeface="Arial" pitchFamily="34" charset="0"/>
                      </a:endParaRPr>
                    </a:p>
                  </a:txBody>
                  <a:tcPr anchor="ctr">
                    <a:solidFill>
                      <a:schemeClr val="accent4">
                        <a:lumMod val="40000"/>
                        <a:lumOff val="60000"/>
                      </a:schemeClr>
                    </a:solidFill>
                  </a:tcPr>
                </a:tc>
                <a:tc>
                  <a:txBody>
                    <a:bodyPr/>
                    <a:lstStyle/>
                    <a:p>
                      <a:pPr algn="ctr"/>
                      <a:endParaRPr lang="en-US" sz="1600" dirty="0">
                        <a:latin typeface="Arial" pitchFamily="34" charset="0"/>
                        <a:cs typeface="Arial" pitchFamily="34" charset="0"/>
                      </a:endParaRPr>
                    </a:p>
                  </a:txBody>
                  <a:tcPr anchor="ctr">
                    <a:solidFill>
                      <a:schemeClr val="accent4">
                        <a:lumMod val="40000"/>
                        <a:lumOff val="60000"/>
                      </a:schemeClr>
                    </a:solidFill>
                  </a:tcPr>
                </a:tc>
                <a:tc>
                  <a:txBody>
                    <a:bodyPr/>
                    <a:lstStyle/>
                    <a:p>
                      <a:pPr algn="ctr"/>
                      <a:endParaRPr lang="en-US" sz="1600" dirty="0">
                        <a:latin typeface="Arial" pitchFamily="34" charset="0"/>
                        <a:cs typeface="Arial" pitchFamily="34" charset="0"/>
                      </a:endParaRPr>
                    </a:p>
                  </a:txBody>
                  <a:tcPr anchor="ctr">
                    <a:solidFill>
                      <a:schemeClr val="accent4">
                        <a:lumMod val="40000"/>
                        <a:lumOff val="60000"/>
                      </a:schemeClr>
                    </a:solidFill>
                  </a:tcPr>
                </a:tc>
                <a:extLst>
                  <a:ext uri="{0D108BD9-81ED-4DB2-BD59-A6C34878D82A}">
                    <a16:rowId xmlns:a16="http://schemas.microsoft.com/office/drawing/2014/main" val="3524172938"/>
                  </a:ext>
                </a:extLst>
              </a:tr>
              <a:tr h="360278">
                <a:tc>
                  <a:txBody>
                    <a:bodyPr/>
                    <a:lstStyle/>
                    <a:p>
                      <a:r>
                        <a:rPr lang="en-US" sz="1600" b="1" dirty="0">
                          <a:latin typeface="Arial" pitchFamily="34" charset="0"/>
                          <a:cs typeface="Arial" pitchFamily="34" charset="0"/>
                        </a:rPr>
                        <a:t>Design-Build</a:t>
                      </a:r>
                      <a:r>
                        <a:rPr lang="en-US" sz="1600" b="1" baseline="0" dirty="0">
                          <a:latin typeface="Arial" pitchFamily="34" charset="0"/>
                          <a:cs typeface="Arial" pitchFamily="34" charset="0"/>
                        </a:rPr>
                        <a:t> (DB)</a:t>
                      </a:r>
                      <a:endParaRPr lang="en-US" sz="1600" b="1" dirty="0">
                        <a:latin typeface="Arial" pitchFamily="34" charset="0"/>
                        <a:cs typeface="Arial" pitchFamily="34" charset="0"/>
                      </a:endParaRPr>
                    </a:p>
                  </a:txBody>
                  <a:tcPr>
                    <a:solidFill>
                      <a:schemeClr val="accent4">
                        <a:lumMod val="40000"/>
                        <a:lumOff val="60000"/>
                      </a:schemeClr>
                    </a:solidFill>
                  </a:tcPr>
                </a:tc>
                <a:tc>
                  <a:txBody>
                    <a:bodyPr/>
                    <a:lstStyle/>
                    <a:p>
                      <a:pPr algn="ctr"/>
                      <a:r>
                        <a:rPr lang="en-US" sz="1600" dirty="0">
                          <a:latin typeface="Arial" pitchFamily="34" charset="0"/>
                          <a:cs typeface="Arial" pitchFamily="34" charset="0"/>
                        </a:rPr>
                        <a:t>X</a:t>
                      </a:r>
                    </a:p>
                  </a:txBody>
                  <a:tcPr anchor="ctr">
                    <a:solidFill>
                      <a:schemeClr val="accent4">
                        <a:lumMod val="40000"/>
                        <a:lumOff val="60000"/>
                      </a:schemeClr>
                    </a:solidFill>
                  </a:tcPr>
                </a:tc>
                <a:tc>
                  <a:txBody>
                    <a:bodyPr/>
                    <a:lstStyle/>
                    <a:p>
                      <a:pPr algn="ctr"/>
                      <a:r>
                        <a:rPr lang="en-US" sz="1600" dirty="0">
                          <a:latin typeface="Arial" pitchFamily="34" charset="0"/>
                          <a:cs typeface="Arial" pitchFamily="34" charset="0"/>
                        </a:rPr>
                        <a:t>X</a:t>
                      </a:r>
                    </a:p>
                  </a:txBody>
                  <a:tcPr anchor="ctr">
                    <a:solidFill>
                      <a:schemeClr val="accent4">
                        <a:lumMod val="40000"/>
                        <a:lumOff val="60000"/>
                      </a:schemeClr>
                    </a:solidFill>
                  </a:tcPr>
                </a:tc>
                <a:tc>
                  <a:txBody>
                    <a:bodyPr/>
                    <a:lstStyle/>
                    <a:p>
                      <a:pPr algn="ctr"/>
                      <a:endParaRPr lang="en-US" sz="1600" dirty="0">
                        <a:latin typeface="Arial" pitchFamily="34" charset="0"/>
                        <a:cs typeface="Arial" pitchFamily="34" charset="0"/>
                      </a:endParaRPr>
                    </a:p>
                  </a:txBody>
                  <a:tcPr anchor="ctr">
                    <a:solidFill>
                      <a:schemeClr val="accent4">
                        <a:lumMod val="40000"/>
                        <a:lumOff val="60000"/>
                      </a:schemeClr>
                    </a:solidFill>
                  </a:tcPr>
                </a:tc>
                <a:tc>
                  <a:txBody>
                    <a:bodyPr/>
                    <a:lstStyle/>
                    <a:p>
                      <a:pPr algn="ctr"/>
                      <a:endParaRPr lang="en-US" sz="1600" dirty="0">
                        <a:latin typeface="Arial" pitchFamily="34" charset="0"/>
                        <a:cs typeface="Arial" pitchFamily="34" charset="0"/>
                      </a:endParaRPr>
                    </a:p>
                  </a:txBody>
                  <a:tcPr anchor="ctr">
                    <a:solidFill>
                      <a:schemeClr val="accent4">
                        <a:lumMod val="40000"/>
                        <a:lumOff val="60000"/>
                      </a:schemeClr>
                    </a:solidFill>
                  </a:tcPr>
                </a:tc>
                <a:tc>
                  <a:txBody>
                    <a:bodyPr/>
                    <a:lstStyle/>
                    <a:p>
                      <a:pPr algn="ctr"/>
                      <a:endParaRPr lang="en-US" sz="1600" dirty="0">
                        <a:latin typeface="Arial" pitchFamily="34" charset="0"/>
                        <a:cs typeface="Arial" pitchFamily="34" charset="0"/>
                      </a:endParaRPr>
                    </a:p>
                  </a:txBody>
                  <a:tcPr anchor="ctr">
                    <a:solidFill>
                      <a:schemeClr val="accent4">
                        <a:lumMod val="40000"/>
                        <a:lumOff val="60000"/>
                      </a:schemeClr>
                    </a:solidFill>
                  </a:tcPr>
                </a:tc>
                <a:extLst>
                  <a:ext uri="{0D108BD9-81ED-4DB2-BD59-A6C34878D82A}">
                    <a16:rowId xmlns:a16="http://schemas.microsoft.com/office/drawing/2014/main" val="1565693603"/>
                  </a:ext>
                </a:extLst>
              </a:tr>
              <a:tr h="591474">
                <a:tc>
                  <a:txBody>
                    <a:bodyPr/>
                    <a:lstStyle/>
                    <a:p>
                      <a:r>
                        <a:rPr lang="en-US" sz="1600" b="1" dirty="0">
                          <a:latin typeface="Arial" pitchFamily="34" charset="0"/>
                          <a:cs typeface="Arial" pitchFamily="34" charset="0"/>
                        </a:rPr>
                        <a:t>Design-Build-Finance (DBF)</a:t>
                      </a:r>
                    </a:p>
                  </a:txBody>
                  <a:tcPr>
                    <a:solidFill>
                      <a:schemeClr val="accent4">
                        <a:lumMod val="40000"/>
                        <a:lumOff val="60000"/>
                      </a:schemeClr>
                    </a:solidFill>
                  </a:tcPr>
                </a:tc>
                <a:tc>
                  <a:txBody>
                    <a:bodyPr/>
                    <a:lstStyle/>
                    <a:p>
                      <a:pPr algn="ctr"/>
                      <a:r>
                        <a:rPr lang="en-US" sz="1600" dirty="0">
                          <a:latin typeface="Arial" pitchFamily="34" charset="0"/>
                          <a:cs typeface="Arial" pitchFamily="34" charset="0"/>
                        </a:rPr>
                        <a:t>X</a:t>
                      </a:r>
                    </a:p>
                  </a:txBody>
                  <a:tcPr anchor="ctr">
                    <a:solidFill>
                      <a:schemeClr val="accent4">
                        <a:lumMod val="40000"/>
                        <a:lumOff val="60000"/>
                      </a:schemeClr>
                    </a:solidFill>
                  </a:tcPr>
                </a:tc>
                <a:tc>
                  <a:txBody>
                    <a:bodyPr/>
                    <a:lstStyle/>
                    <a:p>
                      <a:pPr algn="ctr"/>
                      <a:r>
                        <a:rPr lang="en-US" sz="1600" dirty="0">
                          <a:latin typeface="Arial" pitchFamily="34" charset="0"/>
                          <a:cs typeface="Arial" pitchFamily="34" charset="0"/>
                        </a:rPr>
                        <a:t>X</a:t>
                      </a:r>
                    </a:p>
                  </a:txBody>
                  <a:tcPr anchor="ctr">
                    <a:solidFill>
                      <a:schemeClr val="accent4">
                        <a:lumMod val="40000"/>
                        <a:lumOff val="60000"/>
                      </a:schemeClr>
                    </a:solidFill>
                  </a:tcPr>
                </a:tc>
                <a:tc>
                  <a:txBody>
                    <a:bodyPr/>
                    <a:lstStyle/>
                    <a:p>
                      <a:pPr algn="ctr"/>
                      <a:r>
                        <a:rPr lang="en-US" sz="1600" dirty="0">
                          <a:latin typeface="Arial" pitchFamily="34" charset="0"/>
                          <a:cs typeface="Arial" pitchFamily="34" charset="0"/>
                        </a:rPr>
                        <a:t>X</a:t>
                      </a:r>
                    </a:p>
                  </a:txBody>
                  <a:tcPr anchor="ctr">
                    <a:solidFill>
                      <a:schemeClr val="accent4">
                        <a:lumMod val="40000"/>
                        <a:lumOff val="60000"/>
                      </a:schemeClr>
                    </a:solidFill>
                  </a:tcPr>
                </a:tc>
                <a:tc>
                  <a:txBody>
                    <a:bodyPr/>
                    <a:lstStyle/>
                    <a:p>
                      <a:pPr algn="ctr"/>
                      <a:endParaRPr lang="en-US" sz="1600" dirty="0">
                        <a:latin typeface="Arial" pitchFamily="34" charset="0"/>
                        <a:cs typeface="Arial" pitchFamily="34" charset="0"/>
                      </a:endParaRPr>
                    </a:p>
                  </a:txBody>
                  <a:tcPr anchor="ctr">
                    <a:solidFill>
                      <a:schemeClr val="accent4">
                        <a:lumMod val="40000"/>
                        <a:lumOff val="60000"/>
                      </a:schemeClr>
                    </a:solidFill>
                  </a:tcPr>
                </a:tc>
                <a:tc>
                  <a:txBody>
                    <a:bodyPr/>
                    <a:lstStyle/>
                    <a:p>
                      <a:pPr algn="ctr"/>
                      <a:endParaRPr lang="en-US" sz="1600" dirty="0">
                        <a:latin typeface="Arial" pitchFamily="34" charset="0"/>
                        <a:cs typeface="Arial" pitchFamily="34" charset="0"/>
                      </a:endParaRPr>
                    </a:p>
                  </a:txBody>
                  <a:tcPr anchor="ctr">
                    <a:solidFill>
                      <a:schemeClr val="accent4">
                        <a:lumMod val="40000"/>
                        <a:lumOff val="60000"/>
                      </a:schemeClr>
                    </a:solidFill>
                  </a:tcPr>
                </a:tc>
                <a:extLst>
                  <a:ext uri="{0D108BD9-81ED-4DB2-BD59-A6C34878D82A}">
                    <a16:rowId xmlns:a16="http://schemas.microsoft.com/office/drawing/2014/main" val="4088561794"/>
                  </a:ext>
                </a:extLst>
              </a:tr>
              <a:tr h="842850">
                <a:tc>
                  <a:txBody>
                    <a:bodyPr/>
                    <a:lstStyle/>
                    <a:p>
                      <a:r>
                        <a:rPr lang="en-US" sz="1600" b="1" dirty="0" err="1">
                          <a:latin typeface="Arial" pitchFamily="34" charset="0"/>
                          <a:cs typeface="Arial" pitchFamily="34" charset="0"/>
                        </a:rPr>
                        <a:t>DBFOM</a:t>
                      </a:r>
                      <a:r>
                        <a:rPr lang="en-US" sz="1600" b="1" dirty="0">
                          <a:latin typeface="Arial" pitchFamily="34" charset="0"/>
                          <a:cs typeface="Arial" pitchFamily="34" charset="0"/>
                        </a:rPr>
                        <a:t> w/Availability Payment</a:t>
                      </a:r>
                    </a:p>
                  </a:txBody>
                  <a:tcPr>
                    <a:solidFill>
                      <a:schemeClr val="accent4">
                        <a:lumMod val="40000"/>
                        <a:lumOff val="60000"/>
                      </a:schemeClr>
                    </a:solidFill>
                  </a:tcPr>
                </a:tc>
                <a:tc>
                  <a:txBody>
                    <a:bodyPr/>
                    <a:lstStyle/>
                    <a:p>
                      <a:pPr algn="ctr"/>
                      <a:r>
                        <a:rPr lang="en-US" sz="1600" dirty="0">
                          <a:latin typeface="Arial" pitchFamily="34" charset="0"/>
                          <a:cs typeface="Arial" pitchFamily="34" charset="0"/>
                        </a:rPr>
                        <a:t>X</a:t>
                      </a:r>
                    </a:p>
                  </a:txBody>
                  <a:tcPr anchor="ctr">
                    <a:solidFill>
                      <a:schemeClr val="accent4">
                        <a:lumMod val="40000"/>
                        <a:lumOff val="60000"/>
                      </a:schemeClr>
                    </a:solidFill>
                  </a:tcPr>
                </a:tc>
                <a:tc>
                  <a:txBody>
                    <a:bodyPr/>
                    <a:lstStyle/>
                    <a:p>
                      <a:pPr algn="ctr"/>
                      <a:r>
                        <a:rPr lang="en-US" sz="1600" dirty="0">
                          <a:latin typeface="Arial" pitchFamily="34" charset="0"/>
                          <a:cs typeface="Arial" pitchFamily="34" charset="0"/>
                        </a:rPr>
                        <a:t>X</a:t>
                      </a:r>
                    </a:p>
                  </a:txBody>
                  <a:tcPr anchor="ctr">
                    <a:solidFill>
                      <a:schemeClr val="accent4">
                        <a:lumMod val="40000"/>
                        <a:lumOff val="60000"/>
                      </a:schemeClr>
                    </a:solidFill>
                  </a:tcPr>
                </a:tc>
                <a:tc>
                  <a:txBody>
                    <a:bodyPr/>
                    <a:lstStyle/>
                    <a:p>
                      <a:pPr algn="ctr"/>
                      <a:r>
                        <a:rPr lang="en-US" sz="1600" dirty="0">
                          <a:latin typeface="Arial" pitchFamily="34" charset="0"/>
                          <a:cs typeface="Arial" pitchFamily="34" charset="0"/>
                        </a:rPr>
                        <a:t>X</a:t>
                      </a:r>
                    </a:p>
                  </a:txBody>
                  <a:tcPr anchor="ctr">
                    <a:solidFill>
                      <a:schemeClr val="accent4">
                        <a:lumMod val="40000"/>
                        <a:lumOff val="60000"/>
                      </a:schemeClr>
                    </a:solidFill>
                  </a:tcPr>
                </a:tc>
                <a:tc>
                  <a:txBody>
                    <a:bodyPr/>
                    <a:lstStyle/>
                    <a:p>
                      <a:pPr algn="ctr"/>
                      <a:r>
                        <a:rPr lang="en-US" sz="1600" dirty="0">
                          <a:latin typeface="Arial" pitchFamily="34" charset="0"/>
                          <a:cs typeface="Arial" pitchFamily="34" charset="0"/>
                        </a:rPr>
                        <a:t>X</a:t>
                      </a:r>
                    </a:p>
                  </a:txBody>
                  <a:tcPr anchor="ctr">
                    <a:solidFill>
                      <a:schemeClr val="accent4">
                        <a:lumMod val="40000"/>
                        <a:lumOff val="60000"/>
                      </a:schemeClr>
                    </a:solidFill>
                  </a:tcPr>
                </a:tc>
                <a:tc>
                  <a:txBody>
                    <a:bodyPr/>
                    <a:lstStyle/>
                    <a:p>
                      <a:pPr algn="ctr"/>
                      <a:endParaRPr lang="en-US" sz="1600" dirty="0">
                        <a:latin typeface="Arial" pitchFamily="34" charset="0"/>
                        <a:cs typeface="Arial" pitchFamily="34" charset="0"/>
                      </a:endParaRPr>
                    </a:p>
                  </a:txBody>
                  <a:tcPr anchor="ctr">
                    <a:solidFill>
                      <a:schemeClr val="accent4">
                        <a:lumMod val="40000"/>
                        <a:lumOff val="60000"/>
                      </a:schemeClr>
                    </a:solidFill>
                  </a:tcPr>
                </a:tc>
                <a:extLst>
                  <a:ext uri="{0D108BD9-81ED-4DB2-BD59-A6C34878D82A}">
                    <a16:rowId xmlns:a16="http://schemas.microsoft.com/office/drawing/2014/main" val="3480564879"/>
                  </a:ext>
                </a:extLst>
              </a:tr>
              <a:tr h="595195">
                <a:tc>
                  <a:txBody>
                    <a:bodyPr/>
                    <a:lstStyle/>
                    <a:p>
                      <a:r>
                        <a:rPr lang="en-US" sz="1600" b="1" dirty="0" err="1">
                          <a:latin typeface="Arial" pitchFamily="34" charset="0"/>
                          <a:cs typeface="Arial" pitchFamily="34" charset="0"/>
                        </a:rPr>
                        <a:t>DBFOM</a:t>
                      </a:r>
                      <a:r>
                        <a:rPr lang="en-US" sz="1600" b="1" dirty="0">
                          <a:latin typeface="Arial" pitchFamily="34" charset="0"/>
                          <a:cs typeface="Arial" pitchFamily="34" charset="0"/>
                        </a:rPr>
                        <a:t> w/Toll Concession</a:t>
                      </a:r>
                    </a:p>
                  </a:txBody>
                  <a:tcPr>
                    <a:solidFill>
                      <a:schemeClr val="accent4">
                        <a:lumMod val="40000"/>
                        <a:lumOff val="60000"/>
                      </a:schemeClr>
                    </a:solidFill>
                  </a:tcPr>
                </a:tc>
                <a:tc>
                  <a:txBody>
                    <a:bodyPr/>
                    <a:lstStyle/>
                    <a:p>
                      <a:pPr algn="ctr"/>
                      <a:r>
                        <a:rPr lang="en-US" sz="1600" dirty="0">
                          <a:latin typeface="Arial" pitchFamily="34" charset="0"/>
                          <a:cs typeface="Arial" pitchFamily="34" charset="0"/>
                        </a:rPr>
                        <a:t>X</a:t>
                      </a:r>
                    </a:p>
                  </a:txBody>
                  <a:tcPr anchor="ctr">
                    <a:solidFill>
                      <a:schemeClr val="accent4">
                        <a:lumMod val="40000"/>
                        <a:lumOff val="60000"/>
                      </a:schemeClr>
                    </a:solidFill>
                  </a:tcPr>
                </a:tc>
                <a:tc>
                  <a:txBody>
                    <a:bodyPr/>
                    <a:lstStyle/>
                    <a:p>
                      <a:pPr algn="ctr"/>
                      <a:r>
                        <a:rPr lang="en-US" sz="1600" dirty="0">
                          <a:latin typeface="Arial" pitchFamily="34" charset="0"/>
                          <a:cs typeface="Arial" pitchFamily="34" charset="0"/>
                        </a:rPr>
                        <a:t>X</a:t>
                      </a:r>
                    </a:p>
                  </a:txBody>
                  <a:tcPr anchor="ctr">
                    <a:solidFill>
                      <a:schemeClr val="accent4">
                        <a:lumMod val="40000"/>
                        <a:lumOff val="60000"/>
                      </a:schemeClr>
                    </a:solidFill>
                  </a:tcPr>
                </a:tc>
                <a:tc>
                  <a:txBody>
                    <a:bodyPr/>
                    <a:lstStyle/>
                    <a:p>
                      <a:pPr algn="ctr"/>
                      <a:r>
                        <a:rPr lang="en-US" sz="1600" dirty="0">
                          <a:latin typeface="Arial" pitchFamily="34" charset="0"/>
                          <a:cs typeface="Arial" pitchFamily="34" charset="0"/>
                        </a:rPr>
                        <a:t>X</a:t>
                      </a:r>
                    </a:p>
                  </a:txBody>
                  <a:tcPr anchor="ctr">
                    <a:solidFill>
                      <a:schemeClr val="accent4">
                        <a:lumMod val="40000"/>
                        <a:lumOff val="60000"/>
                      </a:schemeClr>
                    </a:solidFill>
                  </a:tcPr>
                </a:tc>
                <a:tc>
                  <a:txBody>
                    <a:bodyPr/>
                    <a:lstStyle/>
                    <a:p>
                      <a:pPr algn="ctr"/>
                      <a:r>
                        <a:rPr lang="en-US" sz="1600" dirty="0">
                          <a:latin typeface="Arial" pitchFamily="34" charset="0"/>
                          <a:cs typeface="Arial" pitchFamily="34" charset="0"/>
                        </a:rPr>
                        <a:t>X</a:t>
                      </a:r>
                    </a:p>
                  </a:txBody>
                  <a:tcPr anchor="ctr">
                    <a:solidFill>
                      <a:schemeClr val="accent4">
                        <a:lumMod val="40000"/>
                        <a:lumOff val="60000"/>
                      </a:schemeClr>
                    </a:solidFill>
                  </a:tcPr>
                </a:tc>
                <a:tc>
                  <a:txBody>
                    <a:bodyPr/>
                    <a:lstStyle/>
                    <a:p>
                      <a:pPr algn="ctr"/>
                      <a:r>
                        <a:rPr lang="en-US" sz="1600" dirty="0">
                          <a:latin typeface="Arial" pitchFamily="34" charset="0"/>
                          <a:cs typeface="Arial" pitchFamily="34" charset="0"/>
                        </a:rPr>
                        <a:t>X</a:t>
                      </a:r>
                    </a:p>
                  </a:txBody>
                  <a:tcPr anchor="ctr">
                    <a:solidFill>
                      <a:schemeClr val="accent4">
                        <a:lumMod val="40000"/>
                        <a:lumOff val="60000"/>
                      </a:schemeClr>
                    </a:solidFill>
                  </a:tcPr>
                </a:tc>
                <a:extLst>
                  <a:ext uri="{0D108BD9-81ED-4DB2-BD59-A6C34878D82A}">
                    <a16:rowId xmlns:a16="http://schemas.microsoft.com/office/drawing/2014/main" val="4280410347"/>
                  </a:ext>
                </a:extLst>
              </a:tr>
            </a:tbl>
          </a:graphicData>
        </a:graphic>
      </p:graphicFrame>
      <p:sp>
        <p:nvSpPr>
          <p:cNvPr id="8" name="TextBox 7"/>
          <p:cNvSpPr txBox="1"/>
          <p:nvPr/>
        </p:nvSpPr>
        <p:spPr>
          <a:xfrm>
            <a:off x="685800" y="1905000"/>
            <a:ext cx="8229600" cy="58477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Risk Transfer by Project Delivery Method</a:t>
            </a:r>
          </a:p>
        </p:txBody>
      </p:sp>
    </p:spTree>
    <p:extLst>
      <p:ext uri="{BB962C8B-B14F-4D97-AF65-F5344CB8AC3E}">
        <p14:creationId xmlns:p14="http://schemas.microsoft.com/office/powerpoint/2010/main" val="1482491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76200"/>
            <a:ext cx="6400800" cy="1143000"/>
          </a:xfrm>
        </p:spPr>
        <p:txBody>
          <a:bodyPr>
            <a:normAutofit fontScale="90000"/>
          </a:bodyPr>
          <a:lstStyle/>
          <a:p>
            <a:r>
              <a:rPr lang="en-US" dirty="0"/>
              <a:t>Federal Highway Administration</a:t>
            </a:r>
          </a:p>
        </p:txBody>
      </p:sp>
      <p:sp>
        <p:nvSpPr>
          <p:cNvPr id="3" name="TextBox 2"/>
          <p:cNvSpPr txBox="1"/>
          <p:nvPr/>
        </p:nvSpPr>
        <p:spPr>
          <a:xfrm>
            <a:off x="762000" y="1752600"/>
            <a:ext cx="7239000" cy="533400"/>
          </a:xfrm>
          <a:prstGeom prst="rect">
            <a:avLst/>
          </a:prstGeom>
          <a:noFill/>
        </p:spPr>
        <p:txBody>
          <a:bodyPr wrap="square" rtlCol="0">
            <a:spAutoFit/>
          </a:bodyPr>
          <a:lstStyle/>
          <a:p>
            <a:endParaRPr lang="en-US" dirty="0"/>
          </a:p>
        </p:txBody>
      </p:sp>
      <p:sp>
        <p:nvSpPr>
          <p:cNvPr id="4" name="TextBox 3"/>
          <p:cNvSpPr txBox="1"/>
          <p:nvPr/>
        </p:nvSpPr>
        <p:spPr>
          <a:xfrm>
            <a:off x="609600" y="1905000"/>
            <a:ext cx="8305800" cy="646331"/>
          </a:xfrm>
          <a:prstGeom prst="rect">
            <a:avLst/>
          </a:prstGeom>
          <a:noFill/>
        </p:spPr>
        <p:txBody>
          <a:bodyPr wrap="square" rtlCol="0">
            <a:spAutoFit/>
          </a:bodyPr>
          <a:lstStyle/>
          <a:p>
            <a:r>
              <a:rPr lang="en-US" sz="3600" dirty="0">
                <a:latin typeface="Arial" panose="020B0604020202020204" pitchFamily="34" charset="0"/>
                <a:cs typeface="Arial" panose="020B0604020202020204" pitchFamily="34" charset="0"/>
              </a:rPr>
              <a:t>Key Differences: Conventional vs. P3</a:t>
            </a:r>
          </a:p>
        </p:txBody>
      </p:sp>
      <p:graphicFrame>
        <p:nvGraphicFramePr>
          <p:cNvPr id="5" name="Table 4"/>
          <p:cNvGraphicFramePr>
            <a:graphicFrameLocks noGrp="1"/>
          </p:cNvGraphicFramePr>
          <p:nvPr>
            <p:extLst>
              <p:ext uri="{D42A27DB-BD31-4B8C-83A1-F6EECF244321}">
                <p14:modId xmlns:p14="http://schemas.microsoft.com/office/powerpoint/2010/main" val="3851540977"/>
              </p:ext>
            </p:extLst>
          </p:nvPr>
        </p:nvGraphicFramePr>
        <p:xfrm>
          <a:off x="685800" y="2551330"/>
          <a:ext cx="8229600" cy="3573453"/>
        </p:xfrm>
        <a:graphic>
          <a:graphicData uri="http://schemas.openxmlformats.org/drawingml/2006/table">
            <a:tbl>
              <a:tblPr firstRow="1" bandRow="1">
                <a:tableStyleId>{5C22544A-7EE6-4342-B048-85BDC9FD1C3A}</a:tableStyleId>
              </a:tblPr>
              <a:tblGrid>
                <a:gridCol w="4077050">
                  <a:extLst>
                    <a:ext uri="{9D8B030D-6E8A-4147-A177-3AD203B41FA5}">
                      <a16:colId xmlns:a16="http://schemas.microsoft.com/office/drawing/2014/main" val="2303657108"/>
                    </a:ext>
                  </a:extLst>
                </a:gridCol>
                <a:gridCol w="4152550">
                  <a:extLst>
                    <a:ext uri="{9D8B030D-6E8A-4147-A177-3AD203B41FA5}">
                      <a16:colId xmlns:a16="http://schemas.microsoft.com/office/drawing/2014/main" val="2086164372"/>
                    </a:ext>
                  </a:extLst>
                </a:gridCol>
              </a:tblGrid>
              <a:tr h="662831">
                <a:tc>
                  <a:txBody>
                    <a:bodyPr/>
                    <a:lstStyle/>
                    <a:p>
                      <a:pPr algn="ctr"/>
                      <a:r>
                        <a:rPr lang="en-US" sz="2000" b="1" i="0" dirty="0"/>
                        <a:t>Conventional Projects</a:t>
                      </a:r>
                    </a:p>
                    <a:p>
                      <a:pPr algn="ctr"/>
                      <a:r>
                        <a:rPr lang="en-US" i="0" dirty="0"/>
                        <a:t>(design</a:t>
                      </a:r>
                      <a:r>
                        <a:rPr lang="en-US" i="0" baseline="0" dirty="0"/>
                        <a:t>-bid-build)</a:t>
                      </a:r>
                      <a:endParaRPr lang="en-US" i="0" dirty="0"/>
                    </a:p>
                  </a:txBody>
                  <a:tcPr>
                    <a:solidFill>
                      <a:srgbClr val="6B4568"/>
                    </a:solidFill>
                  </a:tcPr>
                </a:tc>
                <a:tc>
                  <a:txBody>
                    <a:bodyPr/>
                    <a:lstStyle/>
                    <a:p>
                      <a:pPr algn="ctr"/>
                      <a:r>
                        <a:rPr lang="en-US" sz="2000" b="1" i="0" dirty="0"/>
                        <a:t>P3 Projects</a:t>
                      </a:r>
                    </a:p>
                    <a:p>
                      <a:pPr algn="ctr"/>
                      <a:r>
                        <a:rPr lang="en-US" dirty="0"/>
                        <a:t>(design-build-finance-operate-maintain)</a:t>
                      </a:r>
                    </a:p>
                  </a:txBody>
                  <a:tcPr>
                    <a:solidFill>
                      <a:srgbClr val="6B4568"/>
                    </a:solidFill>
                  </a:tcPr>
                </a:tc>
                <a:extLst>
                  <a:ext uri="{0D108BD9-81ED-4DB2-BD59-A6C34878D82A}">
                    <a16:rowId xmlns:a16="http://schemas.microsoft.com/office/drawing/2014/main" val="1805640269"/>
                  </a:ext>
                </a:extLst>
              </a:tr>
              <a:tr h="662831">
                <a:tc>
                  <a:txBody>
                    <a:bodyPr/>
                    <a:lstStyle/>
                    <a:p>
                      <a:pPr>
                        <a:buClr>
                          <a:srgbClr val="C00000"/>
                        </a:buClr>
                        <a:buFontTx/>
                        <a:buNone/>
                      </a:pPr>
                      <a:r>
                        <a:rPr lang="en-US" dirty="0"/>
                        <a:t>Public</a:t>
                      </a:r>
                      <a:r>
                        <a:rPr lang="en-US" baseline="0" dirty="0"/>
                        <a:t> sector takes on all risks (except construction)</a:t>
                      </a:r>
                      <a:endParaRPr lang="en-US" dirty="0"/>
                    </a:p>
                  </a:txBody>
                  <a:tcPr>
                    <a:solidFill>
                      <a:schemeClr val="accent4">
                        <a:lumMod val="40000"/>
                        <a:lumOff val="60000"/>
                      </a:schemeClr>
                    </a:solidFill>
                  </a:tcPr>
                </a:tc>
                <a:tc>
                  <a:txBody>
                    <a:bodyPr/>
                    <a:lstStyle/>
                    <a:p>
                      <a:pPr>
                        <a:buClr>
                          <a:srgbClr val="C00000"/>
                        </a:buClr>
                        <a:buFontTx/>
                        <a:buNone/>
                      </a:pPr>
                      <a:r>
                        <a:rPr lang="en-US" dirty="0"/>
                        <a:t>Risks</a:t>
                      </a:r>
                      <a:r>
                        <a:rPr lang="en-US" baseline="0" dirty="0"/>
                        <a:t> shared between public and private sector</a:t>
                      </a:r>
                      <a:endParaRPr lang="en-US" dirty="0"/>
                    </a:p>
                  </a:txBody>
                  <a:tcPr>
                    <a:solidFill>
                      <a:schemeClr val="accent4">
                        <a:lumMod val="40000"/>
                        <a:lumOff val="60000"/>
                      </a:schemeClr>
                    </a:solidFill>
                  </a:tcPr>
                </a:tc>
                <a:extLst>
                  <a:ext uri="{0D108BD9-81ED-4DB2-BD59-A6C34878D82A}">
                    <a16:rowId xmlns:a16="http://schemas.microsoft.com/office/drawing/2014/main" val="353266828"/>
                  </a:ext>
                </a:extLst>
              </a:tr>
              <a:tr h="662831">
                <a:tc>
                  <a:txBody>
                    <a:bodyPr/>
                    <a:lstStyle/>
                    <a:p>
                      <a:pPr>
                        <a:buClr>
                          <a:srgbClr val="C00000"/>
                        </a:buClr>
                        <a:buFontTx/>
                        <a:buNone/>
                      </a:pPr>
                      <a:r>
                        <a:rPr lang="en-US" dirty="0"/>
                        <a:t>Public Financing</a:t>
                      </a:r>
                    </a:p>
                  </a:txBody>
                  <a:tcPr>
                    <a:solidFill>
                      <a:schemeClr val="accent4">
                        <a:lumMod val="40000"/>
                        <a:lumOff val="60000"/>
                      </a:schemeClr>
                    </a:solidFill>
                  </a:tcPr>
                </a:tc>
                <a:tc>
                  <a:txBody>
                    <a:bodyPr/>
                    <a:lstStyle/>
                    <a:p>
                      <a:pPr>
                        <a:buClr>
                          <a:srgbClr val="C00000"/>
                        </a:buClr>
                        <a:buFontTx/>
                        <a:buNone/>
                      </a:pPr>
                      <a:r>
                        <a:rPr lang="en-US" dirty="0"/>
                        <a:t>Public/Private</a:t>
                      </a:r>
                      <a:r>
                        <a:rPr lang="en-US" baseline="0" dirty="0"/>
                        <a:t> Financing</a:t>
                      </a:r>
                      <a:endParaRPr lang="en-US" dirty="0"/>
                    </a:p>
                  </a:txBody>
                  <a:tcPr>
                    <a:solidFill>
                      <a:schemeClr val="accent4">
                        <a:lumMod val="40000"/>
                        <a:lumOff val="60000"/>
                      </a:schemeClr>
                    </a:solidFill>
                  </a:tcPr>
                </a:tc>
                <a:extLst>
                  <a:ext uri="{0D108BD9-81ED-4DB2-BD59-A6C34878D82A}">
                    <a16:rowId xmlns:a16="http://schemas.microsoft.com/office/drawing/2014/main" val="3885571564"/>
                  </a:ext>
                </a:extLst>
              </a:tr>
              <a:tr h="662831">
                <a:tc>
                  <a:txBody>
                    <a:bodyPr/>
                    <a:lstStyle/>
                    <a:p>
                      <a:pPr>
                        <a:buClr>
                          <a:srgbClr val="C00000"/>
                        </a:buClr>
                        <a:buFontTx/>
                        <a:buNone/>
                      </a:pPr>
                      <a:r>
                        <a:rPr lang="en-US" dirty="0"/>
                        <a:t>Lowest bidder</a:t>
                      </a:r>
                    </a:p>
                  </a:txBody>
                  <a:tcPr>
                    <a:solidFill>
                      <a:schemeClr val="accent4">
                        <a:lumMod val="40000"/>
                        <a:lumOff val="60000"/>
                      </a:schemeClr>
                    </a:solidFill>
                  </a:tcPr>
                </a:tc>
                <a:tc>
                  <a:txBody>
                    <a:bodyPr/>
                    <a:lstStyle/>
                    <a:p>
                      <a:pPr>
                        <a:buClr>
                          <a:srgbClr val="C00000"/>
                        </a:buClr>
                        <a:buFontTx/>
                        <a:buNone/>
                      </a:pPr>
                      <a:r>
                        <a:rPr lang="en-US" dirty="0"/>
                        <a:t>Best suited/best value</a:t>
                      </a:r>
                    </a:p>
                  </a:txBody>
                  <a:tcPr>
                    <a:solidFill>
                      <a:schemeClr val="accent4">
                        <a:lumMod val="40000"/>
                        <a:lumOff val="60000"/>
                      </a:schemeClr>
                    </a:solidFill>
                  </a:tcPr>
                </a:tc>
                <a:extLst>
                  <a:ext uri="{0D108BD9-81ED-4DB2-BD59-A6C34878D82A}">
                    <a16:rowId xmlns:a16="http://schemas.microsoft.com/office/drawing/2014/main" val="2754894564"/>
                  </a:ext>
                </a:extLst>
              </a:tr>
              <a:tr h="893344">
                <a:tc>
                  <a:txBody>
                    <a:bodyPr/>
                    <a:lstStyle/>
                    <a:p>
                      <a:pPr>
                        <a:buClr>
                          <a:srgbClr val="C00000"/>
                        </a:buClr>
                        <a:buFontTx/>
                        <a:buNone/>
                      </a:pPr>
                      <a:r>
                        <a:rPr lang="en-US" dirty="0"/>
                        <a:t>Operations</a:t>
                      </a:r>
                      <a:r>
                        <a:rPr lang="en-US" baseline="0" dirty="0"/>
                        <a:t> and maintenance  (O&amp;M) and ongoing rehabilitation (if any) carried out by public agency once constructed</a:t>
                      </a:r>
                      <a:endParaRPr lang="en-US" dirty="0"/>
                    </a:p>
                  </a:txBody>
                  <a:tcPr>
                    <a:solidFill>
                      <a:schemeClr val="accent4">
                        <a:lumMod val="40000"/>
                        <a:lumOff val="60000"/>
                      </a:schemeClr>
                    </a:solidFill>
                  </a:tcPr>
                </a:tc>
                <a:tc>
                  <a:txBody>
                    <a:bodyPr/>
                    <a:lstStyle/>
                    <a:p>
                      <a:pPr>
                        <a:buClr>
                          <a:srgbClr val="C00000"/>
                        </a:buClr>
                        <a:buFontTx/>
                        <a:buNone/>
                      </a:pPr>
                      <a:r>
                        <a:rPr lang="en-US" dirty="0"/>
                        <a:t>O&amp;M</a:t>
                      </a:r>
                      <a:r>
                        <a:rPr lang="en-US" baseline="0" dirty="0"/>
                        <a:t> carried out by private sector; ongoing rehabilitation overseen by public sector stewardship of P3 agreement</a:t>
                      </a:r>
                      <a:endParaRPr lang="en-US" dirty="0"/>
                    </a:p>
                  </a:txBody>
                  <a:tcPr>
                    <a:solidFill>
                      <a:schemeClr val="accent4">
                        <a:lumMod val="40000"/>
                        <a:lumOff val="60000"/>
                      </a:schemeClr>
                    </a:solidFill>
                  </a:tcPr>
                </a:tc>
                <a:extLst>
                  <a:ext uri="{0D108BD9-81ED-4DB2-BD59-A6C34878D82A}">
                    <a16:rowId xmlns:a16="http://schemas.microsoft.com/office/drawing/2014/main" val="2771022718"/>
                  </a:ext>
                </a:extLst>
              </a:tr>
            </a:tbl>
          </a:graphicData>
        </a:graphic>
      </p:graphicFrame>
    </p:spTree>
    <p:extLst>
      <p:ext uri="{BB962C8B-B14F-4D97-AF65-F5344CB8AC3E}">
        <p14:creationId xmlns:p14="http://schemas.microsoft.com/office/powerpoint/2010/main" val="1266596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76200"/>
            <a:ext cx="6324600" cy="1143000"/>
          </a:xfrm>
        </p:spPr>
        <p:txBody>
          <a:bodyPr>
            <a:noAutofit/>
          </a:bodyPr>
          <a:lstStyle/>
          <a:p>
            <a:r>
              <a:rPr lang="en-US" dirty="0"/>
              <a:t>Federal Highway Administration</a:t>
            </a:r>
          </a:p>
        </p:txBody>
      </p:sp>
      <p:sp>
        <p:nvSpPr>
          <p:cNvPr id="3" name="TextBox 2"/>
          <p:cNvSpPr txBox="1"/>
          <p:nvPr/>
        </p:nvSpPr>
        <p:spPr>
          <a:xfrm>
            <a:off x="381000" y="2133600"/>
            <a:ext cx="8686800" cy="3886200"/>
          </a:xfrm>
          <a:prstGeom prst="rect">
            <a:avLst/>
          </a:prstGeom>
          <a:noFill/>
        </p:spPr>
        <p:txBody>
          <a:bodyPr wrap="square" rtlCol="0">
            <a:spAutoFit/>
          </a:bodyPr>
          <a:lstStyle/>
          <a:p>
            <a:endParaRPr lang="en-US" dirty="0"/>
          </a:p>
        </p:txBody>
      </p:sp>
      <p:sp>
        <p:nvSpPr>
          <p:cNvPr id="8" name="TextBox 7"/>
          <p:cNvSpPr txBox="1"/>
          <p:nvPr/>
        </p:nvSpPr>
        <p:spPr>
          <a:xfrm>
            <a:off x="1447800" y="1905001"/>
            <a:ext cx="7315200" cy="646331"/>
          </a:xfrm>
          <a:prstGeom prst="rect">
            <a:avLst/>
          </a:prstGeom>
          <a:noFill/>
        </p:spPr>
        <p:txBody>
          <a:bodyPr wrap="square" rtlCol="0">
            <a:spAutoFit/>
          </a:bodyPr>
          <a:lstStyle/>
          <a:p>
            <a:r>
              <a:rPr lang="en-US" sz="3600" dirty="0">
                <a:solidFill>
                  <a:srgbClr val="404040"/>
                </a:solidFill>
                <a:latin typeface="Arial" panose="020B0604020202020204"/>
                <a:cs typeface="Arial" panose="020B0604020202020204" pitchFamily="34" charset="0"/>
              </a:rPr>
              <a:t>Types of P3s by Payment Model</a:t>
            </a:r>
            <a:endParaRPr lang="en-US" dirty="0"/>
          </a:p>
        </p:txBody>
      </p:sp>
      <p:sp>
        <p:nvSpPr>
          <p:cNvPr id="9" name="TextBox 8"/>
          <p:cNvSpPr txBox="1"/>
          <p:nvPr/>
        </p:nvSpPr>
        <p:spPr>
          <a:xfrm>
            <a:off x="1371600" y="2551332"/>
            <a:ext cx="7391400" cy="4068806"/>
          </a:xfrm>
          <a:prstGeom prst="rect">
            <a:avLst/>
          </a:prstGeom>
          <a:noFill/>
        </p:spPr>
        <p:txBody>
          <a:bodyPr wrap="square" rtlCol="0">
            <a:spAutoFit/>
          </a:bodyPr>
          <a:lstStyle/>
          <a:p>
            <a:pPr marL="228600" lvl="0" indent="-228600">
              <a:spcBef>
                <a:spcPts val="1200"/>
              </a:spcBef>
              <a:spcAft>
                <a:spcPts val="600"/>
              </a:spcAft>
              <a:buClr>
                <a:srgbClr val="C00000"/>
              </a:buClr>
              <a:buSzPct val="90000"/>
              <a:buFont typeface="Wingdings" pitchFamily="2" charset="2"/>
              <a:buChar char="§"/>
              <a:defRPr/>
            </a:pPr>
            <a:r>
              <a:rPr lang="en-US" sz="2400" b="1" dirty="0">
                <a:solidFill>
                  <a:srgbClr val="D4D5D9">
                    <a:lumMod val="25000"/>
                  </a:srgbClr>
                </a:solidFill>
                <a:latin typeface="Arial" panose="020B0604020202020204"/>
                <a:cs typeface="Arial" panose="020B0604020202020204" pitchFamily="34" charset="0"/>
              </a:rPr>
              <a:t>Availability Payment Concessions</a:t>
            </a:r>
          </a:p>
          <a:p>
            <a:pPr marL="640080" lvl="1" indent="-285750">
              <a:spcBef>
                <a:spcPts val="600"/>
              </a:spcBef>
              <a:spcAft>
                <a:spcPts val="600"/>
              </a:spcAft>
              <a:buClr>
                <a:srgbClr val="2C4465">
                  <a:lumMod val="75000"/>
                </a:srgbClr>
              </a:buClr>
              <a:buSzPct val="100000"/>
              <a:buFont typeface="Arial" pitchFamily="34" charset="0"/>
              <a:buChar char="•"/>
              <a:defRPr/>
            </a:pPr>
            <a:r>
              <a:rPr lang="en-US" sz="2200" dirty="0">
                <a:solidFill>
                  <a:srgbClr val="D4D5D9">
                    <a:lumMod val="25000"/>
                  </a:srgbClr>
                </a:solidFill>
                <a:latin typeface="Arial" panose="020B0604020202020204"/>
                <a:cs typeface="Arial" panose="020B0604020202020204" pitchFamily="34" charset="0"/>
              </a:rPr>
              <a:t>Payments made by the public sector sponsor to the developer based on meeting milestones and/or facility performance standards, such as a fixed annual payment for the operation and maintenance of a highway for a term of years</a:t>
            </a:r>
          </a:p>
          <a:p>
            <a:pPr marL="228600" lvl="0" indent="-228600">
              <a:spcBef>
                <a:spcPts val="1200"/>
              </a:spcBef>
              <a:spcAft>
                <a:spcPts val="600"/>
              </a:spcAft>
              <a:buClr>
                <a:srgbClr val="C00000"/>
              </a:buClr>
              <a:buSzPct val="90000"/>
              <a:buFont typeface="Wingdings" pitchFamily="2" charset="2"/>
              <a:buChar char="§"/>
              <a:defRPr/>
            </a:pPr>
            <a:r>
              <a:rPr lang="en-US" sz="2400" b="1" dirty="0">
                <a:solidFill>
                  <a:srgbClr val="D4D5D9">
                    <a:lumMod val="25000"/>
                  </a:srgbClr>
                </a:solidFill>
                <a:latin typeface="Arial" panose="020B0604020202020204"/>
                <a:cs typeface="Arial" panose="020B0604020202020204" pitchFamily="34" charset="0"/>
              </a:rPr>
              <a:t>Toll Concessions</a:t>
            </a:r>
          </a:p>
          <a:p>
            <a:pPr marL="742950" lvl="2" indent="-342900">
              <a:spcBef>
                <a:spcPct val="20000"/>
              </a:spcBef>
              <a:spcAft>
                <a:spcPct val="15000"/>
              </a:spcAft>
              <a:buClr>
                <a:srgbClr val="F89458"/>
              </a:buClr>
              <a:buFont typeface="Arial" pitchFamily="34" charset="0"/>
              <a:buChar char="•"/>
              <a:defRPr/>
            </a:pPr>
            <a:r>
              <a:rPr lang="en-US" sz="2200" dirty="0">
                <a:solidFill>
                  <a:srgbClr val="D4D5D9">
                    <a:lumMod val="25000"/>
                  </a:srgbClr>
                </a:solidFill>
                <a:latin typeface="Arial" panose="020B0604020202020204"/>
                <a:cs typeface="Arial" panose="020B0604020202020204" pitchFamily="34" charset="0"/>
              </a:rPr>
              <a:t>Authorizes the developer to collect and retain tolls from motorists for the term of years as defined in the P3 agreement</a:t>
            </a:r>
          </a:p>
        </p:txBody>
      </p:sp>
    </p:spTree>
    <p:extLst>
      <p:ext uri="{BB962C8B-B14F-4D97-AF65-F5344CB8AC3E}">
        <p14:creationId xmlns:p14="http://schemas.microsoft.com/office/powerpoint/2010/main" val="2925842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76200"/>
            <a:ext cx="6172200" cy="1143000"/>
          </a:xfrm>
        </p:spPr>
        <p:txBody>
          <a:bodyPr>
            <a:normAutofit fontScale="90000"/>
          </a:bodyPr>
          <a:lstStyle/>
          <a:p>
            <a:r>
              <a:rPr lang="en-US" dirty="0"/>
              <a:t>Federal Highway Administration</a:t>
            </a:r>
          </a:p>
        </p:txBody>
      </p:sp>
      <p:sp>
        <p:nvSpPr>
          <p:cNvPr id="8" name="Title 1"/>
          <p:cNvSpPr txBox="1">
            <a:spLocks/>
          </p:cNvSpPr>
          <p:nvPr/>
        </p:nvSpPr>
        <p:spPr>
          <a:xfrm>
            <a:off x="616913" y="1752600"/>
            <a:ext cx="8206245" cy="797418"/>
          </a:xfrm>
          <a:prstGeom prst="rect">
            <a:avLst/>
          </a:prstGeom>
        </p:spPr>
        <p:txBody>
          <a:bodyPr vert="horz" lIns="91440" tIns="45720" rIns="91440" bIns="45720" rtlCol="0" anchor="ctr">
            <a:normAutofit/>
          </a:bodyPr>
          <a:lstStyle>
            <a:lvl1pPr algn="l" defTabSz="914400" rtl="0" eaLnBrk="1" latinLnBrk="0" hangingPunct="1">
              <a:lnSpc>
                <a:spcPts val="4200"/>
              </a:lnSpc>
              <a:spcBef>
                <a:spcPct val="0"/>
              </a:spcBef>
              <a:buNone/>
              <a:defRPr sz="3200" kern="1200">
                <a:solidFill>
                  <a:srgbClr val="404040"/>
                </a:solidFill>
                <a:latin typeface="+mn-lt"/>
                <a:ea typeface="Arial" panose="020B0604020202020204" pitchFamily="34" charset="0"/>
                <a:cs typeface="Arial" panose="020B0604020202020204" pitchFamily="34" charset="0"/>
              </a:defRPr>
            </a:lvl1pPr>
          </a:lstStyle>
          <a:p>
            <a:r>
              <a:rPr lang="en-US" dirty="0">
                <a:latin typeface="Arial" panose="020B0604020202020204" pitchFamily="34" charset="0"/>
              </a:rPr>
              <a:t>Typical Availability Payment P3 Structure </a:t>
            </a:r>
          </a:p>
        </p:txBody>
      </p:sp>
      <p:sp>
        <p:nvSpPr>
          <p:cNvPr id="9" name="Oval 8"/>
          <p:cNvSpPr/>
          <p:nvPr/>
        </p:nvSpPr>
        <p:spPr>
          <a:xfrm>
            <a:off x="3753805" y="2359633"/>
            <a:ext cx="1219200" cy="1219200"/>
          </a:xfrm>
          <a:prstGeom prst="ellipse">
            <a:avLst/>
          </a:prstGeom>
          <a:solidFill>
            <a:srgbClr val="0753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Source Sans Pro Semibold" panose="020B0603030403020204" pitchFamily="34" charset="0"/>
              </a:rPr>
              <a:t>Agency</a:t>
            </a:r>
          </a:p>
        </p:txBody>
      </p:sp>
      <p:sp>
        <p:nvSpPr>
          <p:cNvPr id="10" name="Oval 9"/>
          <p:cNvSpPr/>
          <p:nvPr/>
        </p:nvSpPr>
        <p:spPr>
          <a:xfrm>
            <a:off x="1617953" y="3971677"/>
            <a:ext cx="1219200" cy="1219200"/>
          </a:xfrm>
          <a:prstGeom prst="ellipse">
            <a:avLst/>
          </a:prstGeom>
          <a:solidFill>
            <a:srgbClr val="0753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Source Sans Pro Semibold" panose="020B0603030403020204" pitchFamily="34" charset="0"/>
              </a:rPr>
              <a:t>Bank/</a:t>
            </a:r>
            <a:br>
              <a:rPr lang="en-US" sz="1600" dirty="0">
                <a:latin typeface="Source Sans Pro Semibold" panose="020B0603030403020204" pitchFamily="34" charset="0"/>
              </a:rPr>
            </a:br>
            <a:r>
              <a:rPr lang="en-US" sz="1600" dirty="0">
                <a:latin typeface="Source Sans Pro Semibold" panose="020B0603030403020204" pitchFamily="34" charset="0"/>
              </a:rPr>
              <a:t>lenders</a:t>
            </a:r>
          </a:p>
        </p:txBody>
      </p:sp>
      <p:pic>
        <p:nvPicPr>
          <p:cNvPr id="11" name="Picture 10"/>
          <p:cNvPicPr>
            <a:picLocks noChangeAspect="1"/>
          </p:cNvPicPr>
          <p:nvPr/>
        </p:nvPicPr>
        <p:blipFill>
          <a:blip r:embed="rId3"/>
          <a:stretch>
            <a:fillRect/>
          </a:stretch>
        </p:blipFill>
        <p:spPr>
          <a:xfrm>
            <a:off x="3751423" y="3883606"/>
            <a:ext cx="1219306" cy="1219306"/>
          </a:xfrm>
          <a:prstGeom prst="rect">
            <a:avLst/>
          </a:prstGeom>
        </p:spPr>
      </p:pic>
      <p:pic>
        <p:nvPicPr>
          <p:cNvPr id="12" name="Picture 11"/>
          <p:cNvPicPr>
            <a:picLocks noChangeAspect="1"/>
          </p:cNvPicPr>
          <p:nvPr/>
        </p:nvPicPr>
        <p:blipFill>
          <a:blip r:embed="rId4"/>
          <a:stretch>
            <a:fillRect/>
          </a:stretch>
        </p:blipFill>
        <p:spPr>
          <a:xfrm>
            <a:off x="5798419" y="3942294"/>
            <a:ext cx="1219306" cy="1219306"/>
          </a:xfrm>
          <a:prstGeom prst="rect">
            <a:avLst/>
          </a:prstGeom>
        </p:spPr>
      </p:pic>
      <p:pic>
        <p:nvPicPr>
          <p:cNvPr id="13" name="Picture 12"/>
          <p:cNvPicPr>
            <a:picLocks noChangeAspect="1"/>
          </p:cNvPicPr>
          <p:nvPr/>
        </p:nvPicPr>
        <p:blipFill>
          <a:blip r:embed="rId5"/>
          <a:stretch>
            <a:fillRect/>
          </a:stretch>
        </p:blipFill>
        <p:spPr>
          <a:xfrm>
            <a:off x="3733800" y="5469430"/>
            <a:ext cx="1219306" cy="1219306"/>
          </a:xfrm>
          <a:prstGeom prst="rect">
            <a:avLst/>
          </a:prstGeom>
        </p:spPr>
      </p:pic>
      <p:sp>
        <p:nvSpPr>
          <p:cNvPr id="14" name="TextBox 13"/>
          <p:cNvSpPr txBox="1"/>
          <p:nvPr/>
        </p:nvSpPr>
        <p:spPr>
          <a:xfrm>
            <a:off x="2820309" y="3392936"/>
            <a:ext cx="1295400" cy="600164"/>
          </a:xfrm>
          <a:prstGeom prst="rect">
            <a:avLst/>
          </a:prstGeom>
          <a:noFill/>
        </p:spPr>
        <p:txBody>
          <a:bodyPr wrap="square" rtlCol="0">
            <a:spAutoFit/>
          </a:bodyPr>
          <a:lstStyle/>
          <a:p>
            <a:r>
              <a:rPr lang="en-US" sz="1100" dirty="0"/>
              <a:t>Milestone and Availability Payment</a:t>
            </a:r>
          </a:p>
        </p:txBody>
      </p:sp>
      <p:sp>
        <p:nvSpPr>
          <p:cNvPr id="17" name="TextBox 16"/>
          <p:cNvSpPr txBox="1"/>
          <p:nvPr/>
        </p:nvSpPr>
        <p:spPr>
          <a:xfrm>
            <a:off x="2773587" y="4309586"/>
            <a:ext cx="972847" cy="369332"/>
          </a:xfrm>
          <a:prstGeom prst="rect">
            <a:avLst/>
          </a:prstGeom>
          <a:noFill/>
        </p:spPr>
        <p:txBody>
          <a:bodyPr wrap="square" rtlCol="0">
            <a:spAutoFit/>
          </a:bodyPr>
          <a:lstStyle/>
          <a:p>
            <a:r>
              <a:rPr lang="en-US" sz="1100" dirty="0"/>
              <a:t>Bonds</a:t>
            </a:r>
            <a:r>
              <a:rPr lang="en-US" dirty="0"/>
              <a:t>, </a:t>
            </a:r>
            <a:r>
              <a:rPr lang="en-US" sz="1100" dirty="0"/>
              <a:t>Loans</a:t>
            </a:r>
          </a:p>
        </p:txBody>
      </p:sp>
      <p:sp>
        <p:nvSpPr>
          <p:cNvPr id="18" name="TextBox 17"/>
          <p:cNvSpPr txBox="1"/>
          <p:nvPr/>
        </p:nvSpPr>
        <p:spPr>
          <a:xfrm>
            <a:off x="4970599" y="4062372"/>
            <a:ext cx="914400" cy="430887"/>
          </a:xfrm>
          <a:prstGeom prst="rect">
            <a:avLst/>
          </a:prstGeom>
          <a:noFill/>
        </p:spPr>
        <p:txBody>
          <a:bodyPr wrap="square" rtlCol="0">
            <a:spAutoFit/>
          </a:bodyPr>
          <a:lstStyle/>
          <a:p>
            <a:r>
              <a:rPr lang="en-US" sz="1100" dirty="0"/>
              <a:t>Equity Investments</a:t>
            </a:r>
          </a:p>
        </p:txBody>
      </p:sp>
      <p:sp>
        <p:nvSpPr>
          <p:cNvPr id="19" name="TextBox 18"/>
          <p:cNvSpPr txBox="1"/>
          <p:nvPr/>
        </p:nvSpPr>
        <p:spPr>
          <a:xfrm>
            <a:off x="4975642" y="4841302"/>
            <a:ext cx="1085744" cy="261610"/>
          </a:xfrm>
          <a:prstGeom prst="rect">
            <a:avLst/>
          </a:prstGeom>
          <a:noFill/>
        </p:spPr>
        <p:txBody>
          <a:bodyPr wrap="square" rtlCol="0">
            <a:spAutoFit/>
          </a:bodyPr>
          <a:lstStyle/>
          <a:p>
            <a:r>
              <a:rPr lang="en-US" sz="1100" dirty="0" err="1"/>
              <a:t>Dividents</a:t>
            </a:r>
            <a:endParaRPr lang="en-US" sz="1100" dirty="0"/>
          </a:p>
        </p:txBody>
      </p:sp>
      <p:sp>
        <p:nvSpPr>
          <p:cNvPr id="20" name="TextBox 19"/>
          <p:cNvSpPr txBox="1"/>
          <p:nvPr/>
        </p:nvSpPr>
        <p:spPr>
          <a:xfrm>
            <a:off x="2788598" y="4738701"/>
            <a:ext cx="1112613" cy="261610"/>
          </a:xfrm>
          <a:prstGeom prst="rect">
            <a:avLst/>
          </a:prstGeom>
          <a:noFill/>
        </p:spPr>
        <p:txBody>
          <a:bodyPr wrap="square" rtlCol="0">
            <a:spAutoFit/>
          </a:bodyPr>
          <a:lstStyle/>
          <a:p>
            <a:r>
              <a:rPr lang="en-US" sz="1100" dirty="0"/>
              <a:t>Debt Service</a:t>
            </a:r>
          </a:p>
        </p:txBody>
      </p:sp>
      <p:sp>
        <p:nvSpPr>
          <p:cNvPr id="21" name="TextBox 20"/>
          <p:cNvSpPr txBox="1"/>
          <p:nvPr/>
        </p:nvSpPr>
        <p:spPr>
          <a:xfrm>
            <a:off x="3132069" y="5001494"/>
            <a:ext cx="1049047" cy="600164"/>
          </a:xfrm>
          <a:prstGeom prst="rect">
            <a:avLst/>
          </a:prstGeom>
          <a:noFill/>
        </p:spPr>
        <p:txBody>
          <a:bodyPr wrap="square" rtlCol="0">
            <a:spAutoFit/>
          </a:bodyPr>
          <a:lstStyle/>
          <a:p>
            <a:pPr lvl="0" algn="r" eaLnBrk="0" hangingPunct="0">
              <a:defRPr/>
            </a:pPr>
            <a:r>
              <a:rPr lang="en-AU" sz="1100" i="1" kern="0" dirty="0">
                <a:latin typeface="Calibri" panose="020F0502020204030204" pitchFamily="34" charset="0"/>
              </a:rPr>
              <a:t>Funds  to Build, Maintain and Operate</a:t>
            </a:r>
            <a:endParaRPr lang="en-AU" i="1" kern="0" dirty="0">
              <a:latin typeface="Source Sans Pro" panose="020B0503030403020204" pitchFamily="34" charset="0"/>
            </a:endParaRPr>
          </a:p>
        </p:txBody>
      </p:sp>
      <p:sp>
        <p:nvSpPr>
          <p:cNvPr id="22" name="TextBox 21"/>
          <p:cNvSpPr txBox="1"/>
          <p:nvPr/>
        </p:nvSpPr>
        <p:spPr>
          <a:xfrm>
            <a:off x="5334000" y="5867400"/>
            <a:ext cx="2133600" cy="261610"/>
          </a:xfrm>
          <a:prstGeom prst="rect">
            <a:avLst/>
          </a:prstGeom>
          <a:noFill/>
        </p:spPr>
        <p:txBody>
          <a:bodyPr wrap="square" rtlCol="0">
            <a:spAutoFit/>
          </a:bodyPr>
          <a:lstStyle/>
          <a:p>
            <a:r>
              <a:rPr lang="en-US" sz="1100" dirty="0"/>
              <a:t>Toll and Other Revenue</a:t>
            </a:r>
          </a:p>
        </p:txBody>
      </p:sp>
      <p:sp>
        <p:nvSpPr>
          <p:cNvPr id="34" name="Arrow: Right 33"/>
          <p:cNvSpPr/>
          <p:nvPr/>
        </p:nvSpPr>
        <p:spPr>
          <a:xfrm>
            <a:off x="2895600" y="4582828"/>
            <a:ext cx="838200" cy="45719"/>
          </a:xfrm>
          <a:prstGeom prst="rightArrow">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Left 34"/>
          <p:cNvSpPr/>
          <p:nvPr/>
        </p:nvSpPr>
        <p:spPr>
          <a:xfrm>
            <a:off x="2895600" y="4701412"/>
            <a:ext cx="850834" cy="45719"/>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rrow: Left 35"/>
          <p:cNvSpPr/>
          <p:nvPr/>
        </p:nvSpPr>
        <p:spPr>
          <a:xfrm>
            <a:off x="5008806" y="4715354"/>
            <a:ext cx="789613" cy="45719"/>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Right 36"/>
          <p:cNvSpPr/>
          <p:nvPr/>
        </p:nvSpPr>
        <p:spPr>
          <a:xfrm>
            <a:off x="5008806" y="4536582"/>
            <a:ext cx="751536" cy="45719"/>
          </a:xfrm>
          <a:prstGeom prst="rightArrow">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Arrow: Down 38"/>
          <p:cNvSpPr/>
          <p:nvPr/>
        </p:nvSpPr>
        <p:spPr>
          <a:xfrm>
            <a:off x="4352283" y="3635925"/>
            <a:ext cx="45719" cy="1905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Arrow: Down 39"/>
          <p:cNvSpPr/>
          <p:nvPr/>
        </p:nvSpPr>
        <p:spPr>
          <a:xfrm>
            <a:off x="4343453" y="5209021"/>
            <a:ext cx="45719" cy="1986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105400" y="6248399"/>
            <a:ext cx="2286000" cy="45719"/>
          </a:xfrm>
          <a:prstGeom prst="rect">
            <a:avLst/>
          </a:prstGeom>
          <a:solidFill>
            <a:srgbClr val="828282"/>
          </a:solidFill>
          <a:ln w="9525">
            <a:solidFill>
              <a:srgbClr val="828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402571" y="2595737"/>
            <a:ext cx="45719" cy="3698382"/>
          </a:xfrm>
          <a:prstGeom prst="rect">
            <a:avLst/>
          </a:prstGeom>
          <a:solidFill>
            <a:srgbClr val="828282"/>
          </a:solidFill>
          <a:ln>
            <a:solidFill>
              <a:srgbClr val="828282"/>
            </a:solidFill>
          </a:ln>
        </p:spPr>
        <p:txBody>
          <a:bodyPr wrap="square" rtlCol="0">
            <a:spAutoFit/>
          </a:bodyPr>
          <a:lstStyle/>
          <a:p>
            <a:endParaRPr lang="en-US" dirty="0"/>
          </a:p>
        </p:txBody>
      </p:sp>
      <p:sp>
        <p:nvSpPr>
          <p:cNvPr id="44" name="Arrow: Left 43"/>
          <p:cNvSpPr/>
          <p:nvPr/>
        </p:nvSpPr>
        <p:spPr>
          <a:xfrm>
            <a:off x="5105400" y="2570205"/>
            <a:ext cx="2323640" cy="45719"/>
          </a:xfrm>
          <a:prstGeom prst="leftArrow">
            <a:avLst/>
          </a:prstGeom>
          <a:solidFill>
            <a:srgbClr val="828282"/>
          </a:solidFill>
          <a:ln w="12700">
            <a:solidFill>
              <a:srgbClr val="828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7866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76200"/>
            <a:ext cx="6248400" cy="1143000"/>
          </a:xfrm>
        </p:spPr>
        <p:txBody>
          <a:bodyPr>
            <a:normAutofit fontScale="90000"/>
          </a:bodyPr>
          <a:lstStyle/>
          <a:p>
            <a:r>
              <a:rPr lang="en-US" dirty="0"/>
              <a:t>Federal Highway Administration</a:t>
            </a:r>
          </a:p>
        </p:txBody>
      </p:sp>
      <p:sp>
        <p:nvSpPr>
          <p:cNvPr id="3" name="Title 1"/>
          <p:cNvSpPr txBox="1">
            <a:spLocks/>
          </p:cNvSpPr>
          <p:nvPr/>
        </p:nvSpPr>
        <p:spPr>
          <a:xfrm>
            <a:off x="609600" y="2057400"/>
            <a:ext cx="7886700" cy="1524000"/>
          </a:xfrm>
          <a:prstGeom prst="rect">
            <a:avLst/>
          </a:prstGeom>
          <a:solidFill>
            <a:srgbClr val="F68E55"/>
          </a:solidFill>
          <a:ln>
            <a:noFill/>
          </a:ln>
        </p:spPr>
        <p:txBody>
          <a:bodyPr vert="horz" lIns="274320" tIns="45720" rIns="91440" bIns="182880" rtlCol="0" anchor="b">
            <a:noAutofit/>
          </a:bodyPr>
          <a:lstStyle>
            <a:lvl1pPr algn="l" defTabSz="914400" rtl="0" eaLnBrk="1" latinLnBrk="0" hangingPunct="1">
              <a:lnSpc>
                <a:spcPts val="4200"/>
              </a:lnSpc>
              <a:spcBef>
                <a:spcPct val="0"/>
              </a:spcBef>
              <a:buNone/>
              <a:defRPr sz="6000" kern="1200">
                <a:solidFill>
                  <a:schemeClr val="bg1"/>
                </a:solidFill>
                <a:latin typeface="+mn-lt"/>
                <a:ea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ysClr val="window" lastClr="FFFFFF"/>
                </a:solidFill>
                <a:effectLst/>
                <a:uLnTx/>
                <a:uFillTx/>
                <a:latin typeface="Arial" panose="020B0604020202020204"/>
                <a:cs typeface="Arial" panose="020B0604020202020204" pitchFamily="34" charset="0"/>
              </a:rPr>
              <a:t>Why Consider Public-Private Partnerships?</a:t>
            </a:r>
          </a:p>
        </p:txBody>
      </p:sp>
      <p:sp>
        <p:nvSpPr>
          <p:cNvPr id="4" name="Text Placeholder 2"/>
          <p:cNvSpPr txBox="1">
            <a:spLocks/>
          </p:cNvSpPr>
          <p:nvPr/>
        </p:nvSpPr>
        <p:spPr>
          <a:xfrm>
            <a:off x="609600" y="3810000"/>
            <a:ext cx="7886700" cy="1650302"/>
          </a:xfrm>
          <a:prstGeom prst="rect">
            <a:avLst/>
          </a:prstGeom>
          <a:noFill/>
        </p:spPr>
        <p:txBody>
          <a:bodyPr lIns="274320" tIns="182880"/>
          <a:lstStyle>
            <a:lvl1pPr marL="0" indent="0" algn="l" defTabSz="914400" rtl="0" eaLnBrk="1" latinLnBrk="0" hangingPunct="1">
              <a:spcBef>
                <a:spcPts val="1200"/>
              </a:spcBef>
              <a:spcAft>
                <a:spcPts val="600"/>
              </a:spcAft>
              <a:buSzPct val="90000"/>
              <a:buFont typeface="Wingdings" pitchFamily="2" charset="2"/>
              <a:buNone/>
              <a:defRPr sz="2400" kern="1200">
                <a:solidFill>
                  <a:srgbClr val="404040"/>
                </a:solidFill>
                <a:latin typeface="+mn-lt"/>
                <a:ea typeface="Arial" panose="020B0604020202020204" pitchFamily="34" charset="0"/>
                <a:cs typeface="Arial" panose="020B0604020202020204" pitchFamily="34" charset="0"/>
              </a:defRPr>
            </a:lvl1pPr>
            <a:lvl2pPr marL="457200" indent="0" algn="l" defTabSz="914400" rtl="0" eaLnBrk="1" latinLnBrk="0" hangingPunct="1">
              <a:spcBef>
                <a:spcPts val="600"/>
              </a:spcBef>
              <a:spcAft>
                <a:spcPts val="600"/>
              </a:spcAft>
              <a:buClr>
                <a:schemeClr val="accent3"/>
              </a:buClr>
              <a:buSzPct val="100000"/>
              <a:buFont typeface="Wingdings" panose="05000000000000000000" pitchFamily="2" charset="2"/>
              <a:buNone/>
              <a:defRPr sz="2000" kern="1200">
                <a:solidFill>
                  <a:schemeClr val="tx1">
                    <a:tint val="75000"/>
                  </a:schemeClr>
                </a:solidFill>
                <a:latin typeface="Source Sans Pro" pitchFamily="34" charset="0"/>
                <a:ea typeface="+mn-ea"/>
                <a:cs typeface="+mn-cs"/>
              </a:defRPr>
            </a:lvl2pPr>
            <a:lvl3pPr marL="9144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Pct val="90000"/>
              <a:buFont typeface="Wingdings" pitchFamily="2" charset="2"/>
              <a:buNone/>
              <a:tabLst/>
              <a:defRPr/>
            </a:pPr>
            <a:r>
              <a:rPr kumimoji="0" lang="en-US" sz="2400" b="0" i="0" u="none" strike="noStrike" kern="1200" cap="none" spc="0" normalizeH="0" baseline="0" noProof="0" dirty="0">
                <a:ln>
                  <a:noFill/>
                </a:ln>
                <a:solidFill>
                  <a:srgbClr val="404040"/>
                </a:solidFill>
                <a:effectLst/>
                <a:uLnTx/>
                <a:uFillTx/>
                <a:latin typeface="Arial" panose="020B0604020202020204"/>
                <a:cs typeface="Arial" panose="020B0604020202020204" pitchFamily="34" charset="0"/>
              </a:rPr>
              <a:t>FHWA and the NY Division want to do more…  Add value, deliver more projects, expand programs… </a:t>
            </a:r>
          </a:p>
          <a:p>
            <a:pPr marL="0" marR="0" lvl="0" indent="0" algn="l" defTabSz="914400" rtl="0" eaLnBrk="1" fontAlgn="auto" latinLnBrk="0" hangingPunct="1">
              <a:lnSpc>
                <a:spcPct val="100000"/>
              </a:lnSpc>
              <a:spcBef>
                <a:spcPts val="0"/>
              </a:spcBef>
              <a:spcAft>
                <a:spcPts val="0"/>
              </a:spcAft>
              <a:buClrTx/>
              <a:buSzPct val="90000"/>
              <a:buFont typeface="Wingdings" pitchFamily="2" charset="2"/>
              <a:buNone/>
              <a:tabLst/>
              <a:defRPr/>
            </a:pPr>
            <a:r>
              <a:rPr kumimoji="0" lang="en-US" sz="2400" b="0" i="0" u="none" strike="noStrike" kern="1200" cap="none" spc="0" normalizeH="0" baseline="0" noProof="0" dirty="0">
                <a:ln>
                  <a:noFill/>
                </a:ln>
                <a:solidFill>
                  <a:srgbClr val="404040"/>
                </a:solidFill>
                <a:effectLst/>
                <a:uLnTx/>
                <a:uFillTx/>
                <a:latin typeface="Arial" panose="020B0604020202020204"/>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Pct val="90000"/>
              <a:buFont typeface="Wingdings" pitchFamily="2" charset="2"/>
              <a:buNone/>
              <a:tabLst/>
              <a:defRPr/>
            </a:pPr>
            <a:r>
              <a:rPr kumimoji="0" lang="en-US" sz="2400" b="0" i="0" u="none" strike="noStrike" kern="1200" cap="none" spc="0" normalizeH="0" baseline="0" noProof="0" dirty="0">
                <a:ln>
                  <a:noFill/>
                </a:ln>
                <a:solidFill>
                  <a:srgbClr val="404040"/>
                </a:solidFill>
                <a:effectLst/>
                <a:uLnTx/>
                <a:uFillTx/>
                <a:latin typeface="Arial" panose="020B0604020202020204"/>
                <a:cs typeface="Arial" panose="020B0604020202020204" pitchFamily="34" charset="0"/>
              </a:rPr>
              <a:t>“Help us to…Help you!”  </a:t>
            </a:r>
          </a:p>
        </p:txBody>
      </p:sp>
    </p:spTree>
    <p:extLst>
      <p:ext uri="{BB962C8B-B14F-4D97-AF65-F5344CB8AC3E}">
        <p14:creationId xmlns:p14="http://schemas.microsoft.com/office/powerpoint/2010/main" val="2926455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0" y="76200"/>
            <a:ext cx="6096000" cy="1143000"/>
          </a:xfrm>
        </p:spPr>
        <p:txBody>
          <a:bodyPr>
            <a:normAutofit fontScale="90000"/>
          </a:bodyPr>
          <a:lstStyle/>
          <a:p>
            <a:r>
              <a:rPr lang="en-US" dirty="0"/>
              <a:t>Federal Highway Administration</a:t>
            </a:r>
          </a:p>
        </p:txBody>
      </p:sp>
      <p:sp>
        <p:nvSpPr>
          <p:cNvPr id="6" name="TextBox 5"/>
          <p:cNvSpPr txBox="1"/>
          <p:nvPr/>
        </p:nvSpPr>
        <p:spPr>
          <a:xfrm>
            <a:off x="762000" y="2895600"/>
            <a:ext cx="3886200" cy="3216265"/>
          </a:xfrm>
          <a:prstGeom prst="rect">
            <a:avLst/>
          </a:prstGeom>
          <a:noFill/>
        </p:spPr>
        <p:txBody>
          <a:bodyPr wrap="square" rtlCol="0">
            <a:spAutoFit/>
          </a:bodyPr>
          <a:lstStyle/>
          <a:p>
            <a:pPr lvl="0">
              <a:spcBef>
                <a:spcPts val="1200"/>
              </a:spcBef>
              <a:spcAft>
                <a:spcPts val="600"/>
              </a:spcAft>
              <a:buClr>
                <a:srgbClr val="4277BB"/>
              </a:buClr>
              <a:buSzPct val="90000"/>
            </a:pPr>
            <a:r>
              <a:rPr lang="en-US" sz="1600" b="1" dirty="0">
                <a:latin typeface="+mj-lt"/>
                <a:cs typeface="Arial" panose="020B0604020202020204" pitchFamily="34" charset="0"/>
              </a:rPr>
              <a:t>To public sector:</a:t>
            </a:r>
          </a:p>
          <a:p>
            <a:pPr marL="228600" lvl="0" indent="-228600">
              <a:spcBef>
                <a:spcPts val="1200"/>
              </a:spcBef>
              <a:spcAft>
                <a:spcPts val="600"/>
              </a:spcAft>
              <a:buClr>
                <a:srgbClr val="4277BB"/>
              </a:buClr>
              <a:buSzPct val="90000"/>
              <a:buFont typeface="Wingdings" panose="05000000000000000000" pitchFamily="2" charset="2"/>
              <a:buChar char="§"/>
            </a:pPr>
            <a:r>
              <a:rPr lang="en-US" sz="1600" dirty="0">
                <a:latin typeface="+mj-lt"/>
                <a:cs typeface="Arial" panose="020B0604020202020204" pitchFamily="34" charset="0"/>
              </a:rPr>
              <a:t>Expedited project delivery</a:t>
            </a:r>
          </a:p>
          <a:p>
            <a:pPr marL="228600" lvl="0" indent="-228600">
              <a:spcBef>
                <a:spcPts val="1200"/>
              </a:spcBef>
              <a:spcAft>
                <a:spcPts val="600"/>
              </a:spcAft>
              <a:buClr>
                <a:srgbClr val="4277BB"/>
              </a:buClr>
              <a:buSzPct val="90000"/>
              <a:buFont typeface="Wingdings" panose="05000000000000000000" pitchFamily="2" charset="2"/>
              <a:buChar char="§"/>
            </a:pPr>
            <a:r>
              <a:rPr lang="en-US" sz="1600" dirty="0">
                <a:latin typeface="+mj-lt"/>
                <a:cs typeface="Arial" panose="020B0604020202020204" pitchFamily="34" charset="0"/>
              </a:rPr>
              <a:t>Allocation of risk, where private sector can save money/manage better</a:t>
            </a:r>
          </a:p>
          <a:p>
            <a:pPr marL="228600" lvl="0" indent="-228600">
              <a:spcBef>
                <a:spcPts val="1200"/>
              </a:spcBef>
              <a:spcAft>
                <a:spcPts val="600"/>
              </a:spcAft>
              <a:buClr>
                <a:srgbClr val="4277BB"/>
              </a:buClr>
              <a:buSzPct val="90000"/>
              <a:buFont typeface="Wingdings" panose="05000000000000000000" pitchFamily="2" charset="2"/>
              <a:buChar char="§"/>
            </a:pPr>
            <a:r>
              <a:rPr lang="en-US" sz="1600" dirty="0">
                <a:latin typeface="+mj-lt"/>
                <a:cs typeface="Arial" panose="020B0604020202020204" pitchFamily="34" charset="0"/>
              </a:rPr>
              <a:t>Improved cost and schedule control</a:t>
            </a:r>
          </a:p>
          <a:p>
            <a:pPr marL="228600" lvl="0" indent="-228600">
              <a:spcBef>
                <a:spcPts val="1200"/>
              </a:spcBef>
              <a:spcAft>
                <a:spcPts val="600"/>
              </a:spcAft>
              <a:buClr>
                <a:srgbClr val="4277BB"/>
              </a:buClr>
              <a:buSzPct val="90000"/>
              <a:buFont typeface="Wingdings" panose="05000000000000000000" pitchFamily="2" charset="2"/>
              <a:buChar char="§"/>
            </a:pPr>
            <a:r>
              <a:rPr lang="en-US" sz="1600" dirty="0">
                <a:cs typeface="Arial" panose="020B0604020202020204" pitchFamily="34" charset="0"/>
              </a:rPr>
              <a:t>Incentives</a:t>
            </a:r>
            <a:r>
              <a:rPr lang="en-US" sz="1600" dirty="0">
                <a:latin typeface="+mj-lt"/>
                <a:cs typeface="Arial" panose="020B0604020202020204" pitchFamily="34" charset="0"/>
              </a:rPr>
              <a:t> to manage life cycle costs</a:t>
            </a:r>
          </a:p>
          <a:p>
            <a:pPr marL="228600" lvl="0" indent="-228600">
              <a:spcBef>
                <a:spcPts val="1200"/>
              </a:spcBef>
              <a:spcAft>
                <a:spcPts val="600"/>
              </a:spcAft>
              <a:buClr>
                <a:srgbClr val="4277BB"/>
              </a:buClr>
              <a:buSzPct val="90000"/>
              <a:buFont typeface="Wingdings" panose="05000000000000000000" pitchFamily="2" charset="2"/>
              <a:buChar char="§"/>
            </a:pPr>
            <a:r>
              <a:rPr lang="en-US" sz="1600" dirty="0">
                <a:latin typeface="+mj-lt"/>
                <a:cs typeface="Arial" panose="020B0604020202020204" pitchFamily="34" charset="0"/>
              </a:rPr>
              <a:t>Conservation of public sector debt capacity</a:t>
            </a:r>
          </a:p>
        </p:txBody>
      </p:sp>
      <p:sp>
        <p:nvSpPr>
          <p:cNvPr id="7" name="TextBox 6"/>
          <p:cNvSpPr txBox="1"/>
          <p:nvPr/>
        </p:nvSpPr>
        <p:spPr>
          <a:xfrm>
            <a:off x="5029200" y="3048000"/>
            <a:ext cx="3505200" cy="1988237"/>
          </a:xfrm>
          <a:prstGeom prst="rect">
            <a:avLst/>
          </a:prstGeom>
          <a:noFill/>
        </p:spPr>
        <p:txBody>
          <a:bodyPr wrap="square" rtlCol="0">
            <a:spAutoFit/>
          </a:bodyPr>
          <a:lstStyle/>
          <a:p>
            <a:pPr lvl="0" eaLnBrk="0" fontAlgn="base" hangingPunct="0">
              <a:spcBef>
                <a:spcPct val="20000"/>
              </a:spcBef>
              <a:spcAft>
                <a:spcPct val="15000"/>
              </a:spcAft>
              <a:buClr>
                <a:srgbClr val="C00000"/>
              </a:buClr>
              <a:defRPr/>
            </a:pPr>
            <a:r>
              <a:rPr lang="en-US" sz="1600" b="1" kern="0" dirty="0">
                <a:solidFill>
                  <a:srgbClr val="000000"/>
                </a:solidFill>
              </a:rPr>
              <a:t>To private sector:</a:t>
            </a:r>
          </a:p>
          <a:p>
            <a:pPr marL="342900" lvl="0" indent="-342900" eaLnBrk="0" fontAlgn="base" hangingPunct="0">
              <a:spcBef>
                <a:spcPct val="20000"/>
              </a:spcBef>
              <a:spcAft>
                <a:spcPct val="15000"/>
              </a:spcAft>
              <a:buClr>
                <a:srgbClr val="C00000"/>
              </a:buClr>
              <a:buFont typeface="Wingdings" pitchFamily="2" charset="2"/>
              <a:buChar char="§"/>
              <a:defRPr/>
            </a:pPr>
            <a:r>
              <a:rPr lang="en-US" sz="1600" kern="0" dirty="0"/>
              <a:t>Return on investment that is long-term, predictable, and perceived moderate risk</a:t>
            </a:r>
          </a:p>
          <a:p>
            <a:pPr marL="342900" lvl="0" indent="-342900" eaLnBrk="0" fontAlgn="base" hangingPunct="0">
              <a:spcBef>
                <a:spcPct val="20000"/>
              </a:spcBef>
              <a:spcAft>
                <a:spcPct val="15000"/>
              </a:spcAft>
              <a:buClr>
                <a:srgbClr val="C00000"/>
              </a:buClr>
              <a:buFont typeface="Wingdings" pitchFamily="2" charset="2"/>
              <a:buChar char="§"/>
              <a:defRPr/>
            </a:pPr>
            <a:r>
              <a:rPr lang="en-US" sz="1600" kern="0" dirty="0"/>
              <a:t>Opportunity to increase return through efficiencies, innovation and managing risks</a:t>
            </a:r>
          </a:p>
        </p:txBody>
      </p:sp>
      <p:sp>
        <p:nvSpPr>
          <p:cNvPr id="8" name="TextBox 7"/>
          <p:cNvSpPr txBox="1"/>
          <p:nvPr/>
        </p:nvSpPr>
        <p:spPr>
          <a:xfrm>
            <a:off x="990600" y="2209800"/>
            <a:ext cx="4800600" cy="523220"/>
          </a:xfrm>
          <a:prstGeom prst="rect">
            <a:avLst/>
          </a:prstGeom>
          <a:noFill/>
        </p:spPr>
        <p:txBody>
          <a:bodyPr wrap="square" rtlCol="0">
            <a:spAutoFit/>
          </a:bodyPr>
          <a:lstStyle/>
          <a:p>
            <a:r>
              <a:rPr lang="en-US" sz="2800" dirty="0"/>
              <a:t>P3 Potential Benefits</a:t>
            </a:r>
          </a:p>
        </p:txBody>
      </p:sp>
    </p:spTree>
    <p:extLst>
      <p:ext uri="{BB962C8B-B14F-4D97-AF65-F5344CB8AC3E}">
        <p14:creationId xmlns:p14="http://schemas.microsoft.com/office/powerpoint/2010/main" val="141246135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Title Slide">
  <a:themeElements>
    <a:clrScheme name="7_Title Slide 13">
      <a:dk1>
        <a:srgbClr val="000000"/>
      </a:dk1>
      <a:lt1>
        <a:srgbClr val="FFFFFF"/>
      </a:lt1>
      <a:dk2>
        <a:srgbClr val="000000"/>
      </a:dk2>
      <a:lt2>
        <a:srgbClr val="969696"/>
      </a:lt2>
      <a:accent1>
        <a:srgbClr val="B470A3"/>
      </a:accent1>
      <a:accent2>
        <a:srgbClr val="F89458"/>
      </a:accent2>
      <a:accent3>
        <a:srgbClr val="FFFFFF"/>
      </a:accent3>
      <a:accent4>
        <a:srgbClr val="000000"/>
      </a:accent4>
      <a:accent5>
        <a:srgbClr val="D6BBCE"/>
      </a:accent5>
      <a:accent6>
        <a:srgbClr val="E1864F"/>
      </a:accent6>
      <a:hlink>
        <a:srgbClr val="D7363E"/>
      </a:hlink>
      <a:folHlink>
        <a:srgbClr val="863172"/>
      </a:folHlink>
    </a:clrScheme>
    <a:fontScheme name="7_Title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Title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Title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Title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Title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Title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Title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Title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Title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Title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Title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Title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7_Title Slide 13">
        <a:dk1>
          <a:srgbClr val="000000"/>
        </a:dk1>
        <a:lt1>
          <a:srgbClr val="FFFFFF"/>
        </a:lt1>
        <a:dk2>
          <a:srgbClr val="000000"/>
        </a:dk2>
        <a:lt2>
          <a:srgbClr val="969696"/>
        </a:lt2>
        <a:accent1>
          <a:srgbClr val="B470A3"/>
        </a:accent1>
        <a:accent2>
          <a:srgbClr val="F89458"/>
        </a:accent2>
        <a:accent3>
          <a:srgbClr val="FFFFFF"/>
        </a:accent3>
        <a:accent4>
          <a:srgbClr val="000000"/>
        </a:accent4>
        <a:accent5>
          <a:srgbClr val="D6BBCE"/>
        </a:accent5>
        <a:accent6>
          <a:srgbClr val="E1864F"/>
        </a:accent6>
        <a:hlink>
          <a:srgbClr val="D7363E"/>
        </a:hlink>
        <a:folHlink>
          <a:srgbClr val="86317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016 March Finance readout to DF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11988</TotalTime>
  <Words>3058</Words>
  <Application>Microsoft Office PowerPoint</Application>
  <PresentationFormat>On-screen Show (4:3)</PresentationFormat>
  <Paragraphs>410</Paragraphs>
  <Slides>26</Slides>
  <Notes>24</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26</vt:i4>
      </vt:variant>
    </vt:vector>
  </HeadingPairs>
  <TitlesOfParts>
    <vt:vector size="41" baseType="lpstr">
      <vt:lpstr>Arial</vt:lpstr>
      <vt:lpstr>Arial Narrow</vt:lpstr>
      <vt:lpstr>Calibri</vt:lpstr>
      <vt:lpstr>Courier New</vt:lpstr>
      <vt:lpstr>Franklin Gothic Medium</vt:lpstr>
      <vt:lpstr>Roboto</vt:lpstr>
      <vt:lpstr>Roboto Medium</vt:lpstr>
      <vt:lpstr>Source Sans Pro</vt:lpstr>
      <vt:lpstr>Source Sans Pro Semibold</vt:lpstr>
      <vt:lpstr>Times New Roman</vt:lpstr>
      <vt:lpstr>Webdings</vt:lpstr>
      <vt:lpstr>Wingdings</vt:lpstr>
      <vt:lpstr>1_Office Theme</vt:lpstr>
      <vt:lpstr>7_Title Slide</vt:lpstr>
      <vt:lpstr>2016 March Finance readout to DFS</vt:lpstr>
      <vt:lpstr>Federal Highway Administration</vt:lpstr>
      <vt:lpstr>Federal Highway Administration</vt:lpstr>
      <vt:lpstr>Federal Highway Administration</vt:lpstr>
      <vt:lpstr>Federal Highway Administration</vt:lpstr>
      <vt:lpstr>Federal Highway Administration</vt:lpstr>
      <vt:lpstr>Federal Highway Administration</vt:lpstr>
      <vt:lpstr>Federal Highway Administration</vt:lpstr>
      <vt:lpstr>Federal Highway Administration</vt:lpstr>
      <vt:lpstr>Federal Highway Administration</vt:lpstr>
      <vt:lpstr>Federal Highway Administration</vt:lpstr>
      <vt:lpstr>Federal Highway Administration</vt:lpstr>
      <vt:lpstr>Federal Highway Administration</vt:lpstr>
      <vt:lpstr>Federal Highway Administration</vt:lpstr>
      <vt:lpstr>Federal Highway Administration</vt:lpstr>
      <vt:lpstr>Federal Highway Administration</vt:lpstr>
      <vt:lpstr>Federal Highway Administration</vt:lpstr>
      <vt:lpstr>Federal Highway Administration</vt:lpstr>
      <vt:lpstr>Federal Highway Administration</vt:lpstr>
      <vt:lpstr>Federal Highway Administration</vt:lpstr>
      <vt:lpstr>Federal Highway Administration</vt:lpstr>
      <vt:lpstr>Federal Highway Administration</vt:lpstr>
      <vt:lpstr>Federal Highway Administration</vt:lpstr>
      <vt:lpstr>Federal Highway Administration</vt:lpstr>
      <vt:lpstr>Federal Highway Administration</vt:lpstr>
      <vt:lpstr>Federal Highway Administration</vt:lpstr>
      <vt:lpstr>Federal Highway Administration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DeForrest, Kathryn</dc:creator>
  <cp:lastModifiedBy>Arce, Alejandra (FHWA)</cp:lastModifiedBy>
  <cp:revision>651</cp:revision>
  <cp:lastPrinted>2018-01-25T19:05:35Z</cp:lastPrinted>
  <dcterms:created xsi:type="dcterms:W3CDTF">2014-12-17T21:26:42Z</dcterms:created>
  <dcterms:modified xsi:type="dcterms:W3CDTF">2018-02-21T19:43:00Z</dcterms:modified>
</cp:coreProperties>
</file>