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21"/>
  </p:notesMasterIdLst>
  <p:handoutMasterIdLst>
    <p:handoutMasterId r:id="rId22"/>
  </p:handoutMasterIdLst>
  <p:sldIdLst>
    <p:sldId id="278" r:id="rId5"/>
    <p:sldId id="477" r:id="rId6"/>
    <p:sldId id="503" r:id="rId7"/>
    <p:sldId id="285" r:id="rId8"/>
    <p:sldId id="282" r:id="rId9"/>
    <p:sldId id="478" r:id="rId10"/>
    <p:sldId id="293" r:id="rId11"/>
    <p:sldId id="336" r:id="rId12"/>
    <p:sldId id="286" r:id="rId13"/>
    <p:sldId id="288" r:id="rId14"/>
    <p:sldId id="283" r:id="rId15"/>
    <p:sldId id="284" r:id="rId16"/>
    <p:sldId id="290" r:id="rId17"/>
    <p:sldId id="298" r:id="rId18"/>
    <p:sldId id="295" r:id="rId19"/>
    <p:sldId id="297"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ddick, Vickie M." initials="VM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07BACD"/>
    <a:srgbClr val="919B8B"/>
    <a:srgbClr val="011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65031" autoAdjust="0"/>
  </p:normalViewPr>
  <p:slideViewPr>
    <p:cSldViewPr>
      <p:cViewPr varScale="1">
        <p:scale>
          <a:sx n="88" d="100"/>
          <a:sy n="88" d="100"/>
        </p:scale>
        <p:origin x="-1576" y="-120"/>
      </p:cViewPr>
      <p:guideLst>
        <p:guide orient="horz" pos="1144"/>
        <p:guide pos="4834"/>
      </p:guideLst>
    </p:cSldViewPr>
  </p:slideViewPr>
  <p:outlineViewPr>
    <p:cViewPr>
      <p:scale>
        <a:sx n="33" d="100"/>
        <a:sy n="33" d="100"/>
      </p:scale>
      <p:origin x="0" y="1755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05" d="100"/>
          <a:sy n="105" d="100"/>
        </p:scale>
        <p:origin x="-2680"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6-03T09:21:37.633" idx="1">
    <p:pos x="3714" y="1392"/>
    <p:text>
Alan, 
Play around with this title page, of course. Remove phrases or reformat as needed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121" cy="464503"/>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sz="quarter" idx="1"/>
          </p:nvPr>
        </p:nvSpPr>
        <p:spPr>
          <a:xfrm>
            <a:off x="3885313" y="0"/>
            <a:ext cx="2971121" cy="464503"/>
          </a:xfrm>
          <a:prstGeom prst="rect">
            <a:avLst/>
          </a:prstGeom>
        </p:spPr>
        <p:txBody>
          <a:bodyPr vert="horz" lIns="90818" tIns="45409" rIns="90818" bIns="45409" rtlCol="0"/>
          <a:lstStyle>
            <a:lvl1pPr algn="r">
              <a:defRPr sz="1200"/>
            </a:lvl1pPr>
          </a:lstStyle>
          <a:p>
            <a:fld id="{65694938-BF7D-4CF2-A476-B1748AA372D5}" type="datetimeFigureOut">
              <a:rPr lang="en-US" smtClean="0"/>
              <a:t>6/11/15</a:t>
            </a:fld>
            <a:endParaRPr lang="en-US"/>
          </a:p>
        </p:txBody>
      </p:sp>
      <p:sp>
        <p:nvSpPr>
          <p:cNvPr id="4" name="Footer Placeholder 3"/>
          <p:cNvSpPr>
            <a:spLocks noGrp="1"/>
          </p:cNvSpPr>
          <p:nvPr>
            <p:ph type="ftr" sz="quarter" idx="2"/>
          </p:nvPr>
        </p:nvSpPr>
        <p:spPr>
          <a:xfrm>
            <a:off x="1" y="8830312"/>
            <a:ext cx="2971121" cy="464503"/>
          </a:xfrm>
          <a:prstGeom prst="rect">
            <a:avLst/>
          </a:prstGeom>
        </p:spPr>
        <p:txBody>
          <a:bodyPr vert="horz" lIns="90818" tIns="45409" rIns="90818" bIns="45409" rtlCol="0" anchor="b"/>
          <a:lstStyle>
            <a:lvl1pPr algn="l">
              <a:defRPr sz="1200"/>
            </a:lvl1pPr>
          </a:lstStyle>
          <a:p>
            <a:endParaRPr lang="en-US"/>
          </a:p>
        </p:txBody>
      </p:sp>
      <p:sp>
        <p:nvSpPr>
          <p:cNvPr id="5" name="Slide Number Placeholder 4"/>
          <p:cNvSpPr>
            <a:spLocks noGrp="1"/>
          </p:cNvSpPr>
          <p:nvPr>
            <p:ph type="sldNum" sz="quarter" idx="3"/>
          </p:nvPr>
        </p:nvSpPr>
        <p:spPr>
          <a:xfrm>
            <a:off x="3885313" y="8830312"/>
            <a:ext cx="2971121" cy="464503"/>
          </a:xfrm>
          <a:prstGeom prst="rect">
            <a:avLst/>
          </a:prstGeom>
        </p:spPr>
        <p:txBody>
          <a:bodyPr vert="horz" lIns="90818" tIns="45409" rIns="90818" bIns="45409" rtlCol="0" anchor="b"/>
          <a:lstStyle>
            <a:lvl1pPr algn="r">
              <a:defRPr sz="1200"/>
            </a:lvl1pPr>
          </a:lstStyle>
          <a:p>
            <a:fld id="{E012457A-2F15-485E-A6ED-F659163BCF24}" type="slidenum">
              <a:rPr lang="en-US" smtClean="0"/>
              <a:t>‹#›</a:t>
            </a:fld>
            <a:endParaRPr lang="en-US"/>
          </a:p>
        </p:txBody>
      </p:sp>
    </p:spTree>
    <p:extLst>
      <p:ext uri="{BB962C8B-B14F-4D97-AF65-F5344CB8AC3E}">
        <p14:creationId xmlns:p14="http://schemas.microsoft.com/office/powerpoint/2010/main" val="3707109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299" tIns="46150" rIns="92299" bIns="46150" rtlCol="0"/>
          <a:lstStyle>
            <a:lvl1pPr algn="l">
              <a:defRPr sz="1200"/>
            </a:lvl1pPr>
          </a:lstStyle>
          <a:p>
            <a:endParaRPr lang="en-US" dirty="0"/>
          </a:p>
        </p:txBody>
      </p:sp>
      <p:sp>
        <p:nvSpPr>
          <p:cNvPr id="3" name="Date Placeholder 2"/>
          <p:cNvSpPr>
            <a:spLocks noGrp="1"/>
          </p:cNvSpPr>
          <p:nvPr>
            <p:ph type="dt" idx="1"/>
          </p:nvPr>
        </p:nvSpPr>
        <p:spPr>
          <a:xfrm>
            <a:off x="3884614" y="1"/>
            <a:ext cx="2971800" cy="464820"/>
          </a:xfrm>
          <a:prstGeom prst="rect">
            <a:avLst/>
          </a:prstGeom>
        </p:spPr>
        <p:txBody>
          <a:bodyPr vert="horz" lIns="92299" tIns="46150" rIns="92299" bIns="46150" rtlCol="0"/>
          <a:lstStyle>
            <a:lvl1pPr algn="r">
              <a:defRPr sz="1200"/>
            </a:lvl1pPr>
          </a:lstStyle>
          <a:p>
            <a:fld id="{12D424FB-2435-4445-B324-20EF28946142}" type="datetimeFigureOut">
              <a:rPr lang="en-US" smtClean="0"/>
              <a:pPr/>
              <a:t>6/11/15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9" tIns="46150" rIns="92299" bIns="4615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9" tIns="46150" rIns="92299" bIns="461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2299" tIns="46150" rIns="92299" bIns="461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lIns="92299" tIns="46150" rIns="92299" bIns="46150" rtlCol="0" anchor="b"/>
          <a:lstStyle>
            <a:lvl1pPr algn="r">
              <a:defRPr sz="1200"/>
            </a:lvl1pPr>
          </a:lstStyle>
          <a:p>
            <a:fld id="{E603B13B-8848-4B59-B8A0-413520A0185A}" type="slidenum">
              <a:rPr lang="en-US" smtClean="0"/>
              <a:pPr/>
              <a:t>‹#›</a:t>
            </a:fld>
            <a:endParaRPr lang="en-US" dirty="0"/>
          </a:p>
        </p:txBody>
      </p:sp>
    </p:spTree>
    <p:extLst>
      <p:ext uri="{BB962C8B-B14F-4D97-AF65-F5344CB8AC3E}">
        <p14:creationId xmlns:p14="http://schemas.microsoft.com/office/powerpoint/2010/main" val="151406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This</a:t>
            </a:r>
            <a:r>
              <a:rPr lang="en-US" sz="1200" kern="1200" baseline="0" dirty="0" smtClean="0">
                <a:solidFill>
                  <a:schemeClr val="tx1"/>
                </a:solidFill>
                <a:effectLst/>
                <a:latin typeface="+mn-lt"/>
                <a:ea typeface="+mn-ea"/>
                <a:cs typeface="+mn-cs"/>
              </a:rPr>
              <a:t> video will instruct state </a:t>
            </a:r>
            <a:r>
              <a:rPr lang="en-US" sz="1200" kern="1200" dirty="0" smtClean="0">
                <a:solidFill>
                  <a:schemeClr val="tx1"/>
                </a:solidFill>
                <a:effectLst/>
                <a:latin typeface="+mn-lt"/>
                <a:ea typeface="+mn-ea"/>
                <a:cs typeface="+mn-cs"/>
              </a:rPr>
              <a:t>highway agencies about</a:t>
            </a:r>
            <a:r>
              <a:rPr lang="en-US" sz="1200" kern="1200" baseline="0" dirty="0" smtClean="0">
                <a:solidFill>
                  <a:schemeClr val="tx1"/>
                </a:solidFill>
                <a:effectLst/>
                <a:latin typeface="+mn-lt"/>
                <a:ea typeface="+mn-ea"/>
                <a:cs typeface="+mn-cs"/>
              </a:rPr>
              <a:t> how to meet </a:t>
            </a:r>
            <a:r>
              <a:rPr lang="en-US" sz="1200" kern="1200" dirty="0" smtClean="0">
                <a:solidFill>
                  <a:schemeClr val="tx1"/>
                </a:solidFill>
                <a:effectLst/>
                <a:latin typeface="+mn-lt"/>
                <a:ea typeface="+mn-ea"/>
                <a:cs typeface="+mn-cs"/>
              </a:rPr>
              <a:t>federal requirements to submit annual Highway Performance</a:t>
            </a:r>
            <a:r>
              <a:rPr lang="en-US" sz="1200" kern="1200" baseline="0" dirty="0" smtClean="0">
                <a:solidFill>
                  <a:schemeClr val="tx1"/>
                </a:solidFill>
                <a:effectLst/>
                <a:latin typeface="+mn-lt"/>
                <a:ea typeface="+mn-ea"/>
                <a:cs typeface="+mn-cs"/>
              </a:rPr>
              <a:t> Monitoring (or HPMS)</a:t>
            </a:r>
            <a:r>
              <a:rPr lang="en-US" sz="1200" kern="1200" dirty="0" smtClean="0">
                <a:solidFill>
                  <a:schemeClr val="tx1"/>
                </a:solidFill>
                <a:effectLst/>
                <a:latin typeface="+mn-lt"/>
                <a:ea typeface="+mn-ea"/>
                <a:cs typeface="+mn-cs"/>
              </a:rPr>
              <a:t> Vehicle Summary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15-minute</a:t>
            </a:r>
            <a:r>
              <a:rPr lang="en-US" sz="1200" kern="1200" baseline="0" dirty="0" smtClean="0">
                <a:solidFill>
                  <a:schemeClr val="tx1"/>
                </a:solidFill>
                <a:effectLst/>
                <a:latin typeface="+mn-lt"/>
                <a:ea typeface="+mn-ea"/>
                <a:cs typeface="+mn-cs"/>
              </a:rPr>
              <a:t> video </a:t>
            </a:r>
            <a:r>
              <a:rPr lang="en-US" sz="1200" kern="1200" dirty="0" smtClean="0">
                <a:solidFill>
                  <a:schemeClr val="tx1"/>
                </a:solidFill>
                <a:effectLst/>
                <a:latin typeface="+mn-lt"/>
                <a:ea typeface="+mn-ea"/>
                <a:cs typeface="+mn-cs"/>
              </a:rPr>
              <a:t>will be broken into </a:t>
            </a:r>
            <a:r>
              <a:rPr lang="en-US" sz="1200" kern="1200" baseline="0" dirty="0" smtClean="0">
                <a:solidFill>
                  <a:schemeClr val="tx1"/>
                </a:solidFill>
                <a:effectLst/>
                <a:latin typeface="+mn-lt"/>
                <a:ea typeface="+mn-ea"/>
                <a:cs typeface="+mn-cs"/>
              </a:rPr>
              <a:t>four parts.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Part one describes the characteristics of vehicle summary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Part two then outlines the process and approach for using the FHWA method to prepare the vehicle summary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Part three presents basic HPMS data items and other related concepts important to understanding how to prepare the vehicle summary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the final part, you will see an example of how to compute the vehicle summary data.</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1</a:t>
            </a:fld>
            <a:endParaRPr lang="en-US" dirty="0"/>
          </a:p>
        </p:txBody>
      </p:sp>
    </p:spTree>
    <p:extLst>
      <p:ext uri="{BB962C8B-B14F-4D97-AF65-F5344CB8AC3E}">
        <p14:creationId xmlns:p14="http://schemas.microsoft.com/office/powerpoint/2010/main" val="372411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Each of the six Vehicle Groups maps to one, or several, of the 13 F-H-W-A Vehicle Classes.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six</a:t>
            </a:r>
            <a:r>
              <a:rPr lang="en-US" baseline="0" dirty="0" smtClean="0"/>
              <a:t> Vehicle Groups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Motorcycles. (Vehicle Class 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Passenger Cars. (Vehicle Class 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Light Trucks. (Vehicle Class 3).</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Buses. (Vehicle Class 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Single Unit Trucks. (Combines Vehicle Classes 5, 6, and 7). and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Combination Trucks. (which combines Vehicle Classes 8 through 13).  </a:t>
            </a:r>
          </a:p>
          <a:p>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10</a:t>
            </a:fld>
            <a:endParaRPr lang="en-US" dirty="0"/>
          </a:p>
        </p:txBody>
      </p:sp>
    </p:spTree>
    <p:extLst>
      <p:ext uri="{BB962C8B-B14F-4D97-AF65-F5344CB8AC3E}">
        <p14:creationId xmlns:p14="http://schemas.microsoft.com/office/powerpoint/2010/main" val="1920983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a:t>
            </a:r>
            <a:r>
              <a:rPr lang="en-US" baseline="0" dirty="0" smtClean="0"/>
              <a:t>discuss a specific Vehicle Summary Data Example.  The Year and State Code are the same for all rows in the table as displayed here. In this example, the year is 2011 and the State Code is 19. One line is provided for each of the six Functional System Groups. They are designated here as group A, B, C, D, E, and F. These letter designations can be identical to the numeric designations we just discussed as vehicle class groups. For example, group A can be thought of as Rural Interstates, group B as Rural Arterial Other and so forth. What you’re trying to do, therefore, is to complete this table by calculating the percentage of total statewide VMT for each Functional System Group. And you’re adding to the table, the percentage of total VMT for each Vehicle Group. For both data points you use data available from HPMS and other sources.</a:t>
            </a:r>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11</a:t>
            </a:fld>
            <a:endParaRPr lang="en-US" dirty="0"/>
          </a:p>
        </p:txBody>
      </p:sp>
    </p:spTree>
    <p:extLst>
      <p:ext uri="{BB962C8B-B14F-4D97-AF65-F5344CB8AC3E}">
        <p14:creationId xmlns:p14="http://schemas.microsoft.com/office/powerpoint/2010/main" val="980426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need a total of 36 percentage values, rounded to two decimal places, to complete this table.  You add one value for each combination of six Vehicle Groups and six Functional System Groups</a:t>
            </a:r>
            <a:r>
              <a:rPr lang="en-US" baseline="0" smtClean="0"/>
              <a:t>.  </a:t>
            </a:r>
          </a:p>
          <a:p>
            <a:endParaRPr lang="en-US" baseline="0" smtClean="0"/>
          </a:p>
          <a:p>
            <a:r>
              <a:rPr lang="en-US" baseline="0" smtClean="0"/>
              <a:t>Note that each percentage is rounded to two decimal places.</a:t>
            </a:r>
          </a:p>
          <a:p>
            <a:endParaRPr lang="en-US" baseline="0" dirty="0" smtClean="0"/>
          </a:p>
          <a:p>
            <a:r>
              <a:rPr lang="en-US" baseline="0" dirty="0" smtClean="0"/>
              <a:t>For example, for roadways in 2011 within Functional System Group A,  a total of 51.30 percent of the VMT are attributable to Passenger Cars.</a:t>
            </a:r>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12</a:t>
            </a:fld>
            <a:endParaRPr lang="en-US" dirty="0"/>
          </a:p>
        </p:txBody>
      </p:sp>
    </p:spTree>
    <p:extLst>
      <p:ext uri="{BB962C8B-B14F-4D97-AF65-F5344CB8AC3E}">
        <p14:creationId xmlns:p14="http://schemas.microsoft.com/office/powerpoint/2010/main" val="16021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row percentages</a:t>
            </a:r>
            <a:r>
              <a:rPr lang="en-US" baseline="0" dirty="0" smtClean="0"/>
              <a:t> for each Functional System group must total to 100 percent. This example shows a total for Functional System A.</a:t>
            </a:r>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13</a:t>
            </a:fld>
            <a:endParaRPr lang="en-US" dirty="0"/>
          </a:p>
        </p:txBody>
      </p:sp>
    </p:spTree>
    <p:extLst>
      <p:ext uri="{BB962C8B-B14F-4D97-AF65-F5344CB8AC3E}">
        <p14:creationId xmlns:p14="http://schemas.microsoft.com/office/powerpoint/2010/main" val="2507488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completed Vehicle Summary Data table</a:t>
            </a:r>
            <a:r>
              <a:rPr lang="en-US" baseline="0" dirty="0" smtClean="0"/>
              <a:t> </a:t>
            </a:r>
            <a:r>
              <a:rPr lang="en-US" dirty="0" smtClean="0"/>
              <a:t>is shown</a:t>
            </a:r>
            <a:r>
              <a:rPr lang="en-US" baseline="0" dirty="0" smtClean="0"/>
              <a:t> here for all rows. </a:t>
            </a:r>
          </a:p>
          <a:p>
            <a:endParaRPr lang="en-US" baseline="0" dirty="0" smtClean="0"/>
          </a:p>
          <a:p>
            <a:r>
              <a:rPr lang="en-US" baseline="0" dirty="0" smtClean="0"/>
              <a:t>Note that all rows add up to 100 percent.</a:t>
            </a:r>
          </a:p>
          <a:p>
            <a:endParaRPr lang="en-US" baseline="0" dirty="0" smtClean="0"/>
          </a:p>
          <a:p>
            <a:r>
              <a:rPr lang="en-US" baseline="0" dirty="0" smtClean="0"/>
              <a:t>Observe how the percentages vary depending on the row or Functional System Group.</a:t>
            </a:r>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14</a:t>
            </a:fld>
            <a:endParaRPr lang="en-US" dirty="0"/>
          </a:p>
        </p:txBody>
      </p:sp>
    </p:spTree>
    <p:extLst>
      <p:ext uri="{BB962C8B-B14F-4D97-AF65-F5344CB8AC3E}">
        <p14:creationId xmlns:p14="http://schemas.microsoft.com/office/powerpoint/2010/main" val="3885357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HPMS Vehicle Summary Data is a set of </a:t>
            </a:r>
            <a:r>
              <a:rPr lang="en-US" sz="1200" b="0" i="0" u="none" dirty="0" smtClean="0"/>
              <a:t>State-wide</a:t>
            </a:r>
            <a:r>
              <a:rPr lang="en-US" sz="1200" b="0" i="0" u="none" dirty="0" smtClean="0">
                <a:solidFill>
                  <a:srgbClr val="002060"/>
                </a:solidFill>
                <a:effectLst>
                  <a:outerShdw blurRad="38100" dist="38100" dir="2700000" algn="tl">
                    <a:srgbClr val="000000">
                      <a:alpha val="43137"/>
                    </a:srgbClr>
                  </a:outerShdw>
                </a:effectLst>
              </a:rPr>
              <a:t> average </a:t>
            </a:r>
            <a:r>
              <a:rPr lang="en-US" sz="1800" b="0" i="0" u="none" dirty="0" smtClean="0">
                <a:solidFill>
                  <a:srgbClr val="7030A0"/>
                </a:solidFill>
              </a:rPr>
              <a:t>percentage</a:t>
            </a:r>
            <a:r>
              <a:rPr lang="en-US" sz="1200" b="0" i="0" u="none" dirty="0" smtClean="0"/>
              <a:t> data for </a:t>
            </a:r>
            <a:r>
              <a:rPr lang="en-US" sz="1200" b="0" i="0" u="none" dirty="0" smtClean="0">
                <a:solidFill>
                  <a:srgbClr val="00B0F0"/>
                </a:solidFill>
              </a:rPr>
              <a:t>vehicle miles traveled.  We look at it </a:t>
            </a:r>
            <a:r>
              <a:rPr lang="en-US" sz="1200" b="0" i="0" u="none" dirty="0" smtClean="0"/>
              <a:t>by </a:t>
            </a:r>
            <a:r>
              <a:rPr lang="en-US" sz="1400" b="0" i="0" u="none" dirty="0" smtClean="0"/>
              <a:t>six vehicle groups </a:t>
            </a:r>
            <a:r>
              <a:rPr lang="en-US" sz="1200" b="0" i="0" u="none" dirty="0" smtClean="0"/>
              <a:t>for </a:t>
            </a:r>
            <a:r>
              <a:rPr lang="en-US" sz="1200" b="0" i="0" u="none" dirty="0" smtClean="0">
                <a:solidFill>
                  <a:srgbClr val="C00000"/>
                </a:solidFill>
              </a:rPr>
              <a:t>a given roadway Functional System Group.</a:t>
            </a:r>
            <a:r>
              <a:rPr lang="en-US" sz="1200" b="0" i="0" u="none" dirty="0" smtClean="0"/>
              <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Every state needs </a:t>
            </a:r>
            <a:r>
              <a:rPr lang="en-US" sz="2400" dirty="0" smtClean="0">
                <a:effectLst>
                  <a:outerShdw blurRad="38100" dist="38100" dir="2700000" algn="tl">
                    <a:srgbClr val="000000">
                      <a:alpha val="43137"/>
                    </a:srgbClr>
                  </a:outerShdw>
                </a:effectLst>
              </a:rPr>
              <a:t>36</a:t>
            </a:r>
            <a:r>
              <a:rPr lang="en-US" sz="1200" dirty="0" smtClean="0"/>
              <a:t> numerical values annually.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u="sng"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u="none" dirty="0" smtClean="0">
                <a:solidFill>
                  <a:srgbClr val="C00000"/>
                </a:solidFill>
              </a:rPr>
              <a:t>The remaining</a:t>
            </a:r>
            <a:r>
              <a:rPr lang="en-US" sz="1200" i="0" u="none" baseline="0" dirty="0" smtClean="0">
                <a:solidFill>
                  <a:srgbClr val="C00000"/>
                </a:solidFill>
              </a:rPr>
              <a:t> sections of this presentation describe how to accomplish this task.</a:t>
            </a:r>
            <a:endParaRPr lang="en-US" sz="1200" i="0" u="none"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15</a:t>
            </a:fld>
            <a:endParaRPr lang="en-US" dirty="0"/>
          </a:p>
        </p:txBody>
      </p:sp>
    </p:spTree>
    <p:extLst>
      <p:ext uri="{BB962C8B-B14F-4D97-AF65-F5344CB8AC3E}">
        <p14:creationId xmlns:p14="http://schemas.microsoft.com/office/powerpoint/2010/main" val="927309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HPMS</a:t>
            </a:r>
            <a:r>
              <a:rPr lang="en-US" baseline="0" dirty="0" smtClean="0"/>
              <a:t> Vehicle Summary Data includes six data points. One,  Statewide averages. Then Percentage values. (displayed to two decimal places).</a:t>
            </a:r>
          </a:p>
          <a:p>
            <a:r>
              <a:rPr lang="en-US" baseline="0" dirty="0" smtClean="0"/>
              <a:t>VMT weighted.</a:t>
            </a:r>
          </a:p>
          <a:p>
            <a:r>
              <a:rPr lang="en-US" dirty="0" smtClean="0"/>
              <a:t>Summarized data</a:t>
            </a:r>
            <a:r>
              <a:rPr lang="en-US" baseline="0" dirty="0" smtClean="0"/>
              <a:t> for six Vehicle Groups and six Functional System Groups. </a:t>
            </a:r>
          </a:p>
          <a:p>
            <a:r>
              <a:rPr lang="en-US" baseline="0" dirty="0" smtClean="0"/>
              <a:t>And data that are roadway Functional System Group specific. </a:t>
            </a:r>
          </a:p>
          <a:p>
            <a:endParaRPr lang="en-US" baseline="0" dirty="0" smtClean="0"/>
          </a:p>
          <a:p>
            <a:r>
              <a:rPr lang="en-US" baseline="0" dirty="0" smtClean="0"/>
              <a:t>You will have a total of 36 entries.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16</a:t>
            </a:fld>
            <a:endParaRPr lang="en-US" dirty="0"/>
          </a:p>
        </p:txBody>
      </p:sp>
    </p:spTree>
    <p:extLst>
      <p:ext uri="{BB962C8B-B14F-4D97-AF65-F5344CB8AC3E}">
        <p14:creationId xmlns:p14="http://schemas.microsoft.com/office/powerpoint/2010/main" val="28451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will show you how to compute the H-P-M-S Vehicle Summary Data by defining the needed data elements. You will be able to list data sources used to prepare the vehicle summary data. And you will be able to calculate vehicle summary data elements using your existing data sources.</a:t>
            </a:r>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2</a:t>
            </a:fld>
            <a:endParaRPr lang="en-US" dirty="0"/>
          </a:p>
        </p:txBody>
      </p:sp>
    </p:spTree>
    <p:extLst>
      <p:ext uri="{BB962C8B-B14F-4D97-AF65-F5344CB8AC3E}">
        <p14:creationId xmlns:p14="http://schemas.microsoft.com/office/powerpoint/2010/main" val="405334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do you need to follow these procedures? Congress mandated in Title 23 U.S. code 502 </a:t>
            </a:r>
            <a:r>
              <a:rPr lang="en-US" sz="1200" dirty="0" smtClean="0"/>
              <a:t>for surface transportation</a:t>
            </a:r>
            <a:r>
              <a:rPr lang="en-US" baseline="0" dirty="0" smtClean="0"/>
              <a:t> that States adopt the procedures outlined in this presentation. The only exception is for States with </a:t>
            </a:r>
            <a:r>
              <a:rPr lang="en-US" sz="1200" dirty="0" smtClean="0"/>
              <a:t>methods and approaches that are equal to or superior to this approach.</a:t>
            </a:r>
          </a:p>
          <a:p>
            <a:endParaRPr lang="en-US" sz="1200" dirty="0" smtClean="0"/>
          </a:p>
        </p:txBody>
      </p:sp>
      <p:sp>
        <p:nvSpPr>
          <p:cNvPr id="4" name="Slide Number Placeholder 3"/>
          <p:cNvSpPr>
            <a:spLocks noGrp="1"/>
          </p:cNvSpPr>
          <p:nvPr>
            <p:ph type="sldNum" sz="quarter" idx="10"/>
          </p:nvPr>
        </p:nvSpPr>
        <p:spPr/>
        <p:txBody>
          <a:bodyPr/>
          <a:lstStyle/>
          <a:p>
            <a:fld id="{E603B13B-8848-4B59-B8A0-413520A0185A}" type="slidenum">
              <a:rPr lang="en-US" smtClean="0"/>
              <a:pPr/>
              <a:t>3</a:t>
            </a:fld>
            <a:endParaRPr lang="en-US" dirty="0"/>
          </a:p>
        </p:txBody>
      </p:sp>
    </p:spTree>
    <p:extLst>
      <p:ext uri="{BB962C8B-B14F-4D97-AF65-F5344CB8AC3E}">
        <p14:creationId xmlns:p14="http://schemas.microsoft.com/office/powerpoint/2010/main" val="235241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understand what Vehicle Summary</a:t>
            </a:r>
            <a:r>
              <a:rPr lang="en-US" baseline="0" dirty="0" smtClean="0"/>
              <a:t> Data is.</a:t>
            </a:r>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4</a:t>
            </a:fld>
            <a:endParaRPr lang="en-US" dirty="0"/>
          </a:p>
        </p:txBody>
      </p:sp>
    </p:spTree>
    <p:extLst>
      <p:ext uri="{BB962C8B-B14F-4D97-AF65-F5344CB8AC3E}">
        <p14:creationId xmlns:p14="http://schemas.microsoft.com/office/powerpoint/2010/main" val="238774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Vehicle Summary</a:t>
            </a:r>
            <a:r>
              <a:rPr lang="en-US" baseline="0" dirty="0" smtClean="0"/>
              <a:t> Data is a tabular summary of Annual Vehicle Miles of Travel, or VMT, for six Vehicle Groups and six Functional System Groups .</a:t>
            </a:r>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5</a:t>
            </a:fld>
            <a:endParaRPr lang="en-US" dirty="0"/>
          </a:p>
        </p:txBody>
      </p:sp>
    </p:spTree>
    <p:extLst>
      <p:ext uri="{BB962C8B-B14F-4D97-AF65-F5344CB8AC3E}">
        <p14:creationId xmlns:p14="http://schemas.microsoft.com/office/powerpoint/2010/main" val="167063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 vehicle groups</a:t>
            </a:r>
            <a:r>
              <a:rPr lang="en-US" baseline="0" dirty="0" smtClean="0"/>
              <a:t> include Motorcycles. Passenger Cars. Light Trucks. Buses. Single Unit Trucks. And Combination Trucks.</a:t>
            </a:r>
          </a:p>
          <a:p>
            <a:endParaRPr lang="en-US" dirty="0" smtClean="0"/>
          </a:p>
          <a:p>
            <a:r>
              <a:rPr lang="en-US" dirty="0" smtClean="0"/>
              <a:t>Please </a:t>
            </a:r>
            <a:r>
              <a:rPr lang="en-US" baseline="0" dirty="0" smtClean="0"/>
              <a:t>remember that p</a:t>
            </a:r>
            <a:r>
              <a:rPr lang="en-US" dirty="0" smtClean="0"/>
              <a:t>ercentages</a:t>
            </a:r>
            <a:r>
              <a:rPr lang="en-US" baseline="0" dirty="0" smtClean="0"/>
              <a:t> for six vehicle groups are coded to two decimal places. For example, zero point zero </a:t>
            </a:r>
            <a:r>
              <a:rPr lang="en-US" baseline="0" dirty="0" err="1" smtClean="0"/>
              <a:t>zero</a:t>
            </a:r>
            <a:r>
              <a:rPr lang="en-US" baseline="0" dirty="0" smtClean="0"/>
              <a:t> and 100 point zero </a:t>
            </a:r>
            <a:r>
              <a:rPr lang="en-US" baseline="0" dirty="0" err="1" smtClean="0"/>
              <a:t>zero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6</a:t>
            </a:fld>
            <a:endParaRPr lang="en-US" dirty="0"/>
          </a:p>
        </p:txBody>
      </p:sp>
    </p:spTree>
    <p:extLst>
      <p:ext uri="{BB962C8B-B14F-4D97-AF65-F5344CB8AC3E}">
        <p14:creationId xmlns:p14="http://schemas.microsoft.com/office/powerpoint/2010/main" val="2883479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Please include in your HPMS Vehicle Summary Data submissions</a:t>
            </a:r>
          </a:p>
          <a:p>
            <a:r>
              <a:rPr lang="en-US" baseline="0" dirty="0" smtClean="0"/>
              <a:t>The year of the data.</a:t>
            </a:r>
          </a:p>
          <a:p>
            <a:r>
              <a:rPr lang="en-US" baseline="0" dirty="0" smtClean="0"/>
              <a:t>The State </a:t>
            </a:r>
            <a:r>
              <a:rPr lang="en-US" sz="1200" b="0" i="0" kern="1200" dirty="0" smtClean="0">
                <a:solidFill>
                  <a:schemeClr val="tx1"/>
                </a:solidFill>
                <a:effectLst/>
                <a:latin typeface="+mn-lt"/>
                <a:ea typeface="+mn-ea"/>
                <a:cs typeface="+mn-cs"/>
              </a:rPr>
              <a:t>Federal Information Processing Standard</a:t>
            </a:r>
            <a:r>
              <a:rPr lang="en-US" sz="1200" b="0" i="0" kern="1200" baseline="0" dirty="0" smtClean="0">
                <a:solidFill>
                  <a:schemeClr val="tx1"/>
                </a:solidFill>
                <a:effectLst/>
                <a:latin typeface="+mn-lt"/>
                <a:ea typeface="+mn-ea"/>
                <a:cs typeface="+mn-cs"/>
              </a:rPr>
              <a:t> or </a:t>
            </a:r>
            <a:r>
              <a:rPr lang="en-US" baseline="0" dirty="0" smtClean="0"/>
              <a:t>FIPS code. </a:t>
            </a:r>
            <a:br>
              <a:rPr lang="en-US" baseline="0" dirty="0" smtClean="0"/>
            </a:br>
            <a:r>
              <a:rPr lang="en-US" baseline="0" dirty="0" smtClean="0"/>
              <a:t>And six Highway Functional System Groups. </a:t>
            </a:r>
            <a:endParaRPr lang="en-US" dirty="0" smtClean="0"/>
          </a:p>
          <a:p>
            <a:endParaRPr lang="en-US" dirty="0" smtClean="0"/>
          </a:p>
          <a:p>
            <a:r>
              <a:rPr lang="en-US" dirty="0" smtClean="0"/>
              <a:t>The </a:t>
            </a:r>
            <a:r>
              <a:rPr lang="en-US" baseline="0" dirty="0" smtClean="0"/>
              <a:t>percentage of your Annual Statewide Vehicle Miles of Travel (or VMT) by Vehicle Group is needed f</a:t>
            </a:r>
            <a:r>
              <a:rPr lang="en-US" dirty="0" smtClean="0"/>
              <a:t>or</a:t>
            </a:r>
            <a:r>
              <a:rPr lang="en-US" baseline="0" dirty="0" smtClean="0"/>
              <a:t> each of the Functional System Groups.</a:t>
            </a:r>
          </a:p>
          <a:p>
            <a:r>
              <a:rPr lang="en-US" baseline="0" dirty="0" smtClean="0"/>
              <a:t>Percentages are needed for Motorcycles, Passenger Cars, and Light Trucks.</a:t>
            </a:r>
            <a:endParaRPr lang="en-US" dirty="0" smtClean="0"/>
          </a:p>
          <a:p>
            <a:r>
              <a:rPr lang="en-US" dirty="0" smtClean="0"/>
              <a:t>As well as Bus, Single</a:t>
            </a:r>
            <a:r>
              <a:rPr lang="en-US" baseline="0" dirty="0" smtClean="0"/>
              <a:t> Unit Trucks, and Combination Trucks.</a:t>
            </a:r>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7</a:t>
            </a:fld>
            <a:endParaRPr lang="en-US" dirty="0"/>
          </a:p>
        </p:txBody>
      </p:sp>
    </p:spTree>
    <p:extLst>
      <p:ext uri="{BB962C8B-B14F-4D97-AF65-F5344CB8AC3E}">
        <p14:creationId xmlns:p14="http://schemas.microsoft.com/office/powerpoint/2010/main" val="396985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 Functional</a:t>
            </a:r>
            <a:r>
              <a:rPr lang="en-US" baseline="0" dirty="0" smtClean="0"/>
              <a:t> Groups are aggregations of 7 roadway functional classifications. Be sure not to confuse functional groups with functional classifications. They are different.</a:t>
            </a:r>
          </a:p>
          <a:p>
            <a:endParaRPr lang="en-US" baseline="0" dirty="0" smtClean="0"/>
          </a:p>
          <a:p>
            <a:r>
              <a:rPr lang="en-US" baseline="0" dirty="0" smtClean="0"/>
              <a:t>The seven functional classifications include:</a:t>
            </a:r>
          </a:p>
          <a:p>
            <a:endParaRPr lang="en-US" baseline="0" dirty="0" smtClean="0"/>
          </a:p>
          <a:p>
            <a:r>
              <a:rPr lang="en-US" baseline="0" dirty="0" smtClean="0"/>
              <a:t>Interstates (Call it FC code 1).</a:t>
            </a:r>
          </a:p>
          <a:p>
            <a:r>
              <a:rPr lang="en-US" baseline="0" dirty="0" smtClean="0"/>
              <a:t>Other Freeways and Expressways (FC code 2).</a:t>
            </a:r>
          </a:p>
          <a:p>
            <a:r>
              <a:rPr lang="en-US" baseline="0" dirty="0" smtClean="0"/>
              <a:t>Other Principal Arterials (FC code 3)</a:t>
            </a:r>
          </a:p>
          <a:p>
            <a:r>
              <a:rPr lang="en-US" baseline="0" dirty="0" smtClean="0"/>
              <a:t>Minor Arterials (FC Code 4)</a:t>
            </a:r>
          </a:p>
          <a:p>
            <a:r>
              <a:rPr lang="en-US" baseline="0" dirty="0" smtClean="0"/>
              <a:t>Major Collectors (FC Code 5)</a:t>
            </a:r>
          </a:p>
          <a:p>
            <a:r>
              <a:rPr lang="en-US" baseline="0" dirty="0" smtClean="0"/>
              <a:t>Minor Collectors (FC Code 6),</a:t>
            </a:r>
          </a:p>
          <a:p>
            <a:r>
              <a:rPr lang="en-US" baseline="0" dirty="0" smtClean="0"/>
              <a:t>and Locals (FC Code 7)</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Each functional classifcation is subdivided into rural or urban depending on the location of the highway. </a:t>
            </a:r>
          </a:p>
          <a:p>
            <a:endParaRPr lang="en-US" dirty="0" smtClean="0"/>
          </a:p>
          <a:p>
            <a:r>
              <a:rPr lang="en-US" dirty="0" smtClean="0"/>
              <a:t>For example, all</a:t>
            </a:r>
            <a:r>
              <a:rPr lang="en-US" baseline="0" dirty="0" smtClean="0"/>
              <a:t> Interstate highways are made up of roadways located in rural areas. Here we show them as R.1. And they are roadways located in urban areas. We show them as U.1. </a:t>
            </a:r>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8</a:t>
            </a:fld>
            <a:endParaRPr lang="en-US" dirty="0"/>
          </a:p>
        </p:txBody>
      </p:sp>
    </p:spTree>
    <p:extLst>
      <p:ext uri="{BB962C8B-B14F-4D97-AF65-F5344CB8AC3E}">
        <p14:creationId xmlns:p14="http://schemas.microsoft.com/office/powerpoint/2010/main" val="308535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 HPMS</a:t>
            </a:r>
            <a:r>
              <a:rPr lang="en-US" baseline="0" dirty="0" smtClean="0"/>
              <a:t> Functional System Groups include </a:t>
            </a:r>
            <a:r>
              <a:rPr lang="en-US" dirty="0" smtClean="0"/>
              <a:t>Functional Syste</a:t>
            </a:r>
            <a:r>
              <a:rPr lang="en-US" baseline="0" dirty="0" smtClean="0"/>
              <a:t>m Group 1, which is made up of roadways functionally classified as rural interstates. Here we call them Rural Interstate.</a:t>
            </a:r>
          </a:p>
          <a:p>
            <a:endParaRPr lang="en-US" baseline="0" dirty="0" smtClean="0"/>
          </a:p>
          <a:p>
            <a:r>
              <a:rPr lang="en-US" baseline="0" dirty="0" smtClean="0"/>
              <a:t>Group 2 includes roadways classified as other rural freeways and expressways, other principal arterials, and minor arterials.  We call Group 2, Rural Other Arterial.</a:t>
            </a:r>
          </a:p>
          <a:p>
            <a:endParaRPr lang="en-US" dirty="0" smtClean="0"/>
          </a:p>
          <a:p>
            <a:r>
              <a:rPr lang="en-US" baseline="0" dirty="0" smtClean="0"/>
              <a:t>Group 3 includes roadways classified as major collectors, minor collectors, and local streets. We call them, Rural Other.</a:t>
            </a:r>
          </a:p>
          <a:p>
            <a:endParaRPr lang="en-US" dirty="0" smtClean="0"/>
          </a:p>
          <a:p>
            <a:r>
              <a:rPr lang="en-US" baseline="0" dirty="0" smtClean="0"/>
              <a:t>Group 4 is comprised of roadways classified as urban interstates. This functional system group is called Urban Interstate.</a:t>
            </a:r>
          </a:p>
          <a:p>
            <a:endParaRPr lang="en-US" baseline="0" dirty="0" smtClean="0"/>
          </a:p>
          <a:p>
            <a:r>
              <a:rPr lang="en-US" baseline="0" dirty="0" smtClean="0"/>
              <a:t>Group 5 includes roadways classified as other urban freeways and expressways, other principal arterials, and minor arterials. We call group 5, Urban Other Arterial.</a:t>
            </a:r>
          </a:p>
          <a:p>
            <a:endParaRPr lang="en-US" dirty="0" smtClean="0"/>
          </a:p>
          <a:p>
            <a:r>
              <a:rPr lang="en-US" dirty="0" smtClean="0"/>
              <a:t>And Functional System</a:t>
            </a:r>
            <a:r>
              <a:rPr lang="en-US" baseline="0" dirty="0" smtClean="0"/>
              <a:t> Group 6 is comprised of roadways functionally classified as major collectors, minor collectors, and local streets. Please call this group, Urban Other.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603B13B-8848-4B59-B8A0-413520A0185A}" type="slidenum">
              <a:rPr lang="en-US" smtClean="0"/>
              <a:pPr/>
              <a:t>9</a:t>
            </a:fld>
            <a:endParaRPr lang="en-US" dirty="0"/>
          </a:p>
        </p:txBody>
      </p:sp>
    </p:spTree>
    <p:extLst>
      <p:ext uri="{BB962C8B-B14F-4D97-AF65-F5344CB8AC3E}">
        <p14:creationId xmlns:p14="http://schemas.microsoft.com/office/powerpoint/2010/main" val="297977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3" name="Rectangle 2"/>
          <p:cNvSpPr/>
          <p:nvPr userDrawn="1"/>
        </p:nvSpPr>
        <p:spPr>
          <a:xfrm>
            <a:off x="0" y="0"/>
            <a:ext cx="9144000" cy="5867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rgbClr val="FF66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C132B31-1A86-4857-A030-E4D06BA286F7}" type="datetime1">
              <a:rPr lang="en-US" smtClean="0"/>
              <a:pPr/>
              <a:t>6/11/15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5EDAE85-9139-42B6-AB94-74CAB4941ED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6/11/15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DAE85-9139-42B6-AB94-74CAB4941ED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6/11/15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5EDAE85-9139-42B6-AB94-74CAB4941ED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724400"/>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5334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1"/>
          </p:nvPr>
        </p:nvSpPr>
        <p:spPr/>
        <p:txBody>
          <a:bodyPr/>
          <a:lstStyle/>
          <a:p>
            <a:fld id="{85EDAE85-9139-42B6-AB94-74CAB4941ED5}"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5EDAE85-9139-42B6-AB94-74CAB4941ED5}"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EED01C1-7EB8-44E5-B4F2-A7B39D54A1B4}" type="datetime1">
              <a:rPr lang="en-US" smtClean="0"/>
              <a:pPr/>
              <a:t>6/11/15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5EDAE85-9139-42B6-AB94-74CAB4941ED5}"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6/11/15</a:t>
            </a:fld>
            <a:endParaRPr lang="en-US"/>
          </a:p>
        </p:txBody>
      </p:sp>
      <p:sp>
        <p:nvSpPr>
          <p:cNvPr id="10" name="Slide Number Placeholder 9"/>
          <p:cNvSpPr>
            <a:spLocks noGrp="1"/>
          </p:cNvSpPr>
          <p:nvPr>
            <p:ph type="sldNum" sz="quarter" idx="16"/>
          </p:nvPr>
        </p:nvSpPr>
        <p:spPr/>
        <p:txBody>
          <a:bodyPr rtlCol="0"/>
          <a:lstStyle/>
          <a:p>
            <a:fld id="{85EDAE85-9139-42B6-AB94-74CAB4941ED5}"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6/11/15</a:t>
            </a:fld>
            <a:endParaRPr lang="en-US"/>
          </a:p>
        </p:txBody>
      </p:sp>
      <p:sp>
        <p:nvSpPr>
          <p:cNvPr id="12" name="Slide Number Placeholder 11"/>
          <p:cNvSpPr>
            <a:spLocks noGrp="1"/>
          </p:cNvSpPr>
          <p:nvPr>
            <p:ph type="sldNum" sz="quarter" idx="16"/>
          </p:nvPr>
        </p:nvSpPr>
        <p:spPr/>
        <p:txBody>
          <a:bodyPr rtlCol="0"/>
          <a:lstStyle/>
          <a:p>
            <a:fld id="{85EDAE85-9139-42B6-AB94-74CAB4941ED5}"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6/11/15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5EDAE85-9139-42B6-AB94-74CAB4941E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6/11/15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5EDAE85-9139-42B6-AB94-74CAB4941ED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6/11/15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5EDAE85-9139-42B6-AB94-74CAB4941ED5}"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EED01C1-7EB8-44E5-B4F2-A7B39D54A1B4}" type="datetime1">
              <a:rPr lang="en-US" smtClean="0"/>
              <a:pPr/>
              <a:t>6/11/15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6298908-5808-4012-8A5D-792C7246554C}"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hf hdr="0" ftr="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r" eaLnBrk="1" latinLnBrk="0" hangingPunct="1">
              <a:defRPr kumimoji="0" sz="1400">
                <a:solidFill>
                  <a:schemeClr val="tx2"/>
                </a:solidFill>
              </a:defRPr>
            </a:lvl1pPr>
          </a:lstStyle>
          <a:p>
            <a:fld id="{9EED01C1-7EB8-44E5-B4F2-A7B39D54A1B4}" type="datetime1">
              <a:rPr lang="en-US" smtClean="0"/>
              <a:pPr/>
              <a:t>6/11/15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FF66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6298908-5808-4012-8A5D-792C7246554C}" type="slidenum">
              <a:rPr lang="en-US" smtClean="0"/>
              <a:pPr/>
              <a:t>‹#›</a:t>
            </a:fld>
            <a:endParaRPr lang="en-US" dirty="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6111240"/>
            <a:ext cx="1371600" cy="61722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69" r:id="rId12"/>
  </p:sldLayoutIdLst>
  <p:hf hdr="0" ftr="0"/>
  <p:txStyles>
    <p:titleStyle>
      <a:lvl1pPr algn="l" rtl="0" eaLnBrk="1" latinLnBrk="0" hangingPunct="1">
        <a:spcBef>
          <a:spcPct val="0"/>
        </a:spcBef>
        <a:buNone/>
        <a:defRPr kumimoji="0" sz="3200" kern="1200">
          <a:solidFill>
            <a:schemeClr val="tx2"/>
          </a:solidFill>
          <a:latin typeface="Avenir Book"/>
          <a:ea typeface="+mj-ea"/>
          <a:cs typeface="Avenir Book"/>
        </a:defRPr>
      </a:lvl1pPr>
    </p:titleStyle>
    <p:bodyStyle>
      <a:lvl1pPr marL="320040" indent="-320040" algn="l" rtl="0" eaLnBrk="1" latinLnBrk="0" hangingPunct="1">
        <a:spcBef>
          <a:spcPts val="700"/>
        </a:spcBef>
        <a:buClr>
          <a:srgbClr val="FF6600"/>
        </a:buClr>
        <a:buSzPct val="60000"/>
        <a:buFont typeface="Wingdings"/>
        <a:buChar char=""/>
        <a:defRPr kumimoji="0" sz="2800" kern="1200">
          <a:solidFill>
            <a:schemeClr val="tx1"/>
          </a:solidFill>
          <a:latin typeface="Avenir Book"/>
          <a:ea typeface="+mn-ea"/>
          <a:cs typeface="Avenir Book"/>
        </a:defRPr>
      </a:lvl1pPr>
      <a:lvl2pPr marL="640080" indent="-274320" algn="l" rtl="0" eaLnBrk="1" latinLnBrk="0" hangingPunct="1">
        <a:spcBef>
          <a:spcPts val="550"/>
        </a:spcBef>
        <a:buClr>
          <a:srgbClr val="07BACD"/>
        </a:buClr>
        <a:buSzPct val="70000"/>
        <a:buFont typeface="Wingdings 2"/>
        <a:buChar char=""/>
        <a:defRPr kumimoji="0" sz="2400" kern="1200">
          <a:solidFill>
            <a:schemeClr val="tx1"/>
          </a:solidFill>
          <a:latin typeface="Avenir Book"/>
          <a:ea typeface="+mn-ea"/>
          <a:cs typeface="Avenir Book"/>
        </a:defRPr>
      </a:lvl2pPr>
      <a:lvl3pPr marL="914400" indent="-228600" algn="l" rtl="0" eaLnBrk="1" latinLnBrk="0" hangingPunct="1">
        <a:spcBef>
          <a:spcPts val="500"/>
        </a:spcBef>
        <a:buClr>
          <a:schemeClr val="accent2"/>
        </a:buClr>
        <a:buSzPct val="75000"/>
        <a:buFont typeface="Wingdings"/>
        <a:buChar char=""/>
        <a:defRPr kumimoji="0" sz="2000" kern="1200">
          <a:solidFill>
            <a:schemeClr val="tx1"/>
          </a:solidFill>
          <a:latin typeface="Avenir Book"/>
          <a:ea typeface="+mn-ea"/>
          <a:cs typeface="Avenir Book"/>
        </a:defRPr>
      </a:lvl3pPr>
      <a:lvl4pPr marL="1371600" indent="-228600" algn="l" rtl="0" eaLnBrk="1" latinLnBrk="0" hangingPunct="1">
        <a:spcBef>
          <a:spcPts val="400"/>
        </a:spcBef>
        <a:buClr>
          <a:schemeClr val="accent3"/>
        </a:buClr>
        <a:buSzPct val="75000"/>
        <a:buFont typeface="Wingdings"/>
        <a:buChar char=""/>
        <a:defRPr kumimoji="0" sz="1800" kern="1200">
          <a:solidFill>
            <a:schemeClr val="tx1"/>
          </a:solidFill>
          <a:latin typeface="Avenir Book"/>
          <a:ea typeface="+mn-ea"/>
          <a:cs typeface="Avenir Book"/>
        </a:defRPr>
      </a:lvl4pPr>
      <a:lvl5pPr marL="1828800" indent="-228600" algn="l" rtl="0" eaLnBrk="1" latinLnBrk="0" hangingPunct="1">
        <a:spcBef>
          <a:spcPts val="400"/>
        </a:spcBef>
        <a:buClr>
          <a:schemeClr val="accent4"/>
        </a:buClr>
        <a:buSzPct val="65000"/>
        <a:buFont typeface="Wingdings"/>
        <a:buChar char=""/>
        <a:defRPr kumimoji="0" sz="1800" kern="1200">
          <a:solidFill>
            <a:schemeClr val="tx1"/>
          </a:solidFill>
          <a:latin typeface="Avenir Book"/>
          <a:ea typeface="+mn-ea"/>
          <a:cs typeface="Avenir Book"/>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
            <a:ext cx="6781800" cy="1962150"/>
          </a:xfrm>
        </p:spPr>
        <p:txBody>
          <a:bodyPr>
            <a:normAutofit/>
          </a:bodyPr>
          <a:lstStyle/>
          <a:p>
            <a:r>
              <a:rPr lang="en-US" sz="1800" dirty="0" smtClean="0">
                <a:solidFill>
                  <a:srgbClr val="595959"/>
                </a:solidFill>
              </a:rPr>
              <a:t>How to Submit HPMS Vehicle </a:t>
            </a:r>
            <a:r>
              <a:rPr lang="en-US" sz="1800" dirty="0">
                <a:solidFill>
                  <a:srgbClr val="595959"/>
                </a:solidFill>
              </a:rPr>
              <a:t>Summary </a:t>
            </a:r>
            <a:r>
              <a:rPr lang="en-US" sz="1800" dirty="0" smtClean="0">
                <a:solidFill>
                  <a:srgbClr val="595959"/>
                </a:solidFill>
              </a:rPr>
              <a:t>Data</a:t>
            </a:r>
            <a:r>
              <a:rPr lang="en-US" sz="2200" dirty="0" smtClean="0">
                <a:solidFill>
                  <a:srgbClr val="595959"/>
                </a:solidFill>
              </a:rPr>
              <a:t>: </a:t>
            </a:r>
            <a:r>
              <a:rPr lang="en-US" sz="2400" dirty="0" smtClean="0">
                <a:solidFill>
                  <a:srgbClr val="595959"/>
                </a:solidFill>
              </a:rPr>
              <a:t/>
            </a:r>
            <a:br>
              <a:rPr lang="en-US" sz="2400" dirty="0" smtClean="0">
                <a:solidFill>
                  <a:srgbClr val="595959"/>
                </a:solidFill>
              </a:rPr>
            </a:br>
            <a:r>
              <a:rPr lang="en-US" sz="2800" dirty="0" smtClean="0">
                <a:solidFill>
                  <a:srgbClr val="595959"/>
                </a:solidFill>
              </a:rPr>
              <a:t>meeting federal requirements</a:t>
            </a:r>
            <a:endParaRPr lang="en-US" sz="2800" dirty="0">
              <a:solidFill>
                <a:srgbClr val="595959"/>
              </a:solidFill>
            </a:endParaRPr>
          </a:p>
        </p:txBody>
      </p:sp>
      <p:sp>
        <p:nvSpPr>
          <p:cNvPr id="3" name="Subtitle 2"/>
          <p:cNvSpPr>
            <a:spLocks noGrp="1"/>
          </p:cNvSpPr>
          <p:nvPr>
            <p:ph type="subTitle" idx="1"/>
          </p:nvPr>
        </p:nvSpPr>
        <p:spPr>
          <a:xfrm>
            <a:off x="533400" y="4114800"/>
            <a:ext cx="6934200" cy="914400"/>
          </a:xfrm>
        </p:spPr>
        <p:txBody>
          <a:bodyPr>
            <a:normAutofit/>
          </a:bodyPr>
          <a:lstStyle/>
          <a:p>
            <a:r>
              <a:rPr lang="en-US" sz="2400" dirty="0" smtClean="0">
                <a:solidFill>
                  <a:schemeClr val="bg1">
                    <a:lumMod val="65000"/>
                    <a:lumOff val="35000"/>
                  </a:schemeClr>
                </a:solidFill>
              </a:rPr>
              <a:t>Office of Highway Policy Information</a:t>
            </a:r>
          </a:p>
          <a:p>
            <a:r>
              <a:rPr lang="en-US" sz="2400" dirty="0" smtClean="0">
                <a:solidFill>
                  <a:schemeClr val="bg1">
                    <a:lumMod val="65000"/>
                    <a:lumOff val="35000"/>
                  </a:schemeClr>
                </a:solidFill>
              </a:rPr>
              <a:t>June 2015</a:t>
            </a:r>
          </a:p>
          <a:p>
            <a:endParaRPr lang="en-US" dirty="0"/>
          </a:p>
        </p:txBody>
      </p:sp>
      <p:sp>
        <p:nvSpPr>
          <p:cNvPr id="8" name="Date Placeholder 3"/>
          <p:cNvSpPr>
            <a:spLocks noGrp="1"/>
          </p:cNvSpPr>
          <p:nvPr>
            <p:ph type="dt" sz="half" idx="10"/>
          </p:nvPr>
        </p:nvSpPr>
        <p:spPr>
          <a:xfrm rot="16200000">
            <a:off x="7574280" y="5303520"/>
            <a:ext cx="2438399" cy="365760"/>
          </a:xfrm>
          <a:prstGeom prst="rect">
            <a:avLst/>
          </a:prstGeom>
        </p:spPr>
        <p:txBody>
          <a:bodyPr vert="horz" lIns="91440" tIns="45720" rIns="91440" bIns="45720" rtlCol="0" anchor="ctr"/>
          <a:lstStyle>
            <a:lvl1pPr algn="l">
              <a:defRPr sz="1200">
                <a:solidFill>
                  <a:schemeClr val="bg2"/>
                </a:solidFill>
              </a:defRPr>
            </a:lvl1pPr>
          </a:lstStyle>
          <a:p>
            <a:fld id="{9EED01C1-7EB8-44E5-B4F2-A7B39D54A1B4}" type="datetime1">
              <a:rPr lang="en-US" smtClean="0"/>
              <a:pPr/>
              <a:t>6/11/15</a:t>
            </a:fld>
            <a:endParaRPr lang="en-US" dirty="0"/>
          </a:p>
        </p:txBody>
      </p:sp>
      <p:pic>
        <p:nvPicPr>
          <p:cNvPr id="6" name="Picture 5" descr="ThinkstockPhotos-47419584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8155" y="2165350"/>
            <a:ext cx="2341693" cy="1441449"/>
          </a:xfrm>
          <a:prstGeom prst="rect">
            <a:avLst/>
          </a:prstGeom>
        </p:spPr>
      </p:pic>
      <p:pic>
        <p:nvPicPr>
          <p:cNvPr id="7" name="Picture 6" descr="ThinkstockPhotos-16365103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023" y="0"/>
            <a:ext cx="2143677" cy="1426091"/>
          </a:xfrm>
          <a:prstGeom prst="rect">
            <a:avLst/>
          </a:prstGeom>
        </p:spPr>
      </p:pic>
      <p:pic>
        <p:nvPicPr>
          <p:cNvPr id="9" name="Picture 8" descr="ThinkstockPhotos-12255155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7646" y="4356750"/>
            <a:ext cx="2116354" cy="1510650"/>
          </a:xfrm>
          <a:prstGeom prst="rect">
            <a:avLst/>
          </a:prstGeom>
        </p:spPr>
      </p:pic>
      <p:pic>
        <p:nvPicPr>
          <p:cNvPr id="10" name="Picture 9" descr="ThinkstockPhotos-8263598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4218" y="2910952"/>
            <a:ext cx="2129418" cy="1405594"/>
          </a:xfrm>
          <a:prstGeom prst="rect">
            <a:avLst/>
          </a:prstGeom>
        </p:spPr>
      </p:pic>
      <p:pic>
        <p:nvPicPr>
          <p:cNvPr id="12" name="Picture 11" descr="ThinkstockPhotos-450602297.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362" y="2165351"/>
            <a:ext cx="2171187" cy="1447799"/>
          </a:xfrm>
          <a:prstGeom prst="rect">
            <a:avLst/>
          </a:prstGeom>
        </p:spPr>
      </p:pic>
      <p:pic>
        <p:nvPicPr>
          <p:cNvPr id="15" name="Picture 14" descr="ThinkstockPhotos-122527620.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09791" y="1466294"/>
            <a:ext cx="2134209" cy="1404455"/>
          </a:xfrm>
          <a:prstGeom prst="rect">
            <a:avLst/>
          </a:prstGeom>
        </p:spPr>
      </p:pic>
      <p:pic>
        <p:nvPicPr>
          <p:cNvPr id="16" name="Picture 15" descr="ThinkstockPhotos-505976823.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4250" y="2163134"/>
            <a:ext cx="2171187" cy="1447799"/>
          </a:xfrm>
          <a:prstGeom prst="rect">
            <a:avLst/>
          </a:prstGeom>
        </p:spPr>
      </p:pic>
    </p:spTree>
    <p:extLst>
      <p:ext uri="{BB962C8B-B14F-4D97-AF65-F5344CB8AC3E}">
        <p14:creationId xmlns:p14="http://schemas.microsoft.com/office/powerpoint/2010/main" val="14244626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HPMS Vehicle Types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10</a:t>
            </a:fld>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2209801"/>
            <a:ext cx="80232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0115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HPMS Vehicle Summary Data Example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11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823904"/>
            <a:ext cx="7848600" cy="404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2549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HPMS Vehicle Summary Data Example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12</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79" y="1828800"/>
            <a:ext cx="7655238" cy="429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2549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HPMS Vehicle Summary Data Example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13</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26" y="1828800"/>
            <a:ext cx="8540108" cy="429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8672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HPMS Vehicle Summary Data Example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14</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79" y="1835088"/>
            <a:ext cx="8534400" cy="4289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2284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HPMS Vehicle Summary Data</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15</a:t>
            </a:fld>
            <a:endParaRPr lang="en-US" dirty="0"/>
          </a:p>
        </p:txBody>
      </p:sp>
      <p:sp>
        <p:nvSpPr>
          <p:cNvPr id="3" name="Content Placeholder 2"/>
          <p:cNvSpPr>
            <a:spLocks noGrp="1"/>
          </p:cNvSpPr>
          <p:nvPr>
            <p:ph sz="quarter" idx="1"/>
          </p:nvPr>
        </p:nvSpPr>
        <p:spPr>
          <a:xfrm>
            <a:off x="596995" y="1834568"/>
            <a:ext cx="8099425" cy="4432300"/>
          </a:xfrm>
          <a:effectLst/>
        </p:spPr>
        <p:txBody>
          <a:bodyPr>
            <a:noAutofit/>
          </a:bodyPr>
          <a:lstStyle/>
          <a:p>
            <a:pPr marL="114300" indent="0">
              <a:lnSpc>
                <a:spcPct val="150000"/>
              </a:lnSpc>
              <a:buNone/>
            </a:pPr>
            <a:r>
              <a:rPr lang="en-US" sz="2600" dirty="0" smtClean="0">
                <a:solidFill>
                  <a:schemeClr val="tx1">
                    <a:lumMod val="95000"/>
                    <a:lumOff val="5000"/>
                  </a:schemeClr>
                </a:solidFill>
              </a:rPr>
              <a:t>The HPMS Vehicle Summary Data is a set of </a:t>
            </a:r>
            <a:br>
              <a:rPr lang="en-US" sz="2600" dirty="0" smtClean="0">
                <a:solidFill>
                  <a:schemeClr val="tx1">
                    <a:lumMod val="95000"/>
                    <a:lumOff val="5000"/>
                  </a:schemeClr>
                </a:solidFill>
              </a:rPr>
            </a:br>
            <a:r>
              <a:rPr lang="en-US" sz="2600" dirty="0" smtClean="0">
                <a:solidFill>
                  <a:schemeClr val="tx1">
                    <a:lumMod val="95000"/>
                    <a:lumOff val="5000"/>
                  </a:schemeClr>
                </a:solidFill>
              </a:rPr>
              <a:t>State-wide</a:t>
            </a:r>
            <a:r>
              <a:rPr lang="en-US" sz="2600" i="1" dirty="0" smtClean="0">
                <a:solidFill>
                  <a:schemeClr val="tx1">
                    <a:lumMod val="95000"/>
                    <a:lumOff val="5000"/>
                  </a:schemeClr>
                </a:solidFill>
                <a:effectLst>
                  <a:outerShdw blurRad="38100" dist="38100" dir="2700000" algn="tl">
                    <a:srgbClr val="000000">
                      <a:alpha val="43137"/>
                    </a:srgbClr>
                  </a:outerShdw>
                </a:effectLst>
              </a:rPr>
              <a:t> </a:t>
            </a:r>
            <a:r>
              <a:rPr lang="en-US" sz="2600" u="sng" dirty="0" smtClean="0">
                <a:solidFill>
                  <a:schemeClr val="tx1">
                    <a:lumMod val="95000"/>
                    <a:lumOff val="5000"/>
                  </a:schemeClr>
                </a:solidFill>
              </a:rPr>
              <a:t>average</a:t>
            </a:r>
            <a:r>
              <a:rPr lang="en-US" sz="2600" i="1" u="sng" dirty="0" smtClean="0">
                <a:solidFill>
                  <a:schemeClr val="tx1">
                    <a:lumMod val="95000"/>
                    <a:lumOff val="5000"/>
                  </a:schemeClr>
                </a:solidFill>
              </a:rPr>
              <a:t> </a:t>
            </a:r>
            <a:r>
              <a:rPr lang="en-US" sz="2600" u="sng" dirty="0" smtClean="0">
                <a:solidFill>
                  <a:schemeClr val="tx1">
                    <a:lumMod val="95000"/>
                    <a:lumOff val="5000"/>
                  </a:schemeClr>
                </a:solidFill>
              </a:rPr>
              <a:t>percentage data </a:t>
            </a:r>
            <a:r>
              <a:rPr lang="en-US" sz="2600" dirty="0" smtClean="0">
                <a:solidFill>
                  <a:schemeClr val="tx1">
                    <a:lumMod val="95000"/>
                    <a:lumOff val="5000"/>
                  </a:schemeClr>
                </a:solidFill>
              </a:rPr>
              <a:t>on </a:t>
            </a:r>
            <a:br>
              <a:rPr lang="en-US" sz="2600" dirty="0" smtClean="0">
                <a:solidFill>
                  <a:schemeClr val="tx1">
                    <a:lumMod val="95000"/>
                    <a:lumOff val="5000"/>
                  </a:schemeClr>
                </a:solidFill>
              </a:rPr>
            </a:br>
            <a:r>
              <a:rPr lang="en-US" sz="2600" u="sng" dirty="0" smtClean="0">
                <a:solidFill>
                  <a:schemeClr val="tx1">
                    <a:lumMod val="95000"/>
                    <a:lumOff val="5000"/>
                  </a:schemeClr>
                </a:solidFill>
              </a:rPr>
              <a:t>vehicle miles traveled </a:t>
            </a:r>
            <a:r>
              <a:rPr lang="en-US" sz="2600" dirty="0" smtClean="0">
                <a:solidFill>
                  <a:schemeClr val="tx1">
                    <a:lumMod val="95000"/>
                    <a:lumOff val="5000"/>
                  </a:schemeClr>
                </a:solidFill>
              </a:rPr>
              <a:t>by </a:t>
            </a:r>
            <a:r>
              <a:rPr lang="en-US" sz="2600" b="1" dirty="0" smtClean="0">
                <a:solidFill>
                  <a:schemeClr val="tx1">
                    <a:lumMod val="95000"/>
                    <a:lumOff val="5000"/>
                  </a:schemeClr>
                </a:solidFill>
              </a:rPr>
              <a:t>six vehicle groups </a:t>
            </a:r>
            <a:r>
              <a:rPr lang="en-US" sz="2600" dirty="0" smtClean="0">
                <a:solidFill>
                  <a:schemeClr val="tx1">
                    <a:lumMod val="95000"/>
                    <a:lumOff val="5000"/>
                  </a:schemeClr>
                </a:solidFill>
              </a:rPr>
              <a:t>for </a:t>
            </a:r>
            <a:br>
              <a:rPr lang="en-US" sz="2600" dirty="0" smtClean="0">
                <a:solidFill>
                  <a:schemeClr val="tx1">
                    <a:lumMod val="95000"/>
                    <a:lumOff val="5000"/>
                  </a:schemeClr>
                </a:solidFill>
              </a:rPr>
            </a:br>
            <a:r>
              <a:rPr lang="en-US" sz="2600" u="sng" dirty="0" smtClean="0">
                <a:solidFill>
                  <a:schemeClr val="tx1">
                    <a:lumMod val="95000"/>
                    <a:lumOff val="5000"/>
                  </a:schemeClr>
                </a:solidFill>
              </a:rPr>
              <a:t>a given roadway functional group.</a:t>
            </a:r>
          </a:p>
          <a:p>
            <a:pPr marL="114300" indent="0">
              <a:lnSpc>
                <a:spcPct val="150000"/>
              </a:lnSpc>
              <a:buNone/>
            </a:pPr>
            <a:endParaRPr lang="en-US" sz="2600" dirty="0" smtClean="0"/>
          </a:p>
          <a:p>
            <a:pPr marL="114300" indent="0">
              <a:lnSpc>
                <a:spcPct val="150000"/>
              </a:lnSpc>
              <a:buNone/>
            </a:pPr>
            <a:r>
              <a:rPr lang="en-US" sz="2600" dirty="0" smtClean="0"/>
              <a:t>Every state needs </a:t>
            </a:r>
            <a:r>
              <a:rPr lang="en-US" sz="2600" dirty="0" smtClean="0">
                <a:effectLst>
                  <a:outerShdw blurRad="38100" dist="38100" dir="2700000" algn="tl">
                    <a:srgbClr val="000000">
                      <a:alpha val="43137"/>
                    </a:srgbClr>
                  </a:outerShdw>
                </a:effectLst>
              </a:rPr>
              <a:t>36</a:t>
            </a:r>
            <a:r>
              <a:rPr lang="en-US" sz="2600" dirty="0" smtClean="0"/>
              <a:t> numerical values annually. </a:t>
            </a:r>
            <a:endParaRPr lang="en-US" sz="2600" dirty="0"/>
          </a:p>
        </p:txBody>
      </p:sp>
    </p:spTree>
    <p:extLst>
      <p:ext uri="{BB962C8B-B14F-4D97-AF65-F5344CB8AC3E}">
        <p14:creationId xmlns:p14="http://schemas.microsoft.com/office/powerpoint/2010/main" val="1176267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16</a:t>
            </a:fld>
            <a:endParaRPr lang="en-US" dirty="0"/>
          </a:p>
        </p:txBody>
      </p:sp>
      <p:sp>
        <p:nvSpPr>
          <p:cNvPr id="3" name="Content Placeholder 2"/>
          <p:cNvSpPr>
            <a:spLocks noGrp="1"/>
          </p:cNvSpPr>
          <p:nvPr>
            <p:ph sz="quarter" idx="1"/>
          </p:nvPr>
        </p:nvSpPr>
        <p:spPr>
          <a:xfrm>
            <a:off x="587375" y="1816100"/>
            <a:ext cx="7489825" cy="4584700"/>
          </a:xfrm>
        </p:spPr>
        <p:txBody>
          <a:bodyPr>
            <a:noAutofit/>
          </a:bodyPr>
          <a:lstStyle/>
          <a:p>
            <a:pPr marL="114300" indent="0">
              <a:buNone/>
            </a:pPr>
            <a:r>
              <a:rPr lang="en-US" sz="2400" b="1" dirty="0"/>
              <a:t>HPMS Vehicle Summary Data Characteristics</a:t>
            </a:r>
          </a:p>
          <a:p>
            <a:pPr marL="434340" lvl="1" indent="0">
              <a:buNone/>
            </a:pPr>
            <a:r>
              <a:rPr lang="en-US" dirty="0"/>
              <a:t>1: State-wide average</a:t>
            </a:r>
          </a:p>
          <a:p>
            <a:pPr marL="434340" lvl="1" indent="0">
              <a:buNone/>
            </a:pPr>
            <a:r>
              <a:rPr lang="en-US" dirty="0"/>
              <a:t>2: Percentage  </a:t>
            </a:r>
          </a:p>
          <a:p>
            <a:pPr marL="434340" lvl="1" indent="0">
              <a:buNone/>
            </a:pPr>
            <a:r>
              <a:rPr lang="en-US" dirty="0"/>
              <a:t>3: VMT weighted</a:t>
            </a:r>
          </a:p>
          <a:p>
            <a:pPr marL="434340" lvl="1" indent="0">
              <a:buNone/>
            </a:pPr>
            <a:r>
              <a:rPr lang="en-US" dirty="0"/>
              <a:t>4: Six Vehicle Groups</a:t>
            </a:r>
          </a:p>
          <a:p>
            <a:pPr marL="434340" lvl="1" indent="0">
              <a:buNone/>
            </a:pPr>
            <a:r>
              <a:rPr lang="en-US" dirty="0"/>
              <a:t>5: Six Roadway Functional System Groups </a:t>
            </a:r>
          </a:p>
          <a:p>
            <a:pPr marL="434340" lvl="1" indent="0">
              <a:buNone/>
            </a:pPr>
            <a:r>
              <a:rPr lang="en-US" dirty="0"/>
              <a:t>6: Roadway Functional Group Specific</a:t>
            </a:r>
          </a:p>
          <a:p>
            <a:pPr marL="114300" indent="0">
              <a:buNone/>
            </a:pPr>
            <a:endParaRPr lang="en-US" sz="2400" b="1" dirty="0" smtClean="0"/>
          </a:p>
          <a:p>
            <a:pPr marL="114300" indent="0">
              <a:buNone/>
            </a:pPr>
            <a:r>
              <a:rPr lang="en-US" sz="2400" b="1" dirty="0" smtClean="0"/>
              <a:t>A </a:t>
            </a:r>
            <a:r>
              <a:rPr lang="en-US" sz="2400" b="1" dirty="0"/>
              <a:t>Total of 6 x 6 = 36 entries</a:t>
            </a:r>
          </a:p>
        </p:txBody>
      </p:sp>
    </p:spTree>
    <p:extLst>
      <p:ext uri="{BB962C8B-B14F-4D97-AF65-F5344CB8AC3E}">
        <p14:creationId xmlns:p14="http://schemas.microsoft.com/office/powerpoint/2010/main" val="26973157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762000"/>
          </a:xfrm>
        </p:spPr>
        <p:txBody>
          <a:bodyPr>
            <a:normAutofit/>
          </a:bodyPr>
          <a:lstStyle/>
          <a:p>
            <a:r>
              <a:rPr lang="en-US" sz="3600" dirty="0" smtClean="0">
                <a:solidFill>
                  <a:srgbClr val="595959"/>
                </a:solidFill>
              </a:rPr>
              <a:t>Your Objective</a:t>
            </a:r>
            <a:endParaRPr lang="en-US" sz="3600" dirty="0">
              <a:solidFill>
                <a:srgbClr val="595959"/>
              </a:solidFill>
            </a:endParaRPr>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2</a:t>
            </a:fld>
            <a:endParaRPr lang="en-US" dirty="0"/>
          </a:p>
        </p:txBody>
      </p:sp>
      <p:sp>
        <p:nvSpPr>
          <p:cNvPr id="3" name="Content Placeholder 2"/>
          <p:cNvSpPr>
            <a:spLocks noGrp="1"/>
          </p:cNvSpPr>
          <p:nvPr>
            <p:ph sz="quarter" idx="1"/>
          </p:nvPr>
        </p:nvSpPr>
        <p:spPr>
          <a:xfrm>
            <a:off x="533400" y="2057400"/>
            <a:ext cx="7543800" cy="2895600"/>
          </a:xfrm>
        </p:spPr>
        <p:txBody>
          <a:bodyPr>
            <a:noAutofit/>
          </a:bodyPr>
          <a:lstStyle/>
          <a:p>
            <a:pPr>
              <a:spcBef>
                <a:spcPts val="1200"/>
              </a:spcBef>
              <a:spcAft>
                <a:spcPts val="600"/>
              </a:spcAft>
            </a:pPr>
            <a:r>
              <a:rPr lang="en-US" dirty="0" smtClean="0"/>
              <a:t>Define the </a:t>
            </a:r>
            <a:r>
              <a:rPr lang="en-US" dirty="0"/>
              <a:t>needed data </a:t>
            </a:r>
            <a:r>
              <a:rPr lang="en-US" dirty="0" smtClean="0"/>
              <a:t>elements.</a:t>
            </a:r>
          </a:p>
          <a:p>
            <a:pPr>
              <a:spcBef>
                <a:spcPts val="1200"/>
              </a:spcBef>
              <a:spcAft>
                <a:spcPts val="600"/>
              </a:spcAft>
            </a:pPr>
            <a:r>
              <a:rPr lang="en-US" dirty="0" smtClean="0"/>
              <a:t>List </a:t>
            </a:r>
            <a:r>
              <a:rPr lang="en-US" dirty="0"/>
              <a:t>data sources used to prepare the vehicle summary data. </a:t>
            </a:r>
            <a:endParaRPr lang="en-US" dirty="0" smtClean="0"/>
          </a:p>
          <a:p>
            <a:pPr>
              <a:spcBef>
                <a:spcPts val="1200"/>
              </a:spcBef>
              <a:spcAft>
                <a:spcPts val="600"/>
              </a:spcAft>
            </a:pPr>
            <a:r>
              <a:rPr lang="en-US" dirty="0" smtClean="0"/>
              <a:t>Calculate </a:t>
            </a:r>
            <a:r>
              <a:rPr lang="en-US" dirty="0"/>
              <a:t>vehicle summary data elements using your existing data sources</a:t>
            </a:r>
          </a:p>
        </p:txBody>
      </p:sp>
    </p:spTree>
    <p:extLst>
      <p:ext uri="{BB962C8B-B14F-4D97-AF65-F5344CB8AC3E}">
        <p14:creationId xmlns:p14="http://schemas.microsoft.com/office/powerpoint/2010/main" val="26595966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762000"/>
          </a:xfrm>
        </p:spPr>
        <p:txBody>
          <a:bodyPr>
            <a:normAutofit/>
          </a:bodyPr>
          <a:lstStyle/>
          <a:p>
            <a:r>
              <a:rPr lang="en-US" sz="3600" dirty="0" smtClean="0">
                <a:solidFill>
                  <a:srgbClr val="595959"/>
                </a:solidFill>
              </a:rPr>
              <a:t>Why Do This?</a:t>
            </a:r>
            <a:endParaRPr lang="en-US" sz="3600" dirty="0">
              <a:solidFill>
                <a:srgbClr val="595959"/>
              </a:solidFill>
            </a:endParaRPr>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3</a:t>
            </a:fld>
            <a:endParaRPr lang="en-US" dirty="0"/>
          </a:p>
        </p:txBody>
      </p:sp>
      <p:sp>
        <p:nvSpPr>
          <p:cNvPr id="3" name="Content Placeholder 2"/>
          <p:cNvSpPr>
            <a:spLocks noGrp="1"/>
          </p:cNvSpPr>
          <p:nvPr>
            <p:ph sz="quarter" idx="1"/>
          </p:nvPr>
        </p:nvSpPr>
        <p:spPr>
          <a:xfrm>
            <a:off x="457200" y="1676400"/>
            <a:ext cx="7620000" cy="2514600"/>
          </a:xfrm>
        </p:spPr>
        <p:txBody>
          <a:bodyPr>
            <a:normAutofit/>
          </a:bodyPr>
          <a:lstStyle/>
          <a:p>
            <a:r>
              <a:rPr lang="en-US" dirty="0"/>
              <a:t>Mandated by Congress in Title 23 U.S. Code 502 for surface transportation</a:t>
            </a:r>
          </a:p>
        </p:txBody>
      </p:sp>
      <p:pic>
        <p:nvPicPr>
          <p:cNvPr id="5" name="Picture 4" descr="p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819400"/>
            <a:ext cx="5060296" cy="3441001"/>
          </a:xfrm>
          <a:prstGeom prst="rect">
            <a:avLst/>
          </a:prstGeom>
        </p:spPr>
      </p:pic>
    </p:spTree>
    <p:extLst>
      <p:ext uri="{BB962C8B-B14F-4D97-AF65-F5344CB8AC3E}">
        <p14:creationId xmlns:p14="http://schemas.microsoft.com/office/powerpoint/2010/main" val="40040953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7620000" cy="2667000"/>
          </a:xfrm>
        </p:spPr>
        <p:txBody>
          <a:bodyPr>
            <a:normAutofit/>
          </a:bodyPr>
          <a:lstStyle/>
          <a:p>
            <a:pPr algn="ctr"/>
            <a:r>
              <a:rPr lang="en-US" sz="3600" dirty="0" smtClean="0">
                <a:solidFill>
                  <a:srgbClr val="595959"/>
                </a:solidFill>
              </a:rPr>
              <a:t>Part 1</a:t>
            </a:r>
            <a:br>
              <a:rPr lang="en-US" sz="3600" dirty="0" smtClean="0">
                <a:solidFill>
                  <a:srgbClr val="595959"/>
                </a:solidFill>
              </a:rPr>
            </a:br>
            <a:r>
              <a:rPr lang="en-US" sz="3600" dirty="0" smtClean="0">
                <a:solidFill>
                  <a:srgbClr val="595959"/>
                </a:solidFill>
              </a:rPr>
              <a:t>Understand What the Vehicle </a:t>
            </a:r>
            <a:br>
              <a:rPr lang="en-US" sz="3600" dirty="0" smtClean="0">
                <a:solidFill>
                  <a:srgbClr val="595959"/>
                </a:solidFill>
              </a:rPr>
            </a:br>
            <a:r>
              <a:rPr lang="en-US" sz="3600" dirty="0" smtClean="0">
                <a:solidFill>
                  <a:srgbClr val="595959"/>
                </a:solidFill>
              </a:rPr>
              <a:t>Summary Data Is</a:t>
            </a:r>
            <a:endParaRPr lang="en-US" sz="3600" dirty="0">
              <a:solidFill>
                <a:srgbClr val="595959"/>
              </a:solidFill>
            </a:endParaRPr>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4</a:t>
            </a:fld>
            <a:endParaRPr lang="en-US" dirty="0"/>
          </a:p>
        </p:txBody>
      </p:sp>
    </p:spTree>
    <p:extLst>
      <p:ext uri="{BB962C8B-B14F-4D97-AF65-F5344CB8AC3E}">
        <p14:creationId xmlns:p14="http://schemas.microsoft.com/office/powerpoint/2010/main" val="28758152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33400"/>
            <a:ext cx="8153400" cy="685800"/>
          </a:xfrm>
        </p:spPr>
        <p:txBody>
          <a:bodyPr/>
          <a:lstStyle/>
          <a:p>
            <a:r>
              <a:rPr lang="en-US" dirty="0" smtClean="0">
                <a:solidFill>
                  <a:srgbClr val="595959"/>
                </a:solidFill>
              </a:rPr>
              <a:t>HPMS Vehicle Summary Data</a:t>
            </a:r>
            <a:endParaRPr lang="en-US" dirty="0">
              <a:solidFill>
                <a:srgbClr val="595959"/>
              </a:solidFill>
            </a:endParaRPr>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5</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94793"/>
            <a:ext cx="7848600" cy="3458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4068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33400"/>
            <a:ext cx="8153400" cy="685800"/>
          </a:xfrm>
        </p:spPr>
        <p:txBody>
          <a:bodyPr/>
          <a:lstStyle/>
          <a:p>
            <a:r>
              <a:rPr lang="en-US" dirty="0" smtClean="0">
                <a:solidFill>
                  <a:srgbClr val="595959"/>
                </a:solidFill>
              </a:rPr>
              <a:t>HPMS Vehicle Summary Data</a:t>
            </a:r>
            <a:endParaRPr lang="en-US" dirty="0">
              <a:solidFill>
                <a:srgbClr val="595959"/>
              </a:solidFill>
            </a:endParaRPr>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00200"/>
            <a:ext cx="6096000" cy="492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8403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33400"/>
            <a:ext cx="8153400" cy="685800"/>
          </a:xfrm>
        </p:spPr>
        <p:txBody>
          <a:bodyPr/>
          <a:lstStyle/>
          <a:p>
            <a:r>
              <a:rPr lang="en-US" dirty="0" smtClean="0">
                <a:solidFill>
                  <a:srgbClr val="595959"/>
                </a:solidFill>
              </a:rPr>
              <a:t>HPMS Vehicle Summary Data</a:t>
            </a:r>
            <a:endParaRPr lang="en-US" dirty="0">
              <a:solidFill>
                <a:srgbClr val="595959"/>
              </a:solidFill>
            </a:endParaRPr>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7</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5" y="1829576"/>
            <a:ext cx="8029095" cy="3458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4019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2648" y="609600"/>
            <a:ext cx="8153400" cy="609600"/>
          </a:xfrm>
        </p:spPr>
        <p:txBody>
          <a:bodyPr>
            <a:normAutofit/>
          </a:bodyPr>
          <a:lstStyle/>
          <a:p>
            <a:r>
              <a:rPr lang="en-US" dirty="0" smtClean="0">
                <a:solidFill>
                  <a:srgbClr val="595959"/>
                </a:solidFill>
                <a:latin typeface="Avenir Book"/>
                <a:cs typeface="Avenir Book"/>
              </a:rPr>
              <a:t>FHWA Roadway Functional Classification</a:t>
            </a:r>
            <a:endParaRPr lang="en-US" dirty="0">
              <a:solidFill>
                <a:srgbClr val="595959"/>
              </a:solidFill>
              <a:latin typeface="Avenir Book"/>
              <a:cs typeface="Avenir Book"/>
            </a:endParaRPr>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7924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8088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762000"/>
          </a:xfrm>
        </p:spPr>
        <p:txBody>
          <a:bodyPr/>
          <a:lstStyle/>
          <a:p>
            <a:r>
              <a:rPr lang="en-US" dirty="0" smtClean="0">
                <a:solidFill>
                  <a:srgbClr val="595959"/>
                </a:solidFill>
              </a:rPr>
              <a:t>Functional Systems Groups</a:t>
            </a:r>
            <a:endParaRPr lang="en-US" dirty="0">
              <a:solidFill>
                <a:srgbClr val="595959"/>
              </a:solidFill>
            </a:endParaRPr>
          </a:p>
        </p:txBody>
      </p:sp>
      <p:sp>
        <p:nvSpPr>
          <p:cNvPr id="4" name="Slide Number Placeholder 3"/>
          <p:cNvSpPr>
            <a:spLocks noGrp="1"/>
          </p:cNvSpPr>
          <p:nvPr>
            <p:ph type="sldNum" sz="quarter" idx="12"/>
          </p:nvPr>
        </p:nvSpPr>
        <p:spPr/>
        <p:txBody>
          <a:bodyPr>
            <a:normAutofit fontScale="85000" lnSpcReduction="20000"/>
          </a:bodyPr>
          <a:lstStyle/>
          <a:p>
            <a:fld id="{85EDAE85-9139-42B6-AB94-74CAB4941ED5}" type="slidenum">
              <a:rPr lang="en-US" smtClean="0"/>
              <a:pPr/>
              <a:t>9</a:t>
            </a:fld>
            <a:endParaRPr lang="en-US" dirty="0"/>
          </a:p>
        </p:txBody>
      </p:sp>
      <p:sp>
        <p:nvSpPr>
          <p:cNvPr id="3" name="TextBox 2"/>
          <p:cNvSpPr txBox="1"/>
          <p:nvPr/>
        </p:nvSpPr>
        <p:spPr>
          <a:xfrm>
            <a:off x="6934200" y="3259693"/>
            <a:ext cx="457200" cy="369332"/>
          </a:xfrm>
          <a:prstGeom prst="rect">
            <a:avLst/>
          </a:prstGeom>
          <a:solidFill>
            <a:schemeClr val="bg1"/>
          </a:solidFill>
        </p:spPr>
        <p:txBody>
          <a:bodyPr wrap="square" rtlCol="0">
            <a:spAutoFit/>
          </a:bodyPr>
          <a:lstStyle/>
          <a:p>
            <a:endParaRPr lang="en-US" dirty="0"/>
          </a:p>
        </p:txBody>
      </p:sp>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60" y="1819178"/>
            <a:ext cx="78867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9034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0F206331DBEF449629AB595CDCAD2C" ma:contentTypeVersion="4" ma:contentTypeDescription="Create a new document." ma:contentTypeScope="" ma:versionID="9cbf61d80b26bfad4133c3b3fcb350ec">
  <xsd:schema xmlns:xsd="http://www.w3.org/2001/XMLSchema" xmlns:p="http://schemas.microsoft.com/office/2006/metadata/properties" targetNamespace="http://schemas.microsoft.com/office/2006/metadata/properties" ma:root="true" ma:fieldsID="0239da433157c1bbf4512dbd93deef4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4875E97-D19F-45B2-8957-B45AA654DB76}">
  <ds:schemaRefs>
    <ds:schemaRef ds:uri="http://schemas.microsoft.com/sharepoint/v3/contenttype/forms"/>
  </ds:schemaRefs>
</ds:datastoreItem>
</file>

<file path=customXml/itemProps2.xml><?xml version="1.0" encoding="utf-8"?>
<ds:datastoreItem xmlns:ds="http://schemas.openxmlformats.org/officeDocument/2006/customXml" ds:itemID="{2AB70A81-61D5-4229-B53B-23A526F5DEDF}">
  <ds:schemaRefs>
    <ds:schemaRef ds:uri="http://purl.org/dc/dcmitype/"/>
    <ds:schemaRef ds:uri="http://www.w3.org/XML/1998/namespace"/>
    <ds:schemaRef ds:uri="http://schemas.microsoft.com/office/2006/documentManagement/types"/>
    <ds:schemaRef ds:uri="http://purl.org/dc/terms/"/>
    <ds:schemaRef ds:uri="http://schemas.openxmlformats.org/package/2006/metadata/core-propertie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C172C059-3649-4B75-AF21-7EC49DFD8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Median.thmx</Template>
  <TotalTime>16956</TotalTime>
  <Words>1363</Words>
  <Application>Microsoft Macintosh PowerPoint</Application>
  <PresentationFormat>On-screen Show (4:3)</PresentationFormat>
  <Paragraphs>154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Median</vt:lpstr>
      <vt:lpstr>How to Submit HPMS Vehicle Summary Data:  meeting federal requirements</vt:lpstr>
      <vt:lpstr>Your Objective</vt:lpstr>
      <vt:lpstr>Why Do This?</vt:lpstr>
      <vt:lpstr>Part 1 Understand What the Vehicle  Summary Data Is</vt:lpstr>
      <vt:lpstr>HPMS Vehicle Summary Data</vt:lpstr>
      <vt:lpstr>HPMS Vehicle Summary Data</vt:lpstr>
      <vt:lpstr>HPMS Vehicle Summary Data</vt:lpstr>
      <vt:lpstr>FHWA Roadway Functional Classification</vt:lpstr>
      <vt:lpstr>Functional Systems Groups</vt:lpstr>
      <vt:lpstr>HPMS Vehicle Types</vt:lpstr>
      <vt:lpstr>HPMS Vehicle Summary Data Example</vt:lpstr>
      <vt:lpstr>HPMS Vehicle Summary Data Example</vt:lpstr>
      <vt:lpstr>HPMS Vehicle Summary Data Example</vt:lpstr>
      <vt:lpstr>HPMS Vehicle Summary Data Example</vt:lpstr>
      <vt:lpstr>HPMS Vehicle Summary Data</vt:lpstr>
      <vt:lpstr>Summary</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Master Presentation Demo</dc:title>
  <dc:creator>FHWALibrary@dot.gov</dc:creator>
  <cp:lastModifiedBy>Alan Manning</cp:lastModifiedBy>
  <cp:revision>528</cp:revision>
  <cp:lastPrinted>2014-09-19T15:48:26Z</cp:lastPrinted>
  <dcterms:created xsi:type="dcterms:W3CDTF">2012-12-11T14:10:14Z</dcterms:created>
  <dcterms:modified xsi:type="dcterms:W3CDTF">2015-06-11T15:09:30Z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0x010100DA0F206331DBEF449629AB595CDCAD2C</vt:lpwstr>
  </property>
</Properties>
</file>