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1"/>
  </p:notesMasterIdLst>
  <p:sldIdLst>
    <p:sldId id="257" r:id="rId6"/>
    <p:sldId id="258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5FC24-F1DE-4903-8BAE-87AB80B6940D}" v="457" dt="2021-10-22T15:37:14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0" autoAdjust="0"/>
    <p:restoredTop sz="80437" autoAdjust="0"/>
  </p:normalViewPr>
  <p:slideViewPr>
    <p:cSldViewPr snapToGrid="0">
      <p:cViewPr varScale="1">
        <p:scale>
          <a:sx n="98" d="100"/>
          <a:sy n="98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e, Carson (Volpe)" userId="6ae83194-c6b8-4776-922d-edd82b306dc3" providerId="ADAL" clId="{1B75FC24-F1DE-4903-8BAE-87AB80B6940D}"/>
    <pc:docChg chg="custSel modSld">
      <pc:chgData name="Poe, Carson (Volpe)" userId="6ae83194-c6b8-4776-922d-edd82b306dc3" providerId="ADAL" clId="{1B75FC24-F1DE-4903-8BAE-87AB80B6940D}" dt="2021-10-22T15:38:40.439" v="2299" actId="962"/>
      <pc:docMkLst>
        <pc:docMk/>
      </pc:docMkLst>
      <pc:sldChg chg="delSp modSp mod delAnim">
        <pc:chgData name="Poe, Carson (Volpe)" userId="6ae83194-c6b8-4776-922d-edd82b306dc3" providerId="ADAL" clId="{1B75FC24-F1DE-4903-8BAE-87AB80B6940D}" dt="2021-10-22T15:35:13.285" v="623" actId="962"/>
        <pc:sldMkLst>
          <pc:docMk/>
          <pc:sldMk cId="4155501157" sldId="258"/>
        </pc:sldMkLst>
        <pc:picChg chg="del">
          <ac:chgData name="Poe, Carson (Volpe)" userId="6ae83194-c6b8-4776-922d-edd82b306dc3" providerId="ADAL" clId="{1B75FC24-F1DE-4903-8BAE-87AB80B6940D}" dt="2021-10-22T15:33:12.471" v="0" actId="21"/>
          <ac:picMkLst>
            <pc:docMk/>
            <pc:sldMk cId="4155501157" sldId="258"/>
            <ac:picMk id="2" creationId="{00000000-0000-0000-0000-000000000000}"/>
          </ac:picMkLst>
        </pc:picChg>
        <pc:picChg chg="mod ord">
          <ac:chgData name="Poe, Carson (Volpe)" userId="6ae83194-c6b8-4776-922d-edd82b306dc3" providerId="ADAL" clId="{1B75FC24-F1DE-4903-8BAE-87AB80B6940D}" dt="2021-10-22T15:35:13.285" v="623" actId="962"/>
          <ac:picMkLst>
            <pc:docMk/>
            <pc:sldMk cId="4155501157" sldId="258"/>
            <ac:picMk id="4" creationId="{DB189EC5-2D75-45C3-8354-ED138971AFF5}"/>
          </ac:picMkLst>
        </pc:picChg>
        <pc:picChg chg="del">
          <ac:chgData name="Poe, Carson (Volpe)" userId="6ae83194-c6b8-4776-922d-edd82b306dc3" providerId="ADAL" clId="{1B75FC24-F1DE-4903-8BAE-87AB80B6940D}" dt="2021-10-22T15:33:12.471" v="0" actId="21"/>
          <ac:picMkLst>
            <pc:docMk/>
            <pc:sldMk cId="4155501157" sldId="258"/>
            <ac:picMk id="6" creationId="{00000000-0000-0000-0000-000000000000}"/>
          </ac:picMkLst>
        </pc:picChg>
      </pc:sldChg>
      <pc:sldChg chg="modSp mod">
        <pc:chgData name="Poe, Carson (Volpe)" userId="6ae83194-c6b8-4776-922d-edd82b306dc3" providerId="ADAL" clId="{1B75FC24-F1DE-4903-8BAE-87AB80B6940D}" dt="2021-10-22T15:36:13.135" v="1191" actId="962"/>
        <pc:sldMkLst>
          <pc:docMk/>
          <pc:sldMk cId="456017844" sldId="259"/>
        </pc:sldMkLst>
        <pc:picChg chg="mod">
          <ac:chgData name="Poe, Carson (Volpe)" userId="6ae83194-c6b8-4776-922d-edd82b306dc3" providerId="ADAL" clId="{1B75FC24-F1DE-4903-8BAE-87AB80B6940D}" dt="2021-10-22T15:36:13.135" v="1191" actId="962"/>
          <ac:picMkLst>
            <pc:docMk/>
            <pc:sldMk cId="456017844" sldId="259"/>
            <ac:picMk id="3" creationId="{00000000-0000-0000-0000-000000000000}"/>
          </ac:picMkLst>
        </pc:picChg>
      </pc:sldChg>
      <pc:sldChg chg="modSp">
        <pc:chgData name="Poe, Carson (Volpe)" userId="6ae83194-c6b8-4776-922d-edd82b306dc3" providerId="ADAL" clId="{1B75FC24-F1DE-4903-8BAE-87AB80B6940D}" dt="2021-10-22T15:37:14.187" v="1647" actId="962"/>
        <pc:sldMkLst>
          <pc:docMk/>
          <pc:sldMk cId="3057273729" sldId="261"/>
        </pc:sldMkLst>
        <pc:picChg chg="mod">
          <ac:chgData name="Poe, Carson (Volpe)" userId="6ae83194-c6b8-4776-922d-edd82b306dc3" providerId="ADAL" clId="{1B75FC24-F1DE-4903-8BAE-87AB80B6940D}" dt="2021-10-22T15:37:14.187" v="1647" actId="962"/>
          <ac:picMkLst>
            <pc:docMk/>
            <pc:sldMk cId="3057273729" sldId="261"/>
            <ac:picMk id="3" creationId="{00000000-0000-0000-0000-000000000000}"/>
          </ac:picMkLst>
        </pc:picChg>
      </pc:sldChg>
      <pc:sldChg chg="modSp mod">
        <pc:chgData name="Poe, Carson (Volpe)" userId="6ae83194-c6b8-4776-922d-edd82b306dc3" providerId="ADAL" clId="{1B75FC24-F1DE-4903-8BAE-87AB80B6940D}" dt="2021-10-22T15:38:40.439" v="2299" actId="962"/>
        <pc:sldMkLst>
          <pc:docMk/>
          <pc:sldMk cId="4019704600" sldId="262"/>
        </pc:sldMkLst>
        <pc:picChg chg="mod">
          <ac:chgData name="Poe, Carson (Volpe)" userId="6ae83194-c6b8-4776-922d-edd82b306dc3" providerId="ADAL" clId="{1B75FC24-F1DE-4903-8BAE-87AB80B6940D}" dt="2021-10-22T15:38:40.439" v="2299" actId="962"/>
          <ac:picMkLst>
            <pc:docMk/>
            <pc:sldMk cId="4019704600" sldId="262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D2A2-9410-40DB-A464-8C73DFB7404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EE54-7E71-40F9-936F-A02072DC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Refuge System lands and waters are managed according to the authorities of the </a:t>
            </a:r>
            <a:r>
              <a:rPr lang="en-US" b="1" dirty="0"/>
              <a:t>National Wildlife Refuge System Administration Act </a:t>
            </a:r>
            <a:r>
              <a:rPr lang="en-US" dirty="0"/>
              <a:t>of 1966 (</a:t>
            </a:r>
            <a:r>
              <a:rPr lang="en-US" b="1" dirty="0"/>
              <a:t>Administration Act</a:t>
            </a:r>
            <a:r>
              <a:rPr lang="en-US" dirty="0"/>
              <a:t>; 16 U.S.C. 668dd–668ee), as amended by the National Wildlife Refuge System Improvement Act of 1997 (</a:t>
            </a:r>
            <a:r>
              <a:rPr lang="en-US" b="1" dirty="0"/>
              <a:t>Improvement Act</a:t>
            </a:r>
            <a:r>
              <a:rPr lang="en-US" dirty="0"/>
              <a:t>; Pub. L. 105–57)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The Service does not have disposal authority </a:t>
            </a:r>
            <a:r>
              <a:rPr lang="en-US" dirty="0"/>
              <a:t>and will typically only convey an easement interest by</a:t>
            </a:r>
            <a:r>
              <a:rPr lang="en-US" b="1" dirty="0"/>
              <a:t> exchange</a:t>
            </a:r>
            <a:r>
              <a:rPr lang="en-US" dirty="0"/>
              <a:t>.  There are specific regulations regarding exchanges, not described here.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Service issues Right of Way (ROW) Permits under 50 CFR 29.21</a:t>
            </a:r>
            <a:r>
              <a:rPr lang="en-US" dirty="0"/>
              <a:t>.  This regulation is currently being revised and will likely be published in the Federal Register later this year.  This will be followed by a revised Policy Chapter and training to be offered to Service Personnel.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EE54-7E71-40F9-936F-A02072DC0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The proposed use MUST BE COMPATIBLE refuge purposes</a:t>
            </a: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Test:</a:t>
            </a:r>
            <a:r>
              <a:rPr lang="en-US" b="0" baseline="0" dirty="0"/>
              <a:t> Use</a:t>
            </a:r>
            <a:r>
              <a:rPr lang="en-US" dirty="0"/>
              <a:t> will not </a:t>
            </a:r>
            <a:r>
              <a:rPr lang="en-US" b="1" dirty="0"/>
              <a:t>materially interfere with or detract from </a:t>
            </a:r>
            <a:r>
              <a:rPr lang="en-US" dirty="0"/>
              <a:t>the fulfillment of the mission of the Refuge System or the purpose(s) of the refuge.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Process:</a:t>
            </a:r>
            <a:r>
              <a:rPr lang="en-US" baseline="0" dirty="0"/>
              <a:t> </a:t>
            </a:r>
            <a:r>
              <a:rPr lang="en-US" dirty="0"/>
              <a:t> </a:t>
            </a:r>
            <a:r>
              <a:rPr lang="en-US" b="1" dirty="0"/>
              <a:t>“compatibility determination” </a:t>
            </a:r>
            <a:r>
              <a:rPr lang="en-US" dirty="0"/>
              <a:t>is a determination that a use is compatible or not compatible with that Refuge’ purpose.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There are </a:t>
            </a:r>
            <a:r>
              <a:rPr lang="en-US" b="1" dirty="0"/>
              <a:t>567 refuges</a:t>
            </a:r>
            <a:r>
              <a:rPr lang="en-US" dirty="0"/>
              <a:t>, each with different establishing authorities, purposes, habitat types, wildlife species, and public uses. 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Public</a:t>
            </a:r>
            <a:r>
              <a:rPr lang="en-US" b="1" baseline="0" dirty="0"/>
              <a:t> safety/human safety NOT considered</a:t>
            </a:r>
            <a:r>
              <a:rPr lang="en-US" baseline="0" dirty="0"/>
              <a:t> in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Compatibility</a:t>
            </a:r>
            <a:r>
              <a:rPr lang="en-US" b="0" baseline="0" dirty="0"/>
              <a:t> </a:t>
            </a:r>
            <a:r>
              <a:rPr lang="en-US" b="0" baseline="0" dirty="0" err="1"/>
              <a:t>regs</a:t>
            </a:r>
            <a:r>
              <a:rPr lang="en-US" b="0" baseline="0" dirty="0"/>
              <a:t> found at</a:t>
            </a:r>
            <a:r>
              <a:rPr lang="en-US" b="1" baseline="0" dirty="0"/>
              <a:t> </a:t>
            </a:r>
            <a:r>
              <a:rPr lang="en-US" b="1" dirty="0"/>
              <a:t>50 CFR 26.41.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EE54-7E71-40F9-936F-A02072DC00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5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If</a:t>
            </a:r>
            <a:r>
              <a:rPr lang="en-US" baseline="0" dirty="0"/>
              <a:t> the project passes compatibility: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Service must assess the effects of the proposed use: </a:t>
            </a:r>
          </a:p>
          <a:p>
            <a:pPr lvl="1"/>
            <a:r>
              <a:rPr lang="en-US" dirty="0"/>
              <a:t>As required by the </a:t>
            </a:r>
            <a:r>
              <a:rPr lang="en-US" b="1" dirty="0"/>
              <a:t>National Environmental Policy Act </a:t>
            </a:r>
            <a:r>
              <a:rPr lang="en-US" dirty="0"/>
              <a:t>of 1969 (NEPA; 42 U.S.C. 4321 et seq.);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Endangered Species Act</a:t>
            </a:r>
            <a:r>
              <a:rPr lang="en-US" dirty="0"/>
              <a:t> of 1973 (ESA; 16 U.S.C. 1531 et seq.), as amended;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National Historic Preservation Act </a:t>
            </a:r>
            <a:r>
              <a:rPr lang="en-US" dirty="0"/>
              <a:t>of 1966 (NHPA; 54 U.S.C. 300101 et seq.); and </a:t>
            </a:r>
          </a:p>
          <a:p>
            <a:pPr lvl="1"/>
            <a:r>
              <a:rPr lang="en-US" dirty="0"/>
              <a:t>Other applicable laws and Executive Orders.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EE54-7E71-40F9-936F-A02072DC0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6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 Minimis Impact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Handled through </a:t>
            </a:r>
            <a:r>
              <a:rPr lang="en-US" b="1" baseline="0" dirty="0"/>
              <a:t>stipulations</a:t>
            </a:r>
            <a:r>
              <a:rPr lang="en-US" baseline="0" dirty="0"/>
              <a:t> in the compatibility determination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Net Benefit </a:t>
            </a:r>
            <a:r>
              <a:rPr lang="en-US" baseline="0" dirty="0"/>
              <a:t>for refuge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baseline="0" dirty="0"/>
              <a:t>Example: seeding surrounding area with native vegetation and invasive weed treatments on surrounding land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Fees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Application, Monitoring, Processing fees waived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Required to </a:t>
            </a:r>
            <a:r>
              <a:rPr lang="en-US" b="1" baseline="0" dirty="0"/>
              <a:t>pay fair market value </a:t>
            </a:r>
            <a:r>
              <a:rPr lang="en-US" baseline="0" dirty="0"/>
              <a:t>for</a:t>
            </a:r>
            <a:r>
              <a:rPr lang="en-US" b="1" baseline="0" dirty="0"/>
              <a:t> occupation </a:t>
            </a:r>
            <a:r>
              <a:rPr lang="en-US" baseline="0" dirty="0"/>
              <a:t>by </a:t>
            </a:r>
            <a:r>
              <a:rPr lang="en-US" b="1" baseline="0" dirty="0"/>
              <a:t>NWRSA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Timing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Case-by-Case for compatibility and NEPA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Permit processing usually within 90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EE54-7E71-40F9-936F-A02072DC0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2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1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1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14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4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4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52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5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8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29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20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51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2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7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7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7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6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F415-27AA-4020-BE1B-5FC284639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AE7E8-26FD-4B91-BFFD-ABE0E98DF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62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1" y="5410201"/>
            <a:ext cx="6275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U.S. Fish and Wildlife Service</a:t>
            </a:r>
            <a:br>
              <a:rPr lang="en-US" sz="4000" dirty="0"/>
            </a:br>
            <a:r>
              <a:rPr lang="en-US" sz="4000" b="1" dirty="0"/>
              <a:t>June 13, 2019</a:t>
            </a:r>
            <a:endParaRPr lang="en-US" sz="4000" b="1" dirty="0">
              <a:solidFill>
                <a:srgbClr val="C0504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589" y="208089"/>
            <a:ext cx="11192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Federal Lands Transfer Peer Exchange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4145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a photo of a US Fish and Wildlife Service staff member standing in a remote, treeless area holding a &quot;for sale by owner&quot; sign. Superimposed on the image is red circle with a slash through it to indicate that the land is not for sale or sale is prohibited.">
            <a:extLst>
              <a:ext uri="{FF2B5EF4-FFF2-40B4-BE49-F238E27FC236}">
                <a16:creationId xmlns:a16="http://schemas.microsoft.com/office/drawing/2014/main" id="{DB189EC5-2D75-45C3-8354-ED138971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3116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National Wildlife System Administration Act 16 USC 668dd</a:t>
            </a:r>
          </a:p>
        </p:txBody>
      </p:sp>
    </p:spTree>
    <p:extLst>
      <p:ext uri="{BB962C8B-B14F-4D97-AF65-F5344CB8AC3E}">
        <p14:creationId xmlns:p14="http://schemas.microsoft.com/office/powerpoint/2010/main" val="415550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s is a photo of a bald eagle perched on a log that is in a grassy field. There is a mountain range and city skyline in the background. The sun is setting out of fram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2" y="0"/>
            <a:ext cx="10247046" cy="69025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3072" y="174171"/>
            <a:ext cx="1069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ROW Regulations found at 50 CFR 29.21</a:t>
            </a:r>
          </a:p>
        </p:txBody>
      </p:sp>
    </p:spTree>
    <p:extLst>
      <p:ext uri="{BB962C8B-B14F-4D97-AF65-F5344CB8AC3E}">
        <p14:creationId xmlns:p14="http://schemas.microsoft.com/office/powerpoint/2010/main" val="45601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1"/>
            <a:ext cx="91227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0" dirty="0">
                <a:solidFill>
                  <a:srgbClr val="FFFFFF"/>
                </a:solidFill>
                <a:latin typeface="Calibri"/>
              </a:rPr>
              <a:t>NEPA</a:t>
            </a:r>
          </a:p>
        </p:txBody>
      </p:sp>
      <p:pic>
        <p:nvPicPr>
          <p:cNvPr id="3" name="Picture 8" descr="This is a close up photo of the end of a skee-ball lane. The outermost ring says, &quot;CatEx.&quot; A ring inside of it says, &quot;EA.&quot; The smallest and top-most ring says &quot;EIS.&quot;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19965" r="13732" b="9621"/>
          <a:stretch/>
        </p:blipFill>
        <p:spPr bwMode="auto">
          <a:xfrm>
            <a:off x="1512539" y="1088911"/>
            <a:ext cx="9145656" cy="564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7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a photos of a wildlife refuge landscape. In the distance, there are treeless hills. In the middle of the frame is a wetland. In the foreground are shrubs. It is a partly cloudy day with a bright sun shining behind the thin cloud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7" y="90152"/>
            <a:ext cx="100584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171" y="152400"/>
            <a:ext cx="9859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 Minimis Impact: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Stipulations in Compatibility Determination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Required to create Net Benefit for Refuge</a:t>
            </a:r>
          </a:p>
        </p:txBody>
      </p:sp>
    </p:spTree>
    <p:extLst>
      <p:ext uri="{BB962C8B-B14F-4D97-AF65-F5344CB8AC3E}">
        <p14:creationId xmlns:p14="http://schemas.microsoft.com/office/powerpoint/2010/main" val="4019704600"/>
      </p:ext>
    </p:extLst>
  </p:cSld>
  <p:clrMapOvr>
    <a:masterClrMapping/>
  </p:clrMapOvr>
</p:sld>
</file>

<file path=ppt/theme/theme1.xml><?xml version="1.0" encoding="utf-8"?>
<a:theme xmlns:a="http://schemas.openxmlformats.org/drawingml/2006/main" name="1_Non-Purchase Acquisi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n-Purchase Acquisitio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F97F2D857454897E555215B172CEF" ma:contentTypeVersion="8" ma:contentTypeDescription="Create a new document." ma:contentTypeScope="" ma:versionID="a7b8f10fcef449cb4ae58d207a1a3813">
  <xsd:schema xmlns:xsd="http://www.w3.org/2001/XMLSchema" xmlns:xs="http://www.w3.org/2001/XMLSchema" xmlns:p="http://schemas.microsoft.com/office/2006/metadata/properties" xmlns:ns2="18aae5a6-488e-48b7-b668-4b7a842b9a27" xmlns:ns3="5720fd21-3244-4a90-b9c4-c894564e2a96" targetNamespace="http://schemas.microsoft.com/office/2006/metadata/properties" ma:root="true" ma:fieldsID="e85a6b427ce009be3c5cee720a2af476" ns2:_="" ns3:_="">
    <xsd:import namespace="18aae5a6-488e-48b7-b668-4b7a842b9a27"/>
    <xsd:import namespace="5720fd21-3244-4a90-b9c4-c894564e2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ae5a6-488e-48b7-b668-4b7a842b9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0fd21-3244-4a90-b9c4-c894564e2a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F132BE-E6BA-452D-8E60-595DBCB21E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42620C-CB8F-46F8-B593-330D6E2725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CB2AC1-69DF-444F-9949-EBB8E8E94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aae5a6-488e-48b7-b668-4b7a842b9a27"/>
    <ds:schemaRef ds:uri="5720fd21-3244-4a90-b9c4-c894564e2a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444</Words>
  <Application>Microsoft Office PowerPoint</Application>
  <PresentationFormat>Widescreen</PresentationFormat>
  <Paragraphs>44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1_Non-Purchase Acquisition</vt:lpstr>
      <vt:lpstr>Non-Purchase Acquisition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Bloomfield, Jonathan</dc:creator>
  <cp:lastModifiedBy>Carson Poe</cp:lastModifiedBy>
  <cp:revision>16</cp:revision>
  <dcterms:created xsi:type="dcterms:W3CDTF">2019-05-31T23:20:02Z</dcterms:created>
  <dcterms:modified xsi:type="dcterms:W3CDTF">2021-10-22T15:38:43Z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0x0101001B3F97F2D857454897E555215B172CEF</vt:lpwstr>
  </property>
</Properties>
</file>