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262" r:id="rId7"/>
    <p:sldId id="363" r:id="rId8"/>
    <p:sldId id="357" r:id="rId9"/>
    <p:sldId id="359" r:id="rId10"/>
    <p:sldId id="364" r:id="rId11"/>
    <p:sldId id="361" r:id="rId12"/>
    <p:sldId id="360" r:id="rId13"/>
    <p:sldId id="336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D"/>
    <a:srgbClr val="FFFF0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81" autoAdjust="0"/>
    <p:restoredTop sz="91163" autoAdjust="0"/>
  </p:normalViewPr>
  <p:slideViewPr>
    <p:cSldViewPr>
      <p:cViewPr varScale="1">
        <p:scale>
          <a:sx n="67" d="100"/>
          <a:sy n="67" d="100"/>
        </p:scale>
        <p:origin x="10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1" Type="http://schemas.openxmlformats.org/officeDocument/2006/relationships/slide" Target="slides/slide5.xml"/><Relationship Id="rId6" Type="http://schemas.openxmlformats.org/officeDocument/2006/relationships/slideMaster" Target="slideMasters/slideMaster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E408EA3-5B62-4EA5-B2C4-277918848C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78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F1D95CF-A65D-4D54-BDE0-7BC24E4ECD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12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8F4EF4-70CB-4946-B8C8-1616533C58C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63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owerpointslidemasterback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505200"/>
            <a:ext cx="6400800" cy="1371600"/>
          </a:xfrm>
        </p:spPr>
        <p:txBody>
          <a:bodyPr/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5029200"/>
            <a:ext cx="3505200" cy="990600"/>
          </a:xfrm>
        </p:spPr>
        <p:txBody>
          <a:bodyPr/>
          <a:lstStyle>
            <a:lvl1pPr marL="0" indent="0">
              <a:defRPr sz="1400" b="0">
                <a:solidFill>
                  <a:srgbClr val="00408D"/>
                </a:solidFill>
              </a:defRPr>
            </a:lvl1pPr>
          </a:lstStyle>
          <a:p>
            <a:r>
              <a:rPr lang="en-US"/>
              <a:t>Date</a:t>
            </a:r>
          </a:p>
          <a:p>
            <a:r>
              <a:rPr lang="en-US"/>
              <a:t>Name </a:t>
            </a:r>
          </a:p>
          <a:p>
            <a:r>
              <a:rPr lang="en-US"/>
              <a:t>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59C93-6A38-4A55-A434-A99FA1DFD3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306E3-FDEF-49FA-A1B1-E5156458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973C-A8FB-4726-9A82-AA4992463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F9AD-757F-4029-A186-AA0AD8BF62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F6647-AE92-4454-80D2-E2C2F9DF8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901FF-F37D-49C3-84E6-3FE076A22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AC3D8-46A2-46F8-85B9-2BE2B1EDE0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7DFD5-6371-410C-A822-8EE9061B78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B63A-21CB-4A4B-8459-1638A80B4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23894-2F61-4C37-A959-A5AEBB6864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werpointslidemasterback-02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28600"/>
            <a:ext cx="670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FF8000"/>
                </a:solidFill>
              </a:defRPr>
            </a:lvl1pPr>
          </a:lstStyle>
          <a:p>
            <a:pPr>
              <a:defRPr/>
            </a:pPr>
            <a:fld id="{E5A7BD8E-398B-4885-B8B4-FE8D9333ED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FF8000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b="1">
          <a:solidFill>
            <a:srgbClr val="FF8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600" b="1">
          <a:solidFill>
            <a:srgbClr val="00408D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0408D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408D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408D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45494" y="2976563"/>
            <a:ext cx="6400800" cy="1371600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Right of Way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28812" y="5838825"/>
            <a:ext cx="35052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Prepared by:</a:t>
            </a:r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rgbClr val="FF8000"/>
                </a:solidFill>
              </a:rPr>
              <a:t>Daniel Boggs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52600" y="4038600"/>
            <a:ext cx="6986588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FF8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/>
            <a:r>
              <a:rPr lang="en-US" sz="4800" kern="0" dirty="0" smtClean="0"/>
              <a:t>Federal Land Transfers</a:t>
            </a:r>
            <a:endParaRPr lang="en-US" sz="4800" kern="0" dirty="0" smtClean="0"/>
          </a:p>
        </p:txBody>
      </p:sp>
    </p:spTree>
    <p:extLst>
      <p:ext uri="{BB962C8B-B14F-4D97-AF65-F5344CB8AC3E}">
        <p14:creationId xmlns:p14="http://schemas.microsoft.com/office/powerpoint/2010/main" val="25155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05600" cy="1143000"/>
          </a:xfrm>
        </p:spPr>
        <p:txBody>
          <a:bodyPr/>
          <a:lstStyle/>
          <a:p>
            <a:r>
              <a:rPr lang="en-US" sz="4400" dirty="0" smtClean="0"/>
              <a:t>Federal Land Transfers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Most Federal Land Transfers are conducted through Central Office, Acquisition Section.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Some Design Builders are now taking on some FLTs but still relay on Central Office for assistance.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All FLT go through the Central Office for final review and approval.</a:t>
            </a:r>
            <a:endParaRPr lang="en-US" sz="3200" dirty="0" smtClean="0">
              <a:solidFill>
                <a:srgbClr val="00408D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40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F973C-A8FB-4726-9A82-AA4992463D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6705600" cy="1143000"/>
          </a:xfrm>
        </p:spPr>
        <p:txBody>
          <a:bodyPr/>
          <a:lstStyle/>
          <a:p>
            <a:r>
              <a:rPr lang="en-US" sz="4800" dirty="0" smtClean="0"/>
              <a:t>Federal Landowners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All Federal Agencies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Departments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Military Branches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Historical Parks / </a:t>
            </a:r>
            <a:r>
              <a:rPr lang="en-US" sz="2800" dirty="0" smtClean="0"/>
              <a:t>Battlefields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F973C-A8FB-4726-9A82-AA4992463DE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3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The earlier; the better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We </a:t>
            </a:r>
            <a:r>
              <a:rPr lang="en-US" sz="2400" dirty="0" smtClean="0">
                <a:solidFill>
                  <a:srgbClr val="00408D"/>
                </a:solidFill>
              </a:rPr>
              <a:t>reach out to the </a:t>
            </a:r>
            <a:r>
              <a:rPr lang="en-US" sz="2400" dirty="0" smtClean="0">
                <a:solidFill>
                  <a:srgbClr val="00408D"/>
                </a:solidFill>
              </a:rPr>
              <a:t>Federal land</a:t>
            </a:r>
            <a:r>
              <a:rPr lang="en-US" sz="2400" dirty="0" smtClean="0">
                <a:solidFill>
                  <a:srgbClr val="00408D"/>
                </a:solidFill>
              </a:rPr>
              <a:t>owners </a:t>
            </a:r>
            <a:r>
              <a:rPr lang="en-US" sz="2400" dirty="0" smtClean="0">
                <a:solidFill>
                  <a:srgbClr val="00408D"/>
                </a:solidFill>
              </a:rPr>
              <a:t>well </a:t>
            </a:r>
            <a:r>
              <a:rPr lang="en-US" sz="2400" dirty="0" smtClean="0">
                <a:solidFill>
                  <a:srgbClr val="00408D"/>
                </a:solidFill>
              </a:rPr>
              <a:t>before NTP with project information and project plans</a:t>
            </a:r>
            <a:r>
              <a:rPr lang="en-US" sz="2400" dirty="0" smtClean="0">
                <a:solidFill>
                  <a:srgbClr val="00408D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408D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We can move forward with negotiations if the Federal landowner provides written notice that they </a:t>
            </a:r>
            <a:r>
              <a:rPr lang="en-US" sz="2400" dirty="0" smtClean="0">
                <a:solidFill>
                  <a:srgbClr val="00408D"/>
                </a:solidFill>
              </a:rPr>
              <a:t>intend to donate </a:t>
            </a:r>
            <a:r>
              <a:rPr lang="en-US" sz="2400" dirty="0" smtClean="0">
                <a:solidFill>
                  <a:srgbClr val="00408D"/>
                </a:solidFill>
              </a:rPr>
              <a:t>and willing to waive their right to an appraisal.</a:t>
            </a:r>
            <a:endParaRPr lang="en-US" sz="2400" dirty="0" smtClean="0">
              <a:solidFill>
                <a:srgbClr val="00408D"/>
              </a:solidFill>
            </a:endParaRP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F973C-A8FB-4726-9A82-AA4992463DE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705600" cy="1143000"/>
          </a:xfrm>
        </p:spPr>
        <p:txBody>
          <a:bodyPr/>
          <a:lstStyle/>
          <a:p>
            <a:r>
              <a:rPr lang="en-US" sz="4400" dirty="0" smtClean="0"/>
              <a:t>Land Rights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Some </a:t>
            </a:r>
            <a:r>
              <a:rPr lang="en-US" sz="2400" dirty="0" smtClean="0">
                <a:solidFill>
                  <a:srgbClr val="00408D"/>
                </a:solidFill>
              </a:rPr>
              <a:t>Federal </a:t>
            </a:r>
            <a:r>
              <a:rPr lang="en-US" sz="2400" dirty="0" smtClean="0">
                <a:solidFill>
                  <a:srgbClr val="00408D"/>
                </a:solidFill>
              </a:rPr>
              <a:t>landowners </a:t>
            </a:r>
            <a:r>
              <a:rPr lang="en-US" sz="2400" dirty="0" smtClean="0">
                <a:solidFill>
                  <a:srgbClr val="00408D"/>
                </a:solidFill>
              </a:rPr>
              <a:t>cannot convey land</a:t>
            </a:r>
            <a:r>
              <a:rPr lang="en-US" sz="2400" dirty="0" smtClean="0">
                <a:solidFill>
                  <a:srgbClr val="00408D"/>
                </a:solidFill>
              </a:rPr>
              <a:t>, so </a:t>
            </a:r>
            <a:r>
              <a:rPr lang="en-US" sz="2400" dirty="0" smtClean="0">
                <a:solidFill>
                  <a:srgbClr val="00408D"/>
                </a:solidFill>
              </a:rPr>
              <a:t>permanent </a:t>
            </a:r>
            <a:r>
              <a:rPr lang="en-US" sz="2400" dirty="0" smtClean="0">
                <a:solidFill>
                  <a:srgbClr val="00408D"/>
                </a:solidFill>
              </a:rPr>
              <a:t>easements or permits </a:t>
            </a:r>
            <a:r>
              <a:rPr lang="en-US" sz="2400" dirty="0" smtClean="0">
                <a:solidFill>
                  <a:srgbClr val="00408D"/>
                </a:solidFill>
              </a:rPr>
              <a:t>must suffice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Some </a:t>
            </a:r>
            <a:r>
              <a:rPr lang="en-US" sz="2400" dirty="0" smtClean="0">
                <a:solidFill>
                  <a:srgbClr val="00408D"/>
                </a:solidFill>
              </a:rPr>
              <a:t>Federal </a:t>
            </a:r>
            <a:r>
              <a:rPr lang="en-US" sz="2400" dirty="0" smtClean="0">
                <a:solidFill>
                  <a:srgbClr val="00408D"/>
                </a:solidFill>
              </a:rPr>
              <a:t>landowners will not convey property until after the project is complete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VDOT often receives a Right of Entry, Special Use </a:t>
            </a:r>
            <a:r>
              <a:rPr lang="en-US" sz="2400" dirty="0" smtClean="0">
                <a:solidFill>
                  <a:srgbClr val="00408D"/>
                </a:solidFill>
              </a:rPr>
              <a:t>Permit, </a:t>
            </a:r>
            <a:r>
              <a:rPr lang="en-US" sz="2400" dirty="0" smtClean="0">
                <a:solidFill>
                  <a:srgbClr val="00408D"/>
                </a:solidFill>
              </a:rPr>
              <a:t>or License to provide temporary </a:t>
            </a:r>
            <a:r>
              <a:rPr lang="en-US" sz="2400" dirty="0" smtClean="0">
                <a:solidFill>
                  <a:srgbClr val="00408D"/>
                </a:solidFill>
              </a:rPr>
              <a:t>rights </a:t>
            </a:r>
            <a:r>
              <a:rPr lang="en-US" sz="2400" dirty="0" smtClean="0">
                <a:solidFill>
                  <a:srgbClr val="00408D"/>
                </a:solidFill>
              </a:rPr>
              <a:t>to allow a project to be advertised and constructed.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Then the challenge becomes completing the negotiations by conveyance instrument</a:t>
            </a:r>
            <a:r>
              <a:rPr lang="en-US" sz="2400" dirty="0" smtClean="0">
                <a:solidFill>
                  <a:srgbClr val="00408D"/>
                </a:solidFill>
              </a:rPr>
              <a:t>.</a:t>
            </a:r>
            <a:endParaRPr lang="en-US" sz="2400" dirty="0" smtClean="0">
              <a:solidFill>
                <a:srgbClr val="00408D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408D"/>
              </a:solidFill>
            </a:endParaRPr>
          </a:p>
          <a:p>
            <a:endParaRPr lang="en-US" dirty="0">
              <a:solidFill>
                <a:srgbClr val="0040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F973C-A8FB-4726-9A82-AA4992463DE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6705600" cy="1143000"/>
          </a:xfrm>
        </p:spPr>
        <p:txBody>
          <a:bodyPr/>
          <a:lstStyle/>
          <a:p>
            <a:r>
              <a:rPr lang="en-US" sz="6000" dirty="0" smtClean="0"/>
              <a:t>NASA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VDOT originally wanted to purchase land from NASA via GSA.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We asked our attorney to weigh in on the two options. (easement or deed)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Due to time constraints, we requested to move forward with negotiating an easement directly with NASA.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408D"/>
                </a:solidFill>
              </a:rPr>
              <a:t>Ultimately they conveyed to us an easement to construct and maintain the roadway. </a:t>
            </a:r>
            <a:endParaRPr lang="en-US" sz="3200" dirty="0">
              <a:solidFill>
                <a:srgbClr val="0040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F973C-A8FB-4726-9A82-AA4992463DE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705600" cy="1143000"/>
          </a:xfrm>
        </p:spPr>
        <p:txBody>
          <a:bodyPr/>
          <a:lstStyle/>
          <a:p>
            <a:r>
              <a:rPr lang="en-US" sz="6000" dirty="0" smtClean="0"/>
              <a:t>Nice Bridge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Active negotiation with King George County park property </a:t>
            </a:r>
            <a:r>
              <a:rPr lang="en-US" sz="2400" dirty="0" smtClean="0">
                <a:solidFill>
                  <a:srgbClr val="00408D"/>
                </a:solidFill>
              </a:rPr>
              <a:t>with National Park Service restrictions.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VDOT will </a:t>
            </a:r>
            <a:r>
              <a:rPr lang="en-US" sz="2400" dirty="0" smtClean="0">
                <a:solidFill>
                  <a:srgbClr val="00408D"/>
                </a:solidFill>
              </a:rPr>
              <a:t>need to satisfy the NPS requirements to convert the parkland to public use for the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Due to these requirements VDOT is required to find replacement parkland.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The County and VDOT could not come to agreement on the property to be used as replacement parkland until just recently.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The “Transfer and Release” of restrictions</a:t>
            </a:r>
            <a:r>
              <a:rPr lang="en-US" sz="2400" dirty="0" smtClean="0">
                <a:solidFill>
                  <a:srgbClr val="00408D"/>
                </a:solidFill>
              </a:rPr>
              <a:t> will need to be approved by NPS, GSA, and DOI.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408D"/>
                </a:solidFill>
              </a:rPr>
              <a:t>VDOT is currently working on preparing the package to submit to NPS to begin the approval process.</a:t>
            </a:r>
            <a:endParaRPr lang="en-US" sz="2400" dirty="0">
              <a:solidFill>
                <a:srgbClr val="0040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3F973C-A8FB-4726-9A82-AA4992463DE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57DFD5-6371-410C-A822-8EE9061B78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2667000"/>
            <a:ext cx="8001000" cy="4038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8000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800" b="0" kern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Questions?</a:t>
            </a:r>
            <a:br>
              <a:rPr lang="en-US" sz="7800" b="0" kern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800" b="0" kern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7800" b="0" kern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800" b="0" kern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7800" b="0" kern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78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4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DOTtemplate1">
  <a:themeElements>
    <a:clrScheme name="VDOTtemplate1 1">
      <a:dk1>
        <a:srgbClr val="0060AA"/>
      </a:dk1>
      <a:lt1>
        <a:srgbClr val="FFFFFF"/>
      </a:lt1>
      <a:dk2>
        <a:srgbClr val="F47735"/>
      </a:dk2>
      <a:lt2>
        <a:srgbClr val="2D2015"/>
      </a:lt2>
      <a:accent1>
        <a:srgbClr val="F47735"/>
      </a:accent1>
      <a:accent2>
        <a:srgbClr val="F79A68"/>
      </a:accent2>
      <a:accent3>
        <a:srgbClr val="FFFFFF"/>
      </a:accent3>
      <a:accent4>
        <a:srgbClr val="005191"/>
      </a:accent4>
      <a:accent5>
        <a:srgbClr val="F8BDAE"/>
      </a:accent5>
      <a:accent6>
        <a:srgbClr val="E08B5E"/>
      </a:accent6>
      <a:hlink>
        <a:srgbClr val="0060AA"/>
      </a:hlink>
      <a:folHlink>
        <a:srgbClr val="949CA1"/>
      </a:folHlink>
    </a:clrScheme>
    <a:fontScheme name="VDOTtemplate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VDOTtemplate1 1">
        <a:dk1>
          <a:srgbClr val="0060AA"/>
        </a:dk1>
        <a:lt1>
          <a:srgbClr val="FFFFFF"/>
        </a:lt1>
        <a:dk2>
          <a:srgbClr val="F47735"/>
        </a:dk2>
        <a:lt2>
          <a:srgbClr val="2D2015"/>
        </a:lt2>
        <a:accent1>
          <a:srgbClr val="F47735"/>
        </a:accent1>
        <a:accent2>
          <a:srgbClr val="F79A68"/>
        </a:accent2>
        <a:accent3>
          <a:srgbClr val="FFFFFF"/>
        </a:accent3>
        <a:accent4>
          <a:srgbClr val="005191"/>
        </a:accent4>
        <a:accent5>
          <a:srgbClr val="F8BDAE"/>
        </a:accent5>
        <a:accent6>
          <a:srgbClr val="E08B5E"/>
        </a:accent6>
        <a:hlink>
          <a:srgbClr val="0060AA"/>
        </a:hlink>
        <a:folHlink>
          <a:srgbClr val="949C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381894F8D4F72D4989FA19655AE540C00100D7097B32CBF8B340ADC2B4B0F30ACFEA" ma:contentTypeVersion="45" ma:contentTypeDescription="" ma:contentTypeScope="" ma:versionID="f97662a3216c20ffb3178afcdc0051fb">
  <xsd:schema xmlns:xsd="http://www.w3.org/2001/XMLSchema" xmlns:xs="http://www.w3.org/2001/XMLSchema" xmlns:p="http://schemas.microsoft.com/office/2006/metadata/properties" xmlns:ns2="cfc1f70a-da37-47f1-93c0-875a2123d6a8" xmlns:ns3="465251e2-4269-43f1-8801-163ca3fb319b" xmlns:ns4="f3c5e6f1-f8d0-49ed-8fa9-4aae00e78942" targetNamespace="http://schemas.microsoft.com/office/2006/metadata/properties" ma:root="true" ma:fieldsID="b5586835711b288636f950444cb616cf" ns2:_="" ns3:_="" ns4:_="">
    <xsd:import namespace="cfc1f70a-da37-47f1-93c0-875a2123d6a8"/>
    <xsd:import namespace="465251e2-4269-43f1-8801-163ca3fb319b"/>
    <xsd:import namespace="f3c5e6f1-f8d0-49ed-8fa9-4aae00e78942"/>
    <xsd:element name="properties">
      <xsd:complexType>
        <xsd:sequence>
          <xsd:element name="documentManagement">
            <xsd:complexType>
              <xsd:all>
                <xsd:element ref="ns2:vdotDateToBeReviewed" minOccurs="0"/>
                <xsd:element ref="ns2:vdotDateApproved" minOccurs="0"/>
                <xsd:element ref="ns2:c15e3898af6b4cb49021aebd5bc38628" minOccurs="0"/>
                <xsd:element ref="ns2:d07fea8633c0449fb62af185b4621491" minOccurs="0"/>
                <xsd:element ref="ns2:p103894783404928839f54f738d79295" minOccurs="0"/>
                <xsd:element ref="ns3:TaxKeywordTaxHTField" minOccurs="0"/>
                <xsd:element ref="ns3:TaxCatchAll" minOccurs="0"/>
                <xsd:element ref="ns3:TaxCatchAllLabel" minOccurs="0"/>
                <xsd:element ref="ns2:id19885f3ded409db57b6a7b50319b3a" minOccurs="0"/>
                <xsd:element ref="ns2:id1c1af9e91b46ddb48fd7d1f6cc437e" minOccurs="0"/>
                <xsd:element ref="ns2:jaf43434fb75486a81d46e438cc48463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1f70a-da37-47f1-93c0-875a2123d6a8" elementFormDefault="qualified">
    <xsd:import namespace="http://schemas.microsoft.com/office/2006/documentManagement/types"/>
    <xsd:import namespace="http://schemas.microsoft.com/office/infopath/2007/PartnerControls"/>
    <xsd:element name="vdotDateToBeReviewed" ma:index="5" nillable="true" ma:displayName="Date To Be Reviewed" ma:description="Date when the document needs to be reviewed for updating" ma:format="DateOnly" ma:indexed="true" ma:internalName="vdotDateToBeReviewed">
      <xsd:simpleType>
        <xsd:restriction base="dms:DateTime"/>
      </xsd:simpleType>
    </xsd:element>
    <xsd:element name="vdotDateApproved" ma:index="10" nillable="true" ma:displayName="Date Approved" ma:description="Date when the document was approved by the owner as final" ma:format="DateOnly" ma:indexed="true" ma:internalName="vdotDateApproved" ma:readOnly="false">
      <xsd:simpleType>
        <xsd:restriction base="dms:DateTime"/>
      </xsd:simpleType>
    </xsd:element>
    <xsd:element name="c15e3898af6b4cb49021aebd5bc38628" ma:index="12" nillable="true" ma:taxonomy="true" ma:internalName="c15e3898af6b4cb49021aebd5bc38628" ma:taxonomyFieldName="vdotDistrict" ma:displayName="District" ma:default="" ma:fieldId="{c15e3898-af6b-4cb4-9021-aebd5bc38628}" ma:sspId="1b9a7e8e-3e7c-4b4a-9f52-dabb3ff4687f" ma:termSetId="d319ac9c-7487-4b96-8019-210f839377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7fea8633c0449fb62af185b4621491" ma:index="14" nillable="true" ma:taxonomy="true" ma:internalName="d07fea8633c0449fb62af185b4621491" ma:taxonomyFieldName="vdotDivision" ma:displayName="Division" ma:default="" ma:fieldId="{d07fea86-33c0-449f-b62a-f185b4621491}" ma:sspId="1b9a7e8e-3e7c-4b4a-9f52-dabb3ff4687f" ma:termSetId="2d77b552-e19d-420c-90ea-c3bbaadc93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103894783404928839f54f738d79295" ma:index="16" nillable="true" ma:taxonomy="true" ma:internalName="p103894783404928839f54f738d79295" ma:taxonomyFieldName="vdotRegion" ma:displayName="Region" ma:default="" ma:fieldId="{91038947-8340-4928-839f-54f738d79295}" ma:sspId="1b9a7e8e-3e7c-4b4a-9f52-dabb3ff4687f" ma:termSetId="89efefd3-396f-45e2-866b-39437bcaea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d19885f3ded409db57b6a7b50319b3a" ma:index="21" nillable="true" ma:taxonomy="true" ma:internalName="id19885f3ded409db57b6a7b50319b3a" ma:taxonomyFieldName="vdotDocumentOwner" ma:displayName="Document Owner" ma:indexed="true" ma:default="" ma:fieldId="{2d19885f-3ded-409d-b57b-6a7b50319b3a}" ma:sspId="1b9a7e8e-3e7c-4b4a-9f52-dabb3ff4687f" ma:termSetId="a8560183-27f1-4fad-ac39-596c497696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d1c1af9e91b46ddb48fd7d1f6cc437e" ma:index="23" nillable="true" ma:taxonomy="true" ma:internalName="id1c1af9e91b46ddb48fd7d1f6cc437e" ma:taxonomyFieldName="vdotDocumentType" ma:displayName="Document Type" ma:default="" ma:fieldId="{2d1c1af9-e91b-46dd-b48f-d7d1f6cc437e}" ma:taxonomyMulti="true" ma:sspId="1b9a7e8e-3e7c-4b4a-9f52-dabb3ff4687f" ma:termSetId="99f7c49e-80bf-40d3-bd92-c8d58cef433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af43434fb75486a81d46e438cc48463" ma:index="25" nillable="true" ma:taxonomy="true" ma:internalName="jaf43434fb75486a81d46e438cc48463" ma:taxonomyFieldName="vdotDocumentDescriptor" ma:displayName="Document Descriptor" ma:indexed="true" ma:readOnly="false" ma:default="" ma:fieldId="{3af43434-fb75-486a-81d4-6e438cc48463}" ma:sspId="1b9a7e8e-3e7c-4b4a-9f52-dabb3ff4687f" ma:termSetId="1bde0e9e-417b-4b88-ba7f-5dfb0d868b1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251e2-4269-43f1-8801-163ca3fb319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8" nillable="true" ma:taxonomy="true" ma:internalName="TaxKeywordTaxHTField" ma:taxonomyFieldName="TaxKeyword" ma:displayName="Enterprise Keywords" ma:fieldId="{23f27201-bee3-471e-b2e7-b64fd8b7ca38}" ma:taxonomyMulti="true" ma:sspId="1b9a7e8e-3e7c-4b4a-9f52-dabb3ff4687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d71a224f-2baa-4b68-a862-00efc4f0b726}" ma:internalName="TaxCatchAll" ma:showField="CatchAllData" ma:web="f3c5e6f1-f8d0-49ed-8fa9-4aae00e789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d71a224f-2baa-4b68-a862-00efc4f0b726}" ma:internalName="TaxCatchAllLabel" ma:readOnly="true" ma:showField="CatchAllDataLabel" ma:web="f3c5e6f1-f8d0-49ed-8fa9-4aae00e789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5e6f1-f8d0-49ed-8fa9-4aae00e78942" elementFormDefault="qualified">
    <xsd:import namespace="http://schemas.microsoft.com/office/2006/documentManagement/types"/>
    <xsd:import namespace="http://schemas.microsoft.com/office/infopath/2007/PartnerControls"/>
    <xsd:element name="_dlc_DocId" ma:index="2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F97F2D857454897E555215B172CEF" ma:contentTypeVersion="4" ma:contentTypeDescription="Create a new document." ma:contentTypeScope="" ma:versionID="cbbf747e403b7698b93925a06a7165eb">
  <xsd:schema xmlns:xsd="http://www.w3.org/2001/XMLSchema" xmlns:xs="http://www.w3.org/2001/XMLSchema" xmlns:p="http://schemas.microsoft.com/office/2006/metadata/properties" xmlns:ns2="18aae5a6-488e-48b7-b668-4b7a842b9a27" xmlns:ns3="5720fd21-3244-4a90-b9c4-c894564e2a96" targetNamespace="http://schemas.microsoft.com/office/2006/metadata/properties" ma:root="true" ma:fieldsID="48b8b27e5101247a1d09cd791d8f3bfb" ns2:_="" ns3:_="">
    <xsd:import namespace="18aae5a6-488e-48b7-b668-4b7a842b9a27"/>
    <xsd:import namespace="5720fd21-3244-4a90-b9c4-c894564e2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aae5a6-488e-48b7-b668-4b7a842b9a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20fd21-3244-4a90-b9c4-c894564e2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1b9a7e8e-3e7c-4b4a-9f52-dabb3ff4687f" ContentTypeId="0x010100381894F8D4F72D4989FA19655AE540C001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9A7370-C5E1-4E4E-AE0E-DDB2B0E097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c1f70a-da37-47f1-93c0-875a2123d6a8"/>
    <ds:schemaRef ds:uri="465251e2-4269-43f1-8801-163ca3fb319b"/>
    <ds:schemaRef ds:uri="f3c5e6f1-f8d0-49ed-8fa9-4aae00e789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471F20-14DB-48FB-B7C1-0274A7EFC4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4DDD22-6A14-4D00-9FFF-ACBE3CDF8FF7}"/>
</file>

<file path=customXml/itemProps4.xml><?xml version="1.0" encoding="utf-8"?>
<ds:datastoreItem xmlns:ds="http://schemas.openxmlformats.org/officeDocument/2006/customXml" ds:itemID="{00C9F655-DEA2-47D0-83BF-5570EAA23786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EDA6F1BA-FBA8-4130-A768-A8542EE289CF}">
  <ds:schemaRefs>
    <ds:schemaRef ds:uri="cfc1f70a-da37-47f1-93c0-875a2123d6a8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3c5e6f1-f8d0-49ed-8fa9-4aae00e78942"/>
    <ds:schemaRef ds:uri="465251e2-4269-43f1-8801-163ca3fb319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9604</TotalTime>
  <Words>369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VDOTtemplate1</vt:lpstr>
      <vt:lpstr>Right of Way </vt:lpstr>
      <vt:lpstr>Federal Land Transfers</vt:lpstr>
      <vt:lpstr>Federal Landowners</vt:lpstr>
      <vt:lpstr>The earlier; the better</vt:lpstr>
      <vt:lpstr>Land Rights</vt:lpstr>
      <vt:lpstr>NASA</vt:lpstr>
      <vt:lpstr>Nice Bridge</vt:lpstr>
      <vt:lpstr>PowerPoint Presentation</vt:lpstr>
    </vt:vector>
  </TitlesOfParts>
  <Company>Virginia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VDOT PowerPoint Template</dc:title>
  <dc:creator>robert.perry</dc:creator>
  <cp:keywords>Powerpoint</cp:keywords>
  <dc:description>COV\cynthia.brown|COV\cynthia.brown|COV\cynthia.brown</dc:description>
  <cp:lastModifiedBy>Boggs, Daniel (VDOT)</cp:lastModifiedBy>
  <cp:revision>122</cp:revision>
  <cp:lastPrinted>2018-04-09T15:03:10Z</cp:lastPrinted>
  <dcterms:created xsi:type="dcterms:W3CDTF">2007-05-23T14:07:31Z</dcterms:created>
  <dcterms:modified xsi:type="dcterms:W3CDTF">2019-05-31T18:44:35Z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0x0101001B3F97F2D857454897E555215B172CEF</vt:lpwstr>
  </property>
  <property fmtid="{D5CDD505-2E9C-101B-9397-08002B2CF9AE}" pid="3" name="TaxKeyword">
    <vt:lpwstr>1197;#Powerpoint|ec2d1f52-d9d9-41bc-a515-817eb41b2034</vt:lpwstr>
  </property>
  <property fmtid="{D5CDD505-2E9C-101B-9397-08002B2CF9AE}" pid="4" name="vdotDocumentType">
    <vt:lpwstr>5;#Not Vital Record|093eb48e-9bd5-43e3-bb5e-eb2a8662516a</vt:lpwstr>
  </property>
  <property fmtid="{D5CDD505-2E9C-101B-9397-08002B2CF9AE}" pid="5" name="vdotDivision">
    <vt:lpwstr>95;#Public Affairs|ad754f04-afdb-498e-b856-7903481e82cd</vt:lpwstr>
  </property>
  <property fmtid="{D5CDD505-2E9C-101B-9397-08002B2CF9AE}" pid="6" name="_dlc_DocIdItemGuid">
    <vt:lpwstr>9f713551-eac9-4610-ab73-df9a30886e3b</vt:lpwstr>
  </property>
  <property fmtid="{D5CDD505-2E9C-101B-9397-08002B2CF9AE}" pid="7" name="vdotDocumentOwner">
    <vt:lpwstr>2;#Division Administrator|7f1069d7-14e6-4d28-bffd-f0829fa67576</vt:lpwstr>
  </property>
  <property fmtid="{D5CDD505-2E9C-101B-9397-08002B2CF9AE}" pid="8" name="vdotDocumentDescriptor">
    <vt:lpwstr>812;#Template|f983bc4d-9bd6-40f3-96b9-9a14a1cfd89d</vt:lpwstr>
  </property>
  <property fmtid="{D5CDD505-2E9C-101B-9397-08002B2CF9AE}" pid="9" name="Order">
    <vt:r8>6500</vt:r8>
  </property>
</Properties>
</file>