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66" r:id="rId3"/>
    <p:sldId id="267" r:id="rId4"/>
    <p:sldId id="257" r:id="rId5"/>
    <p:sldId id="258" r:id="rId6"/>
    <p:sldId id="268" r:id="rId7"/>
    <p:sldId id="260" r:id="rId8"/>
    <p:sldId id="261" r:id="rId9"/>
    <p:sldId id="262" r:id="rId10"/>
    <p:sldId id="263" r:id="rId11"/>
    <p:sldId id="264"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62412" autoAdjust="0"/>
  </p:normalViewPr>
  <p:slideViewPr>
    <p:cSldViewPr snapToGrid="0">
      <p:cViewPr varScale="1">
        <p:scale>
          <a:sx n="114" d="100"/>
          <a:sy n="114" d="100"/>
        </p:scale>
        <p:origin x="392"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580A69-2BC9-4F3D-AB2F-25E147534F56}" type="datetimeFigureOut">
              <a:rPr lang="en-US" smtClean="0"/>
              <a:t>5/31/2019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8E1A573-2030-4B38-9590-10D31FF58601}" type="slidenum">
              <a:rPr lang="en-US" smtClean="0"/>
              <a:t>‹#›</a:t>
            </a:fld>
            <a:endParaRPr lang="en-US"/>
          </a:p>
        </p:txBody>
      </p:sp>
    </p:spTree>
    <p:extLst>
      <p:ext uri="{BB962C8B-B14F-4D97-AF65-F5344CB8AC3E}">
        <p14:creationId xmlns:p14="http://schemas.microsoft.com/office/powerpoint/2010/main" val="625381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If the project is funded under Chapter 2 of Title 23 of the United States Code, the Office of Federal Lands Highway should be consulted.</a:t>
            </a:r>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2</a:t>
            </a:fld>
            <a:endParaRPr lang="en-US"/>
          </a:p>
        </p:txBody>
      </p:sp>
    </p:spTree>
    <p:extLst>
      <p:ext uri="{BB962C8B-B14F-4D97-AF65-F5344CB8AC3E}">
        <p14:creationId xmlns:p14="http://schemas.microsoft.com/office/powerpoint/2010/main" val="37812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We have a unique role- the only agency with statutory authority to appropriate and transfer US lands that are under the jurisdiction of other Federal agencies. FHWA policy is to “balance its responsibility for stewardship of Federal land with its responsibility to provide for a safe and efficient highway system”.  FHWA has not delegated signature authority below the DA and legal sufficiency review by HCC is a pre=requisite to DA signing the deed.</a:t>
            </a:r>
          </a:p>
          <a:p>
            <a:pPr defTabSz="931774">
              <a:defRPr/>
            </a:pPr>
            <a:endParaRPr lang="en-US" dirty="0"/>
          </a:p>
          <a:p>
            <a:pPr defTabSz="931774">
              <a:defRPr/>
            </a:pPr>
            <a:r>
              <a:rPr lang="en-US" dirty="0"/>
              <a:t>If the land to be transferred is under the administration of more than one agency, but is for the same project, the land transfers should be separately described and deeded, but processed in a coordinated manner.</a:t>
            </a:r>
          </a:p>
          <a:p>
            <a:pPr defTabSz="931774">
              <a:defRPr/>
            </a:pPr>
            <a:r>
              <a:rPr lang="en-US" dirty="0"/>
              <a:t>Similarly, if the land is to be transferred to more than one State DOT or nominee, it should be separately described/deeded, but processed in coordinated manner.</a:t>
            </a:r>
          </a:p>
          <a:p>
            <a:pPr defTabSz="931774">
              <a:defRPr/>
            </a:pPr>
            <a:endParaRPr lang="en-US" dirty="0"/>
          </a:p>
          <a:p>
            <a:pPr defTabSz="931774">
              <a:defRPr/>
            </a:pPr>
            <a:r>
              <a:rPr lang="en-US" dirty="0"/>
              <a:t>The sample deeds in the FLT Manual are not templates.</a:t>
            </a:r>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3</a:t>
            </a:fld>
            <a:endParaRPr lang="en-US"/>
          </a:p>
        </p:txBody>
      </p:sp>
    </p:spTree>
    <p:extLst>
      <p:ext uri="{BB962C8B-B14F-4D97-AF65-F5344CB8AC3E}">
        <p14:creationId xmlns:p14="http://schemas.microsoft.com/office/powerpoint/2010/main" val="2592209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defTabSz="931774">
              <a:buFontTx/>
              <a:buAutoNum type="arabicPeriod"/>
              <a:defRPr/>
            </a:pPr>
            <a:r>
              <a:rPr lang="en-US" dirty="0"/>
              <a:t>Identifies the Controlling Agency (this usually includes the Department and Agency)</a:t>
            </a:r>
          </a:p>
          <a:p>
            <a:pPr defTabSz="931774">
              <a:defRPr/>
            </a:pPr>
            <a:endParaRPr lang="en-US" dirty="0"/>
          </a:p>
          <a:p>
            <a:pPr defTabSz="931774">
              <a:defRPr/>
            </a:pPr>
            <a:r>
              <a:rPr lang="en-US" dirty="0"/>
              <a:t>2. Controlling Agency consent to the transfer (either the agency (a) expressly consents, or (b) failed to respond within four months of being notified). FHWA policy always includes communicating with a controlling agency that fails to respond.</a:t>
            </a:r>
          </a:p>
          <a:p>
            <a:pPr marL="232943" indent="-232943" defTabSz="931774">
              <a:buFontTx/>
              <a:buAutoNum type="arabicPeriod"/>
              <a:defRPr/>
            </a:pPr>
            <a:endParaRPr lang="en-US" dirty="0"/>
          </a:p>
          <a:p>
            <a:r>
              <a:rPr lang="en-US" dirty="0"/>
              <a:t>3.  If exclusive to lands on the Interstate System, then 23 USC 107(d); if not exclusive to the Interstate System, then 23 USC 317. Note: some transfers will involve both, and there may be rare instances where a transfer is part of a military base closure falling under BRAC</a:t>
            </a:r>
          </a:p>
          <a:p>
            <a:endParaRPr lang="en-US" dirty="0"/>
          </a:p>
          <a:p>
            <a:r>
              <a:rPr lang="en-US" dirty="0"/>
              <a:t>Many Controlling Agencies are statutorily authorized to transfer land without the participation of the FHWA, but rarely do they go that route.  One exception</a:t>
            </a:r>
            <a:r>
              <a:rPr lang="en-US" baseline="0" dirty="0"/>
              <a:t> is Indian lands under BIA- almost always will use BIA authority.</a:t>
            </a:r>
            <a:endParaRPr lang="en-US" dirty="0"/>
          </a:p>
          <a:p>
            <a:endParaRPr lang="en-US" dirty="0"/>
          </a:p>
          <a:p>
            <a:r>
              <a:rPr lang="en-US" dirty="0"/>
              <a:t>For material sites, it may be more beneficial to seek a temporary use permit from the Controlling Agency as opposed to a deed/easement. Because FLTs have to be recorded. If the material site will be a more permanent source of materials for multiple projects in the plan, then FLT may be better.</a:t>
            </a:r>
          </a:p>
          <a:p>
            <a:r>
              <a:rPr lang="en-US" dirty="0"/>
              <a:t>	</a:t>
            </a:r>
          </a:p>
          <a:p>
            <a:r>
              <a:rPr lang="en-US" dirty="0"/>
              <a:t>Where</a:t>
            </a:r>
            <a:r>
              <a:rPr lang="en-US" baseline="0" dirty="0"/>
              <a:t> the need is only temporary- e.g., materials or staging NOT ok to grant an easement and never record it and NOT ok to use a ROE but not follow up with a deed.</a:t>
            </a:r>
            <a:endParaRPr lang="en-US" dirty="0"/>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4</a:t>
            </a:fld>
            <a:endParaRPr lang="en-US"/>
          </a:p>
        </p:txBody>
      </p:sp>
    </p:spTree>
    <p:extLst>
      <p:ext uri="{BB962C8B-B14F-4D97-AF65-F5344CB8AC3E}">
        <p14:creationId xmlns:p14="http://schemas.microsoft.com/office/powerpoint/2010/main" val="2182885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4. FHWA determination that the transfer is either (a) reasonably necessary, or (b) in furtherance of a strong federal transportation interest (if Federal-aid Highway funds are used, then (a); if only eligible for such funds, then (b)).</a:t>
            </a:r>
          </a:p>
          <a:p>
            <a:pPr defTabSz="931774">
              <a:defRPr/>
            </a:pPr>
            <a:r>
              <a:rPr lang="en-US" dirty="0"/>
              <a:t>Not just a statement in the deed- should be documentation (a memo, with the name and title of preparer and a full date including year)  in the deed package that will also be part of the project file.</a:t>
            </a:r>
          </a:p>
          <a:p>
            <a:pPr defTabSz="931774">
              <a:defRPr/>
            </a:pPr>
            <a:endParaRPr lang="en-US" dirty="0"/>
          </a:p>
          <a:p>
            <a:pPr defTabSz="931774">
              <a:defRPr/>
            </a:pPr>
            <a:r>
              <a:rPr lang="en-US" dirty="0"/>
              <a:t>5. Title 23 purposes only. Note this is evolving- we used to be able to only fund roads but we are seeing more surface transportation activities are being authorized under title 23 by Congress. A good example is CMAQ. We do not have authority to grant additional rights that are unrelated to the transportation project purpose.</a:t>
            </a:r>
          </a:p>
          <a:p>
            <a:pPr defTabSz="931774">
              <a:defRPr/>
            </a:pPr>
            <a:endParaRPr lang="en-US" dirty="0"/>
          </a:p>
          <a:p>
            <a:pPr defTabSz="931774">
              <a:defRPr/>
            </a:pPr>
            <a:r>
              <a:rPr lang="en-US" dirty="0"/>
              <a:t>6. Identifies the project involved (whether it is Federal-aid, Interstate Highway, or other), including the project number, if applicable [re: project number is very helpful to find the project files if they are needed later]</a:t>
            </a:r>
          </a:p>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5</a:t>
            </a:fld>
            <a:endParaRPr lang="en-US"/>
          </a:p>
        </p:txBody>
      </p:sp>
    </p:spTree>
    <p:extLst>
      <p:ext uri="{BB962C8B-B14F-4D97-AF65-F5344CB8AC3E}">
        <p14:creationId xmlns:p14="http://schemas.microsoft.com/office/powerpoint/2010/main" val="3616773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7. Preferred land description: metes &amp; bounds, public land survey, or legal subdivision description. Acceptable descriptions: centerline or other description allowed by state law and Controlling Agency, or by a road or trail in place. Tract number and total acreage of each parcel should also be included. Maps should be attachments to the deed.</a:t>
            </a:r>
          </a:p>
          <a:p>
            <a:pPr defTabSz="931774">
              <a:defRPr/>
            </a:pPr>
            <a:endParaRPr lang="en-US" dirty="0"/>
          </a:p>
          <a:p>
            <a:pPr defTabSz="931774">
              <a:defRPr/>
            </a:pPr>
            <a:r>
              <a:rPr lang="en-US" dirty="0"/>
              <a:t>8. Appropriate granting clause (at least identifies whether the transfer is a fee or easement, whether temporary or permanent, and the purpose and/or use for which the land is being transferred. Note: some transfers may be mixed, such as when there is a temporary materials site but permanent construction). The granting clause should state the transferor is the United States of America and the transferee is the SHA (or if there is a nominee, then the nominee). At no point during the transfer process does FHWA take title to the land, it is merely the transfer agent.</a:t>
            </a:r>
          </a:p>
          <a:p>
            <a:pPr defTabSz="931774">
              <a:defRPr/>
            </a:pPr>
            <a:endParaRPr lang="en-US" dirty="0"/>
          </a:p>
          <a:p>
            <a:pPr defTabSz="931774">
              <a:defRPr/>
            </a:pPr>
            <a:r>
              <a:rPr lang="en-US" dirty="0"/>
              <a:t>9. Normally it’s an easement (a perpetual highway easement). Best if the easement is exclusive and includes air space and land beneath the highway -- if the deed is non-exclusive, there should be a clause with provisions protecting the highway use (e.g., no interference with the safe operation of the highway as determined by grantee and requires consultation with grantee and FHWA prior to Controlling Agency granting additional rights) (an example of additional rights that may be granted by Controlling Agency that would not interfere with the safe operation of the highway is fiber optic cable).  </a:t>
            </a:r>
          </a:p>
        </p:txBody>
      </p:sp>
      <p:sp>
        <p:nvSpPr>
          <p:cNvPr id="4" name="Slide Number Placeholder 3"/>
          <p:cNvSpPr>
            <a:spLocks noGrp="1"/>
          </p:cNvSpPr>
          <p:nvPr>
            <p:ph type="sldNum" sz="quarter" idx="10"/>
          </p:nvPr>
        </p:nvSpPr>
        <p:spPr/>
        <p:txBody>
          <a:bodyPr/>
          <a:lstStyle/>
          <a:p>
            <a:fld id="{28E1A573-2030-4B38-9590-10D31FF58601}" type="slidenum">
              <a:rPr lang="en-US" smtClean="0"/>
              <a:t>6</a:t>
            </a:fld>
            <a:endParaRPr lang="en-US"/>
          </a:p>
        </p:txBody>
      </p:sp>
    </p:spTree>
    <p:extLst>
      <p:ext uri="{BB962C8B-B14F-4D97-AF65-F5344CB8AC3E}">
        <p14:creationId xmlns:p14="http://schemas.microsoft.com/office/powerpoint/2010/main" val="3205247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a:p>
            <a:pPr defTabSz="931774">
              <a:defRPr/>
            </a:pPr>
            <a:r>
              <a:rPr lang="en-US" dirty="0"/>
              <a:t>11. Clause pursuant to 49 CFR 21.7(a)(2) that creates a covenant running with the land prohibiting discrimination (Note: cannot discriminate based on “race, color, or national origin”, and typically includes language similar to “in effectuation of Title VI of the Civil Rights Act of 1964, and as said Regulations may be amended”)</a:t>
            </a:r>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7</a:t>
            </a:fld>
            <a:endParaRPr lang="en-US"/>
          </a:p>
        </p:txBody>
      </p:sp>
    </p:spTree>
    <p:extLst>
      <p:ext uri="{BB962C8B-B14F-4D97-AF65-F5344CB8AC3E}">
        <p14:creationId xmlns:p14="http://schemas.microsoft.com/office/powerpoint/2010/main" val="415363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defTabSz="931774">
              <a:buFontTx/>
              <a:buAutoNum type="arabicPeriod" startAt="12"/>
              <a:defRPr/>
            </a:pPr>
            <a:r>
              <a:rPr lang="en-US" dirty="0"/>
              <a:t>A reversionary interest retained by the Controlling Agency</a:t>
            </a:r>
          </a:p>
          <a:p>
            <a:pPr defTabSz="931774">
              <a:defRPr/>
            </a:pPr>
            <a:r>
              <a:rPr lang="en-US" dirty="0"/>
              <a:t> bullets are when does it revert? It is never a term of years- these are not permits.</a:t>
            </a:r>
          </a:p>
          <a:p>
            <a:pPr defTabSz="931774">
              <a:defRPr/>
            </a:pPr>
            <a:r>
              <a:rPr lang="en-US" dirty="0"/>
              <a:t>	if used for non-transportation purpose</a:t>
            </a:r>
          </a:p>
          <a:p>
            <a:pPr defTabSz="931774">
              <a:defRPr/>
            </a:pPr>
            <a:r>
              <a:rPr lang="en-US" dirty="0"/>
              <a:t>	if no longer necessary to the transportation project for which it was originally conveyed</a:t>
            </a:r>
          </a:p>
          <a:p>
            <a:pPr defTabSz="931774">
              <a:defRPr/>
            </a:pPr>
            <a:r>
              <a:rPr lang="en-US" dirty="0"/>
              <a:t>	if the grantee fails to initiate construction of the transportation project pursuant to the time limit established by 23 CFR 630.112(c)(1) (is this currently 10 years or 20 years I know it changed at some point in past?)</a:t>
            </a:r>
          </a:p>
          <a:p>
            <a:pPr defTabSz="931774">
              <a:defRPr/>
            </a:pPr>
            <a:endParaRPr lang="en-US" dirty="0"/>
          </a:p>
          <a:p>
            <a:pPr defTabSz="931774">
              <a:defRPr/>
            </a:pPr>
            <a:endParaRPr lang="en-US" dirty="0"/>
          </a:p>
          <a:p>
            <a:pPr defTabSz="931774">
              <a:defRPr/>
            </a:pPr>
            <a:r>
              <a:rPr lang="en-US" dirty="0"/>
              <a:t>Transfers that fall under 107(d) (Interstate System) technically do not need a reversionary interest (could grant fee simple absolute), but all land transfers thus far have contained such an interest, and it benefits the Federal government to have such an interest.</a:t>
            </a:r>
          </a:p>
          <a:p>
            <a:pPr defTabSz="931774">
              <a:defRPr/>
            </a:pPr>
            <a:endParaRPr lang="en-US" dirty="0"/>
          </a:p>
          <a:p>
            <a:pPr defTabSz="931774">
              <a:defRPr/>
            </a:pPr>
            <a:r>
              <a:rPr lang="en-US" dirty="0"/>
              <a:t>In BRAC situations, the military department is required by BRAC to divest itself of all interests in the land so they can’t retain a reversion. In those cases, we can use GSA if they will cooperate; if not, can draft as simply reverts to US.</a:t>
            </a:r>
          </a:p>
          <a:p>
            <a:pPr defTabSz="931774">
              <a:defRPr/>
            </a:pPr>
            <a:endParaRPr lang="en-US" dirty="0"/>
          </a:p>
          <a:p>
            <a:pPr defTabSz="931774">
              <a:defRPr/>
            </a:pPr>
            <a:r>
              <a:rPr lang="en-US" dirty="0"/>
              <a:t>	13. Must require the grantee to restore the land to either (a) its condition prior to the transfer, or (b) a condition acceptable to the Controlling Agency</a:t>
            </a:r>
          </a:p>
          <a:p>
            <a:pPr marL="232943" indent="-232943" defTabSz="931774">
              <a:buFontTx/>
              <a:buAutoNum type="arabicPeriod" startAt="12"/>
              <a:defRPr/>
            </a:pPr>
            <a:endParaRPr lang="en-US" dirty="0"/>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8</a:t>
            </a:fld>
            <a:endParaRPr lang="en-US"/>
          </a:p>
        </p:txBody>
      </p:sp>
    </p:spTree>
    <p:extLst>
      <p:ext uri="{BB962C8B-B14F-4D97-AF65-F5344CB8AC3E}">
        <p14:creationId xmlns:p14="http://schemas.microsoft.com/office/powerpoint/2010/main" val="3755517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 Adequate stipulations to ensure the grantee has sufficient rights to construct, operate, and maintain the transportation improvement in perpetuity</a:t>
            </a:r>
          </a:p>
          <a:p>
            <a:endParaRPr lang="en-US" dirty="0"/>
          </a:p>
          <a:p>
            <a:r>
              <a:rPr lang="en-US" dirty="0"/>
              <a:t>15. 	If the Controlling Agency identified terms and conditions necessary to protect the resources and mission of the agency, those terms and conditions must be incorporated (Note: in most cases there will be terms and conditions)</a:t>
            </a:r>
          </a:p>
          <a:p>
            <a:endParaRPr lang="en-US" dirty="0"/>
          </a:p>
          <a:p>
            <a:pPr marL="232943" indent="-232943">
              <a:buAutoNum type="arabicPeriod" startAt="16"/>
            </a:pPr>
            <a:r>
              <a:rPr lang="en-US" dirty="0"/>
              <a:t>Certification by state licensed attorney, in the state where the land being transferred exist, that the deed is legally sufficient</a:t>
            </a:r>
          </a:p>
          <a:p>
            <a:pPr marL="232943" indent="-232943">
              <a:buAutoNum type="arabicPeriod" startAt="16"/>
            </a:pPr>
            <a:endParaRPr lang="en-US" dirty="0"/>
          </a:p>
          <a:p>
            <a:r>
              <a:rPr lang="en-US" dirty="0"/>
              <a:t>17. New (“new” with the most recent FLT Manual) FHWA policy requires each</a:t>
            </a:r>
            <a:r>
              <a:rPr lang="en-US" baseline="0" dirty="0"/>
              <a:t> FHWA Division office to maintain a file of FLTs. </a:t>
            </a:r>
          </a:p>
          <a:p>
            <a:r>
              <a:rPr lang="en-US" dirty="0"/>
              <a:t>If design changes alter the location of the necessary right of way, the deed must be amended; thus, it is often wisest to record the deed after construction is completed.</a:t>
            </a:r>
          </a:p>
          <a:p>
            <a:endParaRPr lang="en-US" dirty="0"/>
          </a:p>
        </p:txBody>
      </p:sp>
      <p:sp>
        <p:nvSpPr>
          <p:cNvPr id="4" name="Slide Number Placeholder 3"/>
          <p:cNvSpPr>
            <a:spLocks noGrp="1"/>
          </p:cNvSpPr>
          <p:nvPr>
            <p:ph type="sldNum" sz="quarter" idx="10"/>
          </p:nvPr>
        </p:nvSpPr>
        <p:spPr/>
        <p:txBody>
          <a:bodyPr/>
          <a:lstStyle/>
          <a:p>
            <a:fld id="{28E1A573-2030-4B38-9590-10D31FF58601}" type="slidenum">
              <a:rPr lang="en-US" smtClean="0"/>
              <a:t>9</a:t>
            </a:fld>
            <a:endParaRPr lang="en-US"/>
          </a:p>
        </p:txBody>
      </p:sp>
    </p:spTree>
    <p:extLst>
      <p:ext uri="{BB962C8B-B14F-4D97-AF65-F5344CB8AC3E}">
        <p14:creationId xmlns:p14="http://schemas.microsoft.com/office/powerpoint/2010/main" val="126288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D2481-C815-4189-BBD4-5E777D06514B}"/>
              </a:ext>
            </a:extLst>
          </p:cNvPr>
          <p:cNvSpPr>
            <a:spLocks noGrp="1"/>
          </p:cNvSpPr>
          <p:nvPr>
            <p:ph type="ctrTitle"/>
          </p:nvPr>
        </p:nvSpPr>
        <p:spPr/>
        <p:txBody>
          <a:bodyPr>
            <a:normAutofit fontScale="90000"/>
          </a:bodyPr>
          <a:lstStyle/>
          <a:p>
            <a:r>
              <a:rPr lang="en-US" dirty="0"/>
              <a:t>Federal Land Transfer (FLT)</a:t>
            </a:r>
            <a:br>
              <a:rPr lang="en-US" dirty="0"/>
            </a:br>
            <a:r>
              <a:rPr lang="en-US" dirty="0"/>
              <a:t/>
            </a:r>
            <a:br>
              <a:rPr lang="en-US" dirty="0"/>
            </a:br>
            <a:r>
              <a:rPr lang="en-US" dirty="0"/>
              <a:t>Role of FHWA’s Office of</a:t>
            </a:r>
            <a:br>
              <a:rPr lang="en-US" dirty="0"/>
            </a:br>
            <a:r>
              <a:rPr lang="en-US" dirty="0"/>
              <a:t>Chief Counsel (HCC)</a:t>
            </a:r>
            <a:br>
              <a:rPr lang="en-US" dirty="0"/>
            </a:br>
            <a:endParaRPr lang="en-US" dirty="0"/>
          </a:p>
        </p:txBody>
      </p:sp>
      <p:sp>
        <p:nvSpPr>
          <p:cNvPr id="3" name="Subtitle 2">
            <a:extLst>
              <a:ext uri="{FF2B5EF4-FFF2-40B4-BE49-F238E27FC236}">
                <a16:creationId xmlns:a16="http://schemas.microsoft.com/office/drawing/2014/main" id="{A9A76905-9FF4-4EC6-9709-0725291ABD3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36638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90C2A-5DD2-49AD-A36E-B617FF3F090A}"/>
              </a:ext>
            </a:extLst>
          </p:cNvPr>
          <p:cNvSpPr>
            <a:spLocks noGrp="1"/>
          </p:cNvSpPr>
          <p:nvPr>
            <p:ph type="title"/>
          </p:nvPr>
        </p:nvSpPr>
        <p:spPr/>
        <p:txBody>
          <a:bodyPr/>
          <a:lstStyle/>
          <a:p>
            <a:r>
              <a:rPr lang="en-US" dirty="0"/>
              <a:t>Required Attachments</a:t>
            </a:r>
          </a:p>
        </p:txBody>
      </p:sp>
      <p:sp>
        <p:nvSpPr>
          <p:cNvPr id="3" name="Content Placeholder 2">
            <a:extLst>
              <a:ext uri="{FF2B5EF4-FFF2-40B4-BE49-F238E27FC236}">
                <a16:creationId xmlns:a16="http://schemas.microsoft.com/office/drawing/2014/main" id="{1CD48B10-6D85-4355-B515-4AFBB126DF4B}"/>
              </a:ext>
            </a:extLst>
          </p:cNvPr>
          <p:cNvSpPr>
            <a:spLocks noGrp="1"/>
          </p:cNvSpPr>
          <p:nvPr>
            <p:ph idx="1"/>
          </p:nvPr>
        </p:nvSpPr>
        <p:spPr/>
        <p:txBody>
          <a:bodyPr>
            <a:normAutofit/>
          </a:bodyPr>
          <a:lstStyle/>
          <a:p>
            <a:r>
              <a:rPr lang="en-US" sz="2800" dirty="0"/>
              <a:t>1.	Statement of compliance with NEPA and other applicable federal environmental laws</a:t>
            </a:r>
          </a:p>
          <a:p>
            <a:r>
              <a:rPr lang="en-US" sz="2800" dirty="0"/>
              <a:t>2.	Legal description of the property</a:t>
            </a:r>
          </a:p>
          <a:p>
            <a:r>
              <a:rPr lang="en-US" sz="2800" dirty="0"/>
              <a:t>3.	The plat(s), unless not required by state law</a:t>
            </a:r>
          </a:p>
          <a:p>
            <a:r>
              <a:rPr lang="en-US" sz="2800" dirty="0"/>
              <a:t>4. 	MOUs between any of the involved parties</a:t>
            </a:r>
          </a:p>
          <a:p>
            <a:endParaRPr lang="en-US" dirty="0"/>
          </a:p>
        </p:txBody>
      </p:sp>
    </p:spTree>
    <p:extLst>
      <p:ext uri="{BB962C8B-B14F-4D97-AF65-F5344CB8AC3E}">
        <p14:creationId xmlns:p14="http://schemas.microsoft.com/office/powerpoint/2010/main" val="555186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65ECE-6D1E-4B7B-80F4-25141BF6DC45}"/>
              </a:ext>
            </a:extLst>
          </p:cNvPr>
          <p:cNvSpPr>
            <a:spLocks noGrp="1"/>
          </p:cNvSpPr>
          <p:nvPr>
            <p:ph type="title"/>
          </p:nvPr>
        </p:nvSpPr>
        <p:spPr>
          <a:xfrm>
            <a:off x="2592925" y="624110"/>
            <a:ext cx="8911687" cy="814073"/>
          </a:xfrm>
        </p:spPr>
        <p:txBody>
          <a:bodyPr/>
          <a:lstStyle/>
          <a:p>
            <a:r>
              <a:rPr lang="en-US" dirty="0"/>
              <a:t>Strongly suggested deed language</a:t>
            </a:r>
          </a:p>
        </p:txBody>
      </p:sp>
      <p:sp>
        <p:nvSpPr>
          <p:cNvPr id="3" name="Content Placeholder 2">
            <a:extLst>
              <a:ext uri="{FF2B5EF4-FFF2-40B4-BE49-F238E27FC236}">
                <a16:creationId xmlns:a16="http://schemas.microsoft.com/office/drawing/2014/main" id="{FD99D96F-135B-419E-888E-2C292FF27D4B}"/>
              </a:ext>
            </a:extLst>
          </p:cNvPr>
          <p:cNvSpPr>
            <a:spLocks noGrp="1"/>
          </p:cNvSpPr>
          <p:nvPr>
            <p:ph idx="1"/>
          </p:nvPr>
        </p:nvSpPr>
        <p:spPr/>
        <p:txBody>
          <a:bodyPr>
            <a:normAutofit lnSpcReduction="10000"/>
          </a:bodyPr>
          <a:lstStyle/>
          <a:p>
            <a:r>
              <a:rPr lang="en-US" sz="2800" dirty="0"/>
              <a:t>1.	Incorporation language for any attachment</a:t>
            </a:r>
          </a:p>
          <a:p>
            <a:pPr marL="0" indent="0">
              <a:buNone/>
            </a:pPr>
            <a:endParaRPr lang="en-US" sz="2800" dirty="0"/>
          </a:p>
          <a:p>
            <a:r>
              <a:rPr lang="en-US" sz="2800" dirty="0"/>
              <a:t>2.	Clause prohibiting grantee from assigning or transferring any interest in the land without prior written consent of the FHWA</a:t>
            </a:r>
          </a:p>
          <a:p>
            <a:pPr marL="0" indent="0">
              <a:buNone/>
            </a:pPr>
            <a:endParaRPr lang="en-US" sz="2800" dirty="0"/>
          </a:p>
          <a:p>
            <a:r>
              <a:rPr lang="en-US" sz="2800" dirty="0"/>
              <a:t>3.	Provision giving the U.S. government the right to judicial enforcement</a:t>
            </a:r>
          </a:p>
          <a:p>
            <a:pPr marL="0" indent="0">
              <a:buNone/>
            </a:pPr>
            <a:endParaRPr lang="en-US" dirty="0"/>
          </a:p>
        </p:txBody>
      </p:sp>
    </p:spTree>
    <p:extLst>
      <p:ext uri="{BB962C8B-B14F-4D97-AF65-F5344CB8AC3E}">
        <p14:creationId xmlns:p14="http://schemas.microsoft.com/office/powerpoint/2010/main" val="360687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82D02-65C8-4911-8723-68C96D4403CA}"/>
              </a:ext>
            </a:extLst>
          </p:cNvPr>
          <p:cNvSpPr>
            <a:spLocks noGrp="1"/>
          </p:cNvSpPr>
          <p:nvPr>
            <p:ph type="title"/>
          </p:nvPr>
        </p:nvSpPr>
        <p:spPr/>
        <p:txBody>
          <a:bodyPr/>
          <a:lstStyle/>
          <a:p>
            <a:r>
              <a:rPr lang="en-US" dirty="0"/>
              <a:t>HCC Contacts</a:t>
            </a:r>
          </a:p>
        </p:txBody>
      </p:sp>
      <p:sp>
        <p:nvSpPr>
          <p:cNvPr id="3" name="Content Placeholder 2">
            <a:extLst>
              <a:ext uri="{FF2B5EF4-FFF2-40B4-BE49-F238E27FC236}">
                <a16:creationId xmlns:a16="http://schemas.microsoft.com/office/drawing/2014/main" id="{BE0972CB-FDC8-434B-BCA1-A20B4EE51151}"/>
              </a:ext>
            </a:extLst>
          </p:cNvPr>
          <p:cNvSpPr>
            <a:spLocks noGrp="1"/>
          </p:cNvSpPr>
          <p:nvPr>
            <p:ph idx="1"/>
          </p:nvPr>
        </p:nvSpPr>
        <p:spPr/>
        <p:txBody>
          <a:bodyPr>
            <a:normAutofit fontScale="92500" lnSpcReduction="20000"/>
          </a:bodyPr>
          <a:lstStyle/>
          <a:p>
            <a:pPr marL="0" indent="0">
              <a:buNone/>
            </a:pPr>
            <a:r>
              <a:rPr lang="en-US" dirty="0"/>
              <a:t>				</a:t>
            </a:r>
            <a:r>
              <a:rPr lang="en-US" sz="2800" dirty="0"/>
              <a:t>Assistant Chief Counsels:</a:t>
            </a:r>
          </a:p>
          <a:p>
            <a:pPr marL="0" indent="0">
              <a:buNone/>
            </a:pPr>
            <a:endParaRPr lang="en-US" sz="2800" dirty="0"/>
          </a:p>
          <a:p>
            <a:r>
              <a:rPr lang="en-US" sz="2800" dirty="0"/>
              <a:t>Program Legal Services (HQ) – Michael Harkins</a:t>
            </a:r>
          </a:p>
          <a:p>
            <a:r>
              <a:rPr lang="en-US" sz="2800" dirty="0"/>
              <a:t>Field Legal Services-North -  Sharon Vaughn-Fair</a:t>
            </a:r>
          </a:p>
          <a:p>
            <a:r>
              <a:rPr lang="en-US" sz="2800" dirty="0"/>
              <a:t>Southern Legal Services – Gloria Hardiman-Tobin</a:t>
            </a:r>
          </a:p>
          <a:p>
            <a:r>
              <a:rPr lang="en-US" sz="2800" dirty="0"/>
              <a:t>Mid-America Legal Services – Glenn Harris</a:t>
            </a:r>
          </a:p>
          <a:p>
            <a:r>
              <a:rPr lang="en-US" sz="2800" dirty="0"/>
              <a:t>Western Legal Services – Lance Hanf</a:t>
            </a:r>
          </a:p>
          <a:p>
            <a:r>
              <a:rPr lang="en-US" sz="2800" dirty="0"/>
              <a:t>Federal Lands Division – Vivian Philbin</a:t>
            </a:r>
          </a:p>
          <a:p>
            <a:endParaRPr lang="en-US" dirty="0"/>
          </a:p>
        </p:txBody>
      </p:sp>
    </p:spTree>
    <p:extLst>
      <p:ext uri="{BB962C8B-B14F-4D97-AF65-F5344CB8AC3E}">
        <p14:creationId xmlns:p14="http://schemas.microsoft.com/office/powerpoint/2010/main" val="1477948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70F74-DE82-4552-ACE2-0A8F58F72ED4}"/>
              </a:ext>
            </a:extLst>
          </p:cNvPr>
          <p:cNvSpPr>
            <a:spLocks noGrp="1"/>
          </p:cNvSpPr>
          <p:nvPr>
            <p:ph type="title"/>
          </p:nvPr>
        </p:nvSpPr>
        <p:spPr/>
        <p:txBody>
          <a:bodyPr/>
          <a:lstStyle/>
          <a:p>
            <a:r>
              <a:rPr lang="en-US" dirty="0" err="1"/>
              <a:t>Legal’s</a:t>
            </a:r>
            <a:r>
              <a:rPr lang="en-US" dirty="0"/>
              <a:t> Role in FLT Requests</a:t>
            </a:r>
          </a:p>
        </p:txBody>
      </p:sp>
      <p:sp>
        <p:nvSpPr>
          <p:cNvPr id="3" name="Content Placeholder 2">
            <a:extLst>
              <a:ext uri="{FF2B5EF4-FFF2-40B4-BE49-F238E27FC236}">
                <a16:creationId xmlns:a16="http://schemas.microsoft.com/office/drawing/2014/main" id="{50023D3F-F54C-4D01-8900-20A3EC6FA815}"/>
              </a:ext>
            </a:extLst>
          </p:cNvPr>
          <p:cNvSpPr>
            <a:spLocks noGrp="1"/>
          </p:cNvSpPr>
          <p:nvPr>
            <p:ph idx="1"/>
          </p:nvPr>
        </p:nvSpPr>
        <p:spPr/>
        <p:txBody>
          <a:bodyPr>
            <a:noAutofit/>
          </a:bodyPr>
          <a:lstStyle/>
          <a:p>
            <a:r>
              <a:rPr lang="en-US" sz="2800" dirty="0"/>
              <a:t>Review, with FHWA Division staff, the submitted documents</a:t>
            </a:r>
          </a:p>
          <a:p>
            <a:r>
              <a:rPr lang="en-US" sz="2800" dirty="0"/>
              <a:t>Resolve any legal issues with the State DOT and/or Controlling Agency counsel</a:t>
            </a:r>
          </a:p>
          <a:p>
            <a:r>
              <a:rPr lang="en-US" sz="2800" dirty="0"/>
              <a:t>Determine if the appropriate process has been followed</a:t>
            </a:r>
          </a:p>
          <a:p>
            <a:r>
              <a:rPr lang="en-US" sz="2800" dirty="0"/>
              <a:t>Document that deed is legally sufficient under federal law</a:t>
            </a:r>
          </a:p>
        </p:txBody>
      </p:sp>
    </p:spTree>
    <p:extLst>
      <p:ext uri="{BB962C8B-B14F-4D97-AF65-F5344CB8AC3E}">
        <p14:creationId xmlns:p14="http://schemas.microsoft.com/office/powerpoint/2010/main" val="235236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F52F8-8914-4F6E-A99A-F09A6C40D52D}"/>
              </a:ext>
            </a:extLst>
          </p:cNvPr>
          <p:cNvSpPr>
            <a:spLocks noGrp="1"/>
          </p:cNvSpPr>
          <p:nvPr>
            <p:ph type="title"/>
          </p:nvPr>
        </p:nvSpPr>
        <p:spPr/>
        <p:txBody>
          <a:bodyPr/>
          <a:lstStyle/>
          <a:p>
            <a:r>
              <a:rPr lang="en-US" dirty="0"/>
              <a:t>FLT Deed Checklist</a:t>
            </a:r>
          </a:p>
        </p:txBody>
      </p:sp>
      <p:sp>
        <p:nvSpPr>
          <p:cNvPr id="3" name="Content Placeholder 2">
            <a:extLst>
              <a:ext uri="{FF2B5EF4-FFF2-40B4-BE49-F238E27FC236}">
                <a16:creationId xmlns:a16="http://schemas.microsoft.com/office/drawing/2014/main" id="{4AF230A9-6C9C-4D0D-A8D4-FC3967314EF8}"/>
              </a:ext>
            </a:extLst>
          </p:cNvPr>
          <p:cNvSpPr>
            <a:spLocks noGrp="1"/>
          </p:cNvSpPr>
          <p:nvPr>
            <p:ph idx="1"/>
          </p:nvPr>
        </p:nvSpPr>
        <p:spPr/>
        <p:txBody>
          <a:bodyPr>
            <a:normAutofit fontScale="92500" lnSpcReduction="20000"/>
          </a:bodyPr>
          <a:lstStyle/>
          <a:p>
            <a:r>
              <a:rPr lang="en-US" sz="2800" dirty="0"/>
              <a:t>1.	Identifies the Controlling Agency</a:t>
            </a:r>
          </a:p>
          <a:p>
            <a:pPr marL="0" indent="0">
              <a:buNone/>
            </a:pPr>
            <a:endParaRPr lang="en-US" sz="2800" dirty="0"/>
          </a:p>
          <a:p>
            <a:r>
              <a:rPr lang="en-US" sz="2800" dirty="0"/>
              <a:t>2.	Statement of Controlling Agency consent to the 		transfer</a:t>
            </a:r>
          </a:p>
          <a:p>
            <a:endParaRPr lang="en-US" sz="2800" dirty="0"/>
          </a:p>
          <a:p>
            <a:r>
              <a:rPr lang="en-US" sz="2800" dirty="0"/>
              <a:t>3.	Identifies the statutory authority under which the 		transfer is authorized</a:t>
            </a:r>
          </a:p>
          <a:p>
            <a:pPr lvl="2"/>
            <a:r>
              <a:rPr lang="en-US" sz="2400" dirty="0"/>
              <a:t>23 USC 107(d)</a:t>
            </a:r>
          </a:p>
          <a:p>
            <a:pPr lvl="2"/>
            <a:r>
              <a:rPr lang="en-US" sz="2400" dirty="0"/>
              <a:t>23 USC 317</a:t>
            </a:r>
          </a:p>
          <a:p>
            <a:endParaRPr lang="en-US" sz="2800" dirty="0"/>
          </a:p>
          <a:p>
            <a:endParaRPr lang="en-US" sz="2800" dirty="0"/>
          </a:p>
          <a:p>
            <a:endParaRPr lang="en-US" dirty="0"/>
          </a:p>
          <a:p>
            <a:endParaRPr lang="en-US" dirty="0"/>
          </a:p>
          <a:p>
            <a:endParaRPr lang="en-US" dirty="0"/>
          </a:p>
        </p:txBody>
      </p:sp>
    </p:spTree>
    <p:extLst>
      <p:ext uri="{BB962C8B-B14F-4D97-AF65-F5344CB8AC3E}">
        <p14:creationId xmlns:p14="http://schemas.microsoft.com/office/powerpoint/2010/main" val="17245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F2870-7188-4F4B-847B-6E72F43850DB}"/>
              </a:ext>
            </a:extLst>
          </p:cNvPr>
          <p:cNvSpPr>
            <a:spLocks noGrp="1"/>
          </p:cNvSpPr>
          <p:nvPr>
            <p:ph type="title"/>
          </p:nvPr>
        </p:nvSpPr>
        <p:spPr/>
        <p:txBody>
          <a:bodyPr/>
          <a:lstStyle/>
          <a:p>
            <a:r>
              <a:rPr lang="en-US" dirty="0"/>
              <a:t>Deed Checklist (cont.)</a:t>
            </a:r>
          </a:p>
        </p:txBody>
      </p:sp>
      <p:sp>
        <p:nvSpPr>
          <p:cNvPr id="3" name="Content Placeholder 2">
            <a:extLst>
              <a:ext uri="{FF2B5EF4-FFF2-40B4-BE49-F238E27FC236}">
                <a16:creationId xmlns:a16="http://schemas.microsoft.com/office/drawing/2014/main" id="{CC7A5308-99BE-44C3-9664-397C23284CBA}"/>
              </a:ext>
            </a:extLst>
          </p:cNvPr>
          <p:cNvSpPr>
            <a:spLocks noGrp="1"/>
          </p:cNvSpPr>
          <p:nvPr>
            <p:ph idx="1"/>
          </p:nvPr>
        </p:nvSpPr>
        <p:spPr/>
        <p:txBody>
          <a:bodyPr>
            <a:normAutofit lnSpcReduction="10000"/>
          </a:bodyPr>
          <a:lstStyle/>
          <a:p>
            <a:r>
              <a:rPr lang="en-US" sz="2800" dirty="0"/>
              <a:t>4.	Statement that the transfer is either (a) 					reasonably necessary, or (b) in furtherance 			of a strong federal transportation interest</a:t>
            </a:r>
          </a:p>
          <a:p>
            <a:pPr marL="0" indent="0">
              <a:buNone/>
            </a:pPr>
            <a:endParaRPr lang="en-US" sz="2800" dirty="0"/>
          </a:p>
          <a:p>
            <a:r>
              <a:rPr lang="en-US" sz="2800" dirty="0"/>
              <a:t>5.	Identifies the purpose for which the land is to 		be used</a:t>
            </a:r>
          </a:p>
          <a:p>
            <a:pPr marL="0" indent="0">
              <a:buNone/>
            </a:pPr>
            <a:endParaRPr lang="en-US" sz="2800" dirty="0"/>
          </a:p>
          <a:p>
            <a:r>
              <a:rPr lang="en-US" sz="2800" dirty="0"/>
              <a:t>6.	Identifies the project involved</a:t>
            </a:r>
          </a:p>
          <a:p>
            <a:endParaRPr lang="en-US" sz="2800" dirty="0"/>
          </a:p>
          <a:p>
            <a:pPr marL="0" indent="0">
              <a:buNone/>
            </a:pPr>
            <a:endParaRPr lang="en-US" sz="2800" dirty="0"/>
          </a:p>
          <a:p>
            <a:endParaRPr lang="en-US" dirty="0"/>
          </a:p>
        </p:txBody>
      </p:sp>
    </p:spTree>
    <p:extLst>
      <p:ext uri="{BB962C8B-B14F-4D97-AF65-F5344CB8AC3E}">
        <p14:creationId xmlns:p14="http://schemas.microsoft.com/office/powerpoint/2010/main" val="325388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D33B0-624A-4DBD-AB1C-7143F821F76A}"/>
              </a:ext>
            </a:extLst>
          </p:cNvPr>
          <p:cNvSpPr>
            <a:spLocks noGrp="1"/>
          </p:cNvSpPr>
          <p:nvPr>
            <p:ph type="title"/>
          </p:nvPr>
        </p:nvSpPr>
        <p:spPr/>
        <p:txBody>
          <a:bodyPr/>
          <a:lstStyle/>
          <a:p>
            <a:r>
              <a:rPr lang="en-US" dirty="0"/>
              <a:t>Deed Checklist (cont.)</a:t>
            </a:r>
          </a:p>
        </p:txBody>
      </p:sp>
      <p:sp>
        <p:nvSpPr>
          <p:cNvPr id="3" name="Content Placeholder 2">
            <a:extLst>
              <a:ext uri="{FF2B5EF4-FFF2-40B4-BE49-F238E27FC236}">
                <a16:creationId xmlns:a16="http://schemas.microsoft.com/office/drawing/2014/main" id="{F60D8B54-9F76-483A-A96F-89879FE508B7}"/>
              </a:ext>
            </a:extLst>
          </p:cNvPr>
          <p:cNvSpPr>
            <a:spLocks noGrp="1"/>
          </p:cNvSpPr>
          <p:nvPr>
            <p:ph idx="1"/>
          </p:nvPr>
        </p:nvSpPr>
        <p:spPr/>
        <p:txBody>
          <a:bodyPr>
            <a:normAutofit/>
          </a:bodyPr>
          <a:lstStyle/>
          <a:p>
            <a:r>
              <a:rPr lang="en-US" sz="2800" dirty="0"/>
              <a:t>7.	Adequate description of the right-of-way</a:t>
            </a:r>
          </a:p>
          <a:p>
            <a:endParaRPr lang="en-US" sz="2800" dirty="0"/>
          </a:p>
          <a:p>
            <a:r>
              <a:rPr lang="en-US" sz="2800" dirty="0"/>
              <a:t>8.	Appropriate granting clause</a:t>
            </a:r>
          </a:p>
          <a:p>
            <a:endParaRPr lang="en-US" sz="2800" dirty="0"/>
          </a:p>
          <a:p>
            <a:r>
              <a:rPr lang="en-US" sz="2800" dirty="0"/>
              <a:t>9.	The estate or interest in the land required for the project</a:t>
            </a:r>
          </a:p>
          <a:p>
            <a:endParaRPr lang="en-US" sz="2800" dirty="0"/>
          </a:p>
          <a:p>
            <a:endParaRPr lang="en-US" sz="2800" dirty="0"/>
          </a:p>
          <a:p>
            <a:endParaRPr lang="en-US" dirty="0"/>
          </a:p>
        </p:txBody>
      </p:sp>
    </p:spTree>
    <p:extLst>
      <p:ext uri="{BB962C8B-B14F-4D97-AF65-F5344CB8AC3E}">
        <p14:creationId xmlns:p14="http://schemas.microsoft.com/office/powerpoint/2010/main" val="3340657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7CCCB-F39D-4898-820F-DFD9680318E7}"/>
              </a:ext>
            </a:extLst>
          </p:cNvPr>
          <p:cNvSpPr>
            <a:spLocks noGrp="1"/>
          </p:cNvSpPr>
          <p:nvPr>
            <p:ph type="title"/>
          </p:nvPr>
        </p:nvSpPr>
        <p:spPr/>
        <p:txBody>
          <a:bodyPr/>
          <a:lstStyle/>
          <a:p>
            <a:r>
              <a:rPr lang="en-US" dirty="0"/>
              <a:t>Deed Checklist (cont.)</a:t>
            </a:r>
          </a:p>
        </p:txBody>
      </p:sp>
      <p:sp>
        <p:nvSpPr>
          <p:cNvPr id="3" name="Content Placeholder 2">
            <a:extLst>
              <a:ext uri="{FF2B5EF4-FFF2-40B4-BE49-F238E27FC236}">
                <a16:creationId xmlns:a16="http://schemas.microsoft.com/office/drawing/2014/main" id="{C2AB54A1-7C78-489B-A4AD-EDE320CEA333}"/>
              </a:ext>
            </a:extLst>
          </p:cNvPr>
          <p:cNvSpPr>
            <a:spLocks noGrp="1"/>
          </p:cNvSpPr>
          <p:nvPr>
            <p:ph idx="1"/>
          </p:nvPr>
        </p:nvSpPr>
        <p:spPr/>
        <p:txBody>
          <a:bodyPr>
            <a:normAutofit/>
          </a:bodyPr>
          <a:lstStyle/>
          <a:p>
            <a:r>
              <a:rPr lang="en-US" sz="2800" dirty="0"/>
              <a:t>10.	Clause reserving the Controlling Agency a right of re-entry, conditioned on non-interference with the transportation project</a:t>
            </a:r>
          </a:p>
          <a:p>
            <a:endParaRPr lang="en-US" sz="2800" dirty="0"/>
          </a:p>
          <a:p>
            <a:r>
              <a:rPr lang="en-US" sz="2800" dirty="0"/>
              <a:t>11.	Covenant running with the land prohibiting discrimination</a:t>
            </a:r>
          </a:p>
        </p:txBody>
      </p:sp>
    </p:spTree>
    <p:extLst>
      <p:ext uri="{BB962C8B-B14F-4D97-AF65-F5344CB8AC3E}">
        <p14:creationId xmlns:p14="http://schemas.microsoft.com/office/powerpoint/2010/main" val="97568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DB698-DABF-4C25-9F1D-C0B7F2C8FF46}"/>
              </a:ext>
            </a:extLst>
          </p:cNvPr>
          <p:cNvSpPr>
            <a:spLocks noGrp="1"/>
          </p:cNvSpPr>
          <p:nvPr>
            <p:ph type="title"/>
          </p:nvPr>
        </p:nvSpPr>
        <p:spPr/>
        <p:txBody>
          <a:bodyPr/>
          <a:lstStyle/>
          <a:p>
            <a:r>
              <a:rPr lang="en-US" dirty="0"/>
              <a:t>Deed Checklist (cont.)</a:t>
            </a:r>
          </a:p>
        </p:txBody>
      </p:sp>
      <p:sp>
        <p:nvSpPr>
          <p:cNvPr id="3" name="Content Placeholder 2">
            <a:extLst>
              <a:ext uri="{FF2B5EF4-FFF2-40B4-BE49-F238E27FC236}">
                <a16:creationId xmlns:a16="http://schemas.microsoft.com/office/drawing/2014/main" id="{1AC0164C-DECF-4D8D-B85D-E068B3108962}"/>
              </a:ext>
            </a:extLst>
          </p:cNvPr>
          <p:cNvSpPr>
            <a:spLocks noGrp="1"/>
          </p:cNvSpPr>
          <p:nvPr>
            <p:ph idx="1"/>
          </p:nvPr>
        </p:nvSpPr>
        <p:spPr>
          <a:xfrm>
            <a:off x="2589212" y="1905001"/>
            <a:ext cx="8915400" cy="4513554"/>
          </a:xfrm>
        </p:spPr>
        <p:txBody>
          <a:bodyPr>
            <a:normAutofit/>
          </a:bodyPr>
          <a:lstStyle/>
          <a:p>
            <a:r>
              <a:rPr lang="en-US" sz="2800" dirty="0"/>
              <a:t>12.	A reversionary interest retained by the United States</a:t>
            </a:r>
          </a:p>
          <a:p>
            <a:pPr lvl="2"/>
            <a:r>
              <a:rPr lang="en-US" sz="2200" dirty="0"/>
              <a:t>Land is used for purposes other than highways/transportation</a:t>
            </a:r>
          </a:p>
          <a:p>
            <a:pPr lvl="2"/>
            <a:r>
              <a:rPr lang="en-US" sz="2200" dirty="0"/>
              <a:t>Land is no longer necessary for the highway/transportation project for which it was conveyed</a:t>
            </a:r>
          </a:p>
          <a:p>
            <a:pPr lvl="2"/>
            <a:r>
              <a:rPr lang="en-US" sz="2200" dirty="0"/>
              <a:t>Grantee fails to initiate construction of the project</a:t>
            </a:r>
          </a:p>
          <a:p>
            <a:pPr marL="914400" lvl="2" indent="0">
              <a:buNone/>
            </a:pPr>
            <a:endParaRPr lang="en-US" sz="2200" dirty="0"/>
          </a:p>
          <a:p>
            <a:r>
              <a:rPr lang="en-US" sz="2800" dirty="0"/>
              <a:t>13. Grantee is responsible for restoring the land</a:t>
            </a:r>
          </a:p>
          <a:p>
            <a:endParaRPr lang="en-US" dirty="0"/>
          </a:p>
        </p:txBody>
      </p:sp>
    </p:spTree>
    <p:extLst>
      <p:ext uri="{BB962C8B-B14F-4D97-AF65-F5344CB8AC3E}">
        <p14:creationId xmlns:p14="http://schemas.microsoft.com/office/powerpoint/2010/main" val="251263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D30E-C3C2-4721-BB45-86508267AE2E}"/>
              </a:ext>
            </a:extLst>
          </p:cNvPr>
          <p:cNvSpPr>
            <a:spLocks noGrp="1"/>
          </p:cNvSpPr>
          <p:nvPr>
            <p:ph type="title"/>
          </p:nvPr>
        </p:nvSpPr>
        <p:spPr/>
        <p:txBody>
          <a:bodyPr/>
          <a:lstStyle/>
          <a:p>
            <a:r>
              <a:rPr lang="en-US" dirty="0"/>
              <a:t>Deed Checklist (cont.)</a:t>
            </a:r>
          </a:p>
        </p:txBody>
      </p:sp>
      <p:sp>
        <p:nvSpPr>
          <p:cNvPr id="3" name="Content Placeholder 2">
            <a:extLst>
              <a:ext uri="{FF2B5EF4-FFF2-40B4-BE49-F238E27FC236}">
                <a16:creationId xmlns:a16="http://schemas.microsoft.com/office/drawing/2014/main" id="{8A0DFAE3-7FEE-46BC-8C30-88CC6BE361B9}"/>
              </a:ext>
            </a:extLst>
          </p:cNvPr>
          <p:cNvSpPr>
            <a:spLocks noGrp="1"/>
          </p:cNvSpPr>
          <p:nvPr>
            <p:ph idx="1"/>
          </p:nvPr>
        </p:nvSpPr>
        <p:spPr/>
        <p:txBody>
          <a:bodyPr>
            <a:normAutofit fontScale="55000" lnSpcReduction="20000"/>
          </a:bodyPr>
          <a:lstStyle/>
          <a:p>
            <a:r>
              <a:rPr lang="en-US" sz="4500" dirty="0"/>
              <a:t>14.	Adequate rights to construct, operate, and maintain the transportation improvement in perpetuity</a:t>
            </a:r>
          </a:p>
          <a:p>
            <a:pPr marL="0" indent="0">
              <a:buNone/>
            </a:pPr>
            <a:endParaRPr lang="en-US" sz="4500" dirty="0"/>
          </a:p>
          <a:p>
            <a:r>
              <a:rPr lang="en-US" sz="4500" dirty="0"/>
              <a:t>15.	Terms and conditions necessary to protect the resources and mission of the Controlling Agency</a:t>
            </a:r>
          </a:p>
          <a:p>
            <a:endParaRPr lang="en-US" sz="4500" dirty="0"/>
          </a:p>
          <a:p>
            <a:r>
              <a:rPr lang="en-US" sz="4500" dirty="0"/>
              <a:t>16.	Certification by local attorney</a:t>
            </a:r>
          </a:p>
          <a:p>
            <a:endParaRPr lang="en-US" sz="4500" dirty="0"/>
          </a:p>
          <a:p>
            <a:r>
              <a:rPr lang="en-US" sz="4500" dirty="0"/>
              <a:t>17. Recordation plan</a:t>
            </a:r>
          </a:p>
          <a:p>
            <a:endParaRPr lang="en-US" dirty="0"/>
          </a:p>
        </p:txBody>
      </p:sp>
    </p:spTree>
    <p:extLst>
      <p:ext uri="{BB962C8B-B14F-4D97-AF65-F5344CB8AC3E}">
        <p14:creationId xmlns:p14="http://schemas.microsoft.com/office/powerpoint/2010/main" val="22025981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4" ma:contentTypeDescription="Create a new document." ma:contentTypeScope="" ma:versionID="cbbf747e403b7698b93925a06a7165eb">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48b8b27e5101247a1d09cd791d8f3bfb"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E3FFFF-0CE7-4E7A-B9BA-F8ADDDB10716}"/>
</file>

<file path=customXml/itemProps2.xml><?xml version="1.0" encoding="utf-8"?>
<ds:datastoreItem xmlns:ds="http://schemas.openxmlformats.org/officeDocument/2006/customXml" ds:itemID="{96E63BAD-7F7D-4551-A640-AA1888E93995}"/>
</file>

<file path=customXml/itemProps3.xml><?xml version="1.0" encoding="utf-8"?>
<ds:datastoreItem xmlns:ds="http://schemas.openxmlformats.org/officeDocument/2006/customXml" ds:itemID="{E1BA2E8D-CEAD-453A-9D1D-A50C16FCE275}"/>
</file>

<file path=docProps/app.xml><?xml version="1.0" encoding="utf-8"?>
<Properties xmlns="http://schemas.openxmlformats.org/officeDocument/2006/extended-properties" xmlns:vt="http://schemas.openxmlformats.org/officeDocument/2006/docPropsVTypes">
  <Template>Wisp</Template>
  <TotalTime>1069</TotalTime>
  <Words>1099</Words>
  <Application>Microsoft Office PowerPoint</Application>
  <PresentationFormat>Widescreen</PresentationFormat>
  <Paragraphs>129</Paragraphs>
  <Slides>11</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Federal Land Transfer (FLT)  Role of FHWA’s Office of Chief Counsel (HCC) </vt:lpstr>
      <vt:lpstr>HCC Contacts</vt:lpstr>
      <vt:lpstr>Legal’s Role in FLT Requests</vt:lpstr>
      <vt:lpstr>FLT Deed Checklist</vt:lpstr>
      <vt:lpstr>Deed Checklist (cont.)</vt:lpstr>
      <vt:lpstr>Deed Checklist (cont.)</vt:lpstr>
      <vt:lpstr>Deed Checklist (cont.)</vt:lpstr>
      <vt:lpstr>Deed Checklist (cont.)</vt:lpstr>
      <vt:lpstr>Deed Checklist (cont.)</vt:lpstr>
      <vt:lpstr>Required Attachments</vt:lpstr>
      <vt:lpstr>Strongly suggested deed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Land Transfer (FLT) Deed Checklist</dc:title>
  <dc:creator>Thomas, Lavinia (FHWA)</dc:creator>
  <cp:lastModifiedBy>Filosa, Gina (Volpe)</cp:lastModifiedBy>
  <cp:revision>19</cp:revision>
  <cp:lastPrinted>2019-05-31T14:41:05Z</cp:lastPrinted>
  <dcterms:created xsi:type="dcterms:W3CDTF">2019-05-13T19:56:45Z</dcterms:created>
  <dcterms:modified xsi:type="dcterms:W3CDTF">2019-05-31T15:47:28Z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0x0101001B3F97F2D857454897E555215B172CEF</vt:lpwstr>
  </property>
</Properties>
</file>