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72" r:id="rId5"/>
    <p:sldId id="274" r:id="rId6"/>
    <p:sldId id="271" r:id="rId7"/>
    <p:sldId id="282" r:id="rId8"/>
    <p:sldId id="256" r:id="rId9"/>
    <p:sldId id="257" r:id="rId10"/>
    <p:sldId id="283" r:id="rId11"/>
    <p:sldId id="270" r:id="rId12"/>
    <p:sldId id="259" r:id="rId13"/>
    <p:sldId id="268" r:id="rId14"/>
    <p:sldId id="278" r:id="rId15"/>
    <p:sldId id="279" r:id="rId16"/>
  </p:sldIdLst>
  <p:sldSz cx="9144000" cy="6858000" type="screen4x3"/>
  <p:notesSz cx="6858000" cy="9144000"/>
  <p:defaultTextStyle>
    <a:defPPr>
      <a:defRPr lang="en-US"/>
    </a:defPPr>
    <a:lvl1pPr algn="l" rtl="0" eaLnBrk="0" fontAlgn="base" hangingPunct="0">
      <a:spcBef>
        <a:spcPct val="0"/>
      </a:spcBef>
      <a:spcAft>
        <a:spcPct val="0"/>
      </a:spcAft>
      <a:defRPr sz="3600" b="1" kern="1200">
        <a:solidFill>
          <a:schemeClr val="tx1"/>
        </a:solidFill>
        <a:latin typeface="Rockwell Condensed" panose="02060603050405020104" pitchFamily="18" charset="0"/>
        <a:ea typeface="+mn-ea"/>
        <a:cs typeface="+mn-cs"/>
      </a:defRPr>
    </a:lvl1pPr>
    <a:lvl2pPr marL="457200" algn="l" rtl="0" eaLnBrk="0" fontAlgn="base" hangingPunct="0">
      <a:spcBef>
        <a:spcPct val="0"/>
      </a:spcBef>
      <a:spcAft>
        <a:spcPct val="0"/>
      </a:spcAft>
      <a:defRPr sz="3600" b="1" kern="1200">
        <a:solidFill>
          <a:schemeClr val="tx1"/>
        </a:solidFill>
        <a:latin typeface="Rockwell Condensed" panose="02060603050405020104" pitchFamily="18" charset="0"/>
        <a:ea typeface="+mn-ea"/>
        <a:cs typeface="+mn-cs"/>
      </a:defRPr>
    </a:lvl2pPr>
    <a:lvl3pPr marL="914400" algn="l" rtl="0" eaLnBrk="0" fontAlgn="base" hangingPunct="0">
      <a:spcBef>
        <a:spcPct val="0"/>
      </a:spcBef>
      <a:spcAft>
        <a:spcPct val="0"/>
      </a:spcAft>
      <a:defRPr sz="3600" b="1" kern="1200">
        <a:solidFill>
          <a:schemeClr val="tx1"/>
        </a:solidFill>
        <a:latin typeface="Rockwell Condensed" panose="02060603050405020104" pitchFamily="18" charset="0"/>
        <a:ea typeface="+mn-ea"/>
        <a:cs typeface="+mn-cs"/>
      </a:defRPr>
    </a:lvl3pPr>
    <a:lvl4pPr marL="1371600" algn="l" rtl="0" eaLnBrk="0" fontAlgn="base" hangingPunct="0">
      <a:spcBef>
        <a:spcPct val="0"/>
      </a:spcBef>
      <a:spcAft>
        <a:spcPct val="0"/>
      </a:spcAft>
      <a:defRPr sz="3600" b="1" kern="1200">
        <a:solidFill>
          <a:schemeClr val="tx1"/>
        </a:solidFill>
        <a:latin typeface="Rockwell Condensed" panose="02060603050405020104" pitchFamily="18" charset="0"/>
        <a:ea typeface="+mn-ea"/>
        <a:cs typeface="+mn-cs"/>
      </a:defRPr>
    </a:lvl4pPr>
    <a:lvl5pPr marL="1828800" algn="l" rtl="0" eaLnBrk="0" fontAlgn="base" hangingPunct="0">
      <a:spcBef>
        <a:spcPct val="0"/>
      </a:spcBef>
      <a:spcAft>
        <a:spcPct val="0"/>
      </a:spcAft>
      <a:defRPr sz="3600" b="1" kern="1200">
        <a:solidFill>
          <a:schemeClr val="tx1"/>
        </a:solidFill>
        <a:latin typeface="Rockwell Condensed" panose="02060603050405020104" pitchFamily="18" charset="0"/>
        <a:ea typeface="+mn-ea"/>
        <a:cs typeface="+mn-cs"/>
      </a:defRPr>
    </a:lvl5pPr>
    <a:lvl6pPr marL="2286000" algn="l" defTabSz="914400" rtl="0" eaLnBrk="1" latinLnBrk="0" hangingPunct="1">
      <a:defRPr sz="3600" b="1" kern="1200">
        <a:solidFill>
          <a:schemeClr val="tx1"/>
        </a:solidFill>
        <a:latin typeface="Rockwell Condensed" panose="02060603050405020104" pitchFamily="18" charset="0"/>
        <a:ea typeface="+mn-ea"/>
        <a:cs typeface="+mn-cs"/>
      </a:defRPr>
    </a:lvl6pPr>
    <a:lvl7pPr marL="2743200" algn="l" defTabSz="914400" rtl="0" eaLnBrk="1" latinLnBrk="0" hangingPunct="1">
      <a:defRPr sz="3600" b="1" kern="1200">
        <a:solidFill>
          <a:schemeClr val="tx1"/>
        </a:solidFill>
        <a:latin typeface="Rockwell Condensed" panose="02060603050405020104" pitchFamily="18" charset="0"/>
        <a:ea typeface="+mn-ea"/>
        <a:cs typeface="+mn-cs"/>
      </a:defRPr>
    </a:lvl7pPr>
    <a:lvl8pPr marL="3200400" algn="l" defTabSz="914400" rtl="0" eaLnBrk="1" latinLnBrk="0" hangingPunct="1">
      <a:defRPr sz="3600" b="1" kern="1200">
        <a:solidFill>
          <a:schemeClr val="tx1"/>
        </a:solidFill>
        <a:latin typeface="Rockwell Condensed" panose="02060603050405020104" pitchFamily="18" charset="0"/>
        <a:ea typeface="+mn-ea"/>
        <a:cs typeface="+mn-cs"/>
      </a:defRPr>
    </a:lvl8pPr>
    <a:lvl9pPr marL="3657600" algn="l" defTabSz="914400" rtl="0" eaLnBrk="1" latinLnBrk="0" hangingPunct="1">
      <a:defRPr sz="3600" b="1" kern="1200">
        <a:solidFill>
          <a:schemeClr val="tx1"/>
        </a:solidFill>
        <a:latin typeface="Rockwell Condensed" panose="020606030504050201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EA16"/>
    <a:srgbClr val="2EC243"/>
    <a:srgbClr val="32CE48"/>
    <a:srgbClr val="CC9864"/>
    <a:srgbClr val="FF505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64441" autoAdjust="0"/>
  </p:normalViewPr>
  <p:slideViewPr>
    <p:cSldViewPr>
      <p:cViewPr varScale="1">
        <p:scale>
          <a:sx n="35" d="100"/>
          <a:sy n="35" d="100"/>
        </p:scale>
        <p:origin x="1301" y="3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026">
            <a:extLst>
              <a:ext uri="{FF2B5EF4-FFF2-40B4-BE49-F238E27FC236}">
                <a16:creationId xmlns:a16="http://schemas.microsoft.com/office/drawing/2014/main" id="{29C62074-12D8-4335-94A2-9EFD528DDC0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12291" name="Rectangle 1027">
            <a:extLst>
              <a:ext uri="{FF2B5EF4-FFF2-40B4-BE49-F238E27FC236}">
                <a16:creationId xmlns:a16="http://schemas.microsoft.com/office/drawing/2014/main" id="{C0D0150D-8DDB-4A30-8E14-324682125B25}"/>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12292" name="Rectangle 1028">
            <a:extLst>
              <a:ext uri="{FF2B5EF4-FFF2-40B4-BE49-F238E27FC236}">
                <a16:creationId xmlns:a16="http://schemas.microsoft.com/office/drawing/2014/main" id="{507B22A7-FFC4-41D7-82FF-0FAF019FD170}"/>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12293" name="Rectangle 1029">
            <a:extLst>
              <a:ext uri="{FF2B5EF4-FFF2-40B4-BE49-F238E27FC236}">
                <a16:creationId xmlns:a16="http://schemas.microsoft.com/office/drawing/2014/main" id="{96A34688-E84D-4E48-8DD3-1802FFED0328}"/>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630EF616-45B4-4CF8-AB64-5466B871CBF7}"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A7BB0F4-E7F2-4349-88D1-7AB66FBEF31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A8C2D6FC-5986-4CE7-9CD0-3A2D446E2A48}"/>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41DFC362-3A77-4591-AEDE-2EBCFF1F7543}" type="datetimeFigureOut">
              <a:rPr lang="en-US"/>
              <a:pPr>
                <a:defRPr/>
              </a:pPr>
              <a:t>10/22/2021</a:t>
            </a:fld>
            <a:endParaRPr lang="en-US"/>
          </a:p>
        </p:txBody>
      </p:sp>
      <p:sp>
        <p:nvSpPr>
          <p:cNvPr id="4" name="Slide Image Placeholder 3">
            <a:extLst>
              <a:ext uri="{FF2B5EF4-FFF2-40B4-BE49-F238E27FC236}">
                <a16:creationId xmlns:a16="http://schemas.microsoft.com/office/drawing/2014/main" id="{34BF0EDC-B5F9-44CB-98F4-5F8C48989040}"/>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24F4F4C2-863B-4A64-8AC5-33C7DBB8EA0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6BB5891-97D0-41B8-A50D-68A8F67A6244}"/>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38AD9DED-F5A9-4B6B-9205-1BAA85086C2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BB976106-25C9-4F97-8350-C305E3AF575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95CD7D7A-EBDD-4949-8DAC-621C480A8B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323E1B05-9594-45A7-9BA3-5843EB1AF3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There are 2 authorities for granting ROW for Public Highways and roads to Public road agencies</a:t>
            </a:r>
          </a:p>
          <a:p>
            <a:pPr eaLnBrk="1" hangingPunct="1">
              <a:spcBef>
                <a:spcPct val="0"/>
              </a:spcBef>
            </a:pPr>
            <a:r>
              <a:rPr lang="en-US" altLang="en-US"/>
              <a:t> across NFS lands:</a:t>
            </a:r>
          </a:p>
          <a:p>
            <a:pPr eaLnBrk="1" hangingPunct="1">
              <a:spcBef>
                <a:spcPct val="0"/>
              </a:spcBef>
            </a:pPr>
            <a:endParaRPr lang="en-US" altLang="en-US"/>
          </a:p>
          <a:p>
            <a:pPr eaLnBrk="1" hangingPunct="1">
              <a:spcBef>
                <a:spcPct val="0"/>
              </a:spcBef>
            </a:pPr>
            <a:r>
              <a:rPr lang="en-US" altLang="en-US"/>
              <a:t>FRTA which is under FS authority</a:t>
            </a:r>
          </a:p>
          <a:p>
            <a:pPr eaLnBrk="1" hangingPunct="1">
              <a:spcBef>
                <a:spcPct val="0"/>
              </a:spcBef>
            </a:pPr>
            <a:endParaRPr lang="en-US" altLang="en-US"/>
          </a:p>
          <a:p>
            <a:pPr eaLnBrk="1" hangingPunct="1">
              <a:spcBef>
                <a:spcPct val="0"/>
              </a:spcBef>
            </a:pPr>
            <a:r>
              <a:rPr lang="en-US" altLang="en-US"/>
              <a:t>and the Fed. Highway land appropriation process</a:t>
            </a:r>
          </a:p>
        </p:txBody>
      </p:sp>
      <p:sp>
        <p:nvSpPr>
          <p:cNvPr id="5124" name="Slide Number Placeholder 3">
            <a:extLst>
              <a:ext uri="{FF2B5EF4-FFF2-40B4-BE49-F238E27FC236}">
                <a16:creationId xmlns:a16="http://schemas.microsoft.com/office/drawing/2014/main" id="{8C4384F0-1669-4E5C-B9FF-13EB30E4E4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4F94E7FF-41BB-460C-9631-261D02B01DFE}"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6C8E6D4C-D4F2-4CC2-831C-28C166A424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5CE6ED62-2E40-4450-90A2-EF7AF096F7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All these are important.</a:t>
            </a:r>
          </a:p>
          <a:p>
            <a:pPr eaLnBrk="1" hangingPunct="1">
              <a:spcBef>
                <a:spcPct val="0"/>
              </a:spcBef>
            </a:pPr>
            <a:endParaRPr lang="en-US" altLang="en-US"/>
          </a:p>
          <a:p>
            <a:pPr eaLnBrk="1" hangingPunct="1">
              <a:spcBef>
                <a:spcPct val="0"/>
              </a:spcBef>
            </a:pPr>
            <a:r>
              <a:rPr lang="en-US" altLang="en-US"/>
              <a:t>The State MOUs should be the primary reference for new projects and most administrative situations associate with FS-DOT projects.  If the FHWA Agent is not a DOT, the 1998 FS-MOU should be the primary source of guidance. </a:t>
            </a:r>
          </a:p>
          <a:p>
            <a:pPr eaLnBrk="1" hangingPunct="1">
              <a:spcBef>
                <a:spcPct val="0"/>
              </a:spcBef>
            </a:pPr>
            <a:endParaRPr lang="en-US" altLang="en-US"/>
          </a:p>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01368E74-6E03-4546-96BA-7C7C8CE012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26E4F909-9CB5-4372-995B-446CE2583A12}" type="slidenum">
              <a:rPr lang="en-US" altLang="en-US" sz="1200"/>
              <a:pPr/>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EAC8F1E-22A2-4066-A9E1-B20405DF1A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51B7E02-C337-43F1-8CC1-3AE838D814DA}"/>
              </a:ext>
            </a:extLst>
          </p:cNvPr>
          <p:cNvSpPr>
            <a:spLocks noGrp="1"/>
          </p:cNvSpPr>
          <p:nvPr>
            <p:ph type="body" idx="1"/>
          </p:nvPr>
        </p:nvSpPr>
        <p:spPr/>
        <p:txBody>
          <a:bodyPr/>
          <a:lstStyle/>
          <a:p>
            <a:pPr marL="171450" indent="-171450" eaLnBrk="1" fontAlgn="auto" hangingPunct="1">
              <a:spcBef>
                <a:spcPts val="0"/>
              </a:spcBef>
              <a:spcAft>
                <a:spcPts val="0"/>
              </a:spcAft>
              <a:buFont typeface="Arial" panose="020B0604020202020204" pitchFamily="34" charset="0"/>
              <a:buChar char="•"/>
              <a:defRPr/>
            </a:pPr>
            <a:r>
              <a:rPr lang="en-US" dirty="0"/>
              <a:t>These items need to be discussed and understood by the FS and FHWA agents at project inception.</a:t>
            </a:r>
          </a:p>
          <a:p>
            <a:pPr marL="171450" indent="-171450" eaLnBrk="1" fontAlgn="auto" hangingPunct="1">
              <a:spcBef>
                <a:spcPts val="0"/>
              </a:spcBef>
              <a:spcAft>
                <a:spcPts val="0"/>
              </a:spcAft>
              <a:buFont typeface="Arial" panose="020B0604020202020204" pitchFamily="34" charset="0"/>
              <a:buChar char="•"/>
              <a:defRPr/>
            </a:pPr>
            <a:r>
              <a:rPr lang="en-US" dirty="0"/>
              <a:t>If the FS and FHWA and/or its agents get this work done prior to the FHWA application to the FS, then the Application process should go forward without </a:t>
            </a:r>
            <a:r>
              <a:rPr lang="en-US" dirty="0" err="1"/>
              <a:t>unecessary</a:t>
            </a:r>
            <a:r>
              <a:rPr lang="en-US" dirty="0"/>
              <a:t> delay.  The FS will be able to respond very promptly.   There should be no issues with the easement and the construction stipulations will be in place to allow for immediate construction with the FS consent letter. </a:t>
            </a:r>
          </a:p>
          <a:p>
            <a:pPr eaLnBrk="1" fontAlgn="auto" hangingPunct="1">
              <a:spcBef>
                <a:spcPts val="0"/>
              </a:spcBef>
              <a:spcAft>
                <a:spcPts val="0"/>
              </a:spcAft>
              <a:buFont typeface="Arial" panose="020B0604020202020204" pitchFamily="34" charset="0"/>
              <a:buNone/>
              <a:defRPr/>
            </a:pPr>
            <a:endParaRPr lang="en-US" dirty="0"/>
          </a:p>
          <a:p>
            <a:pPr eaLnBrk="1" fontAlgn="auto" hangingPunct="1">
              <a:spcBef>
                <a:spcPts val="0"/>
              </a:spcBef>
              <a:spcAft>
                <a:spcPts val="0"/>
              </a:spcAft>
              <a:defRPr/>
            </a:pPr>
            <a:endParaRPr lang="en-US" dirty="0"/>
          </a:p>
        </p:txBody>
      </p:sp>
      <p:sp>
        <p:nvSpPr>
          <p:cNvPr id="25604" name="Slide Number Placeholder 3">
            <a:extLst>
              <a:ext uri="{FF2B5EF4-FFF2-40B4-BE49-F238E27FC236}">
                <a16:creationId xmlns:a16="http://schemas.microsoft.com/office/drawing/2014/main" id="{79219AA1-B4E4-420B-B29A-0E5E50E09C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EF01F3D9-44FA-42EB-B7C5-33ACA4CBF41B}" type="slidenum">
              <a:rPr lang="en-US" altLang="en-US" sz="1200"/>
              <a:pPr/>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4EB83D7-8B32-4724-807B-07A727E9E5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871EACC8-A8E1-4C20-9422-843162279998}"/>
              </a:ext>
            </a:extLst>
          </p:cNvPr>
          <p:cNvSpPr>
            <a:spLocks noGrp="1"/>
          </p:cNvSpPr>
          <p:nvPr>
            <p:ph type="body" idx="1"/>
          </p:nvPr>
        </p:nvSpPr>
        <p:spPr/>
        <p:txBody>
          <a:bodyPr/>
          <a:lstStyle/>
          <a:p>
            <a:pPr eaLnBrk="1" fontAlgn="auto" hangingPunct="1">
              <a:spcBef>
                <a:spcPts val="0"/>
              </a:spcBef>
              <a:spcAft>
                <a:spcPts val="0"/>
              </a:spcAft>
              <a:defRPr/>
            </a:pPr>
            <a:r>
              <a:rPr lang="en-US" dirty="0"/>
              <a:t>The FS has a Standard letter of Consent language and format. </a:t>
            </a:r>
          </a:p>
          <a:p>
            <a:pPr eaLnBrk="1" fontAlgn="auto" hangingPunct="1">
              <a:spcBef>
                <a:spcPts val="0"/>
              </a:spcBef>
              <a:spcAft>
                <a:spcPts val="0"/>
              </a:spcAft>
              <a:defRPr/>
            </a:pPr>
            <a:r>
              <a:rPr lang="en-US" dirty="0"/>
              <a:t>A Survey of the FHWA easement is necessary.   The FS must condition its consent to appropriation to require a </a:t>
            </a:r>
            <a:r>
              <a:rPr lang="en-US" dirty="0" err="1"/>
              <a:t>monumented</a:t>
            </a:r>
            <a:r>
              <a:rPr lang="en-US" dirty="0"/>
              <a:t> and platted survey of the NFS lands . The final survey and plat can be recorded when the construction is completed. The FS must be furnished with a copy of the survey and plats. </a:t>
            </a:r>
          </a:p>
          <a:p>
            <a:pPr marL="171450" indent="-171450" eaLnBrk="1" fontAlgn="auto" hangingPunct="1">
              <a:spcBef>
                <a:spcPts val="0"/>
              </a:spcBef>
              <a:spcAft>
                <a:spcPts val="0"/>
              </a:spcAft>
              <a:buFont typeface="Arial" panose="020B0604020202020204" pitchFamily="34" charset="0"/>
              <a:buChar char="•"/>
              <a:defRPr/>
            </a:pPr>
            <a:r>
              <a:rPr lang="en-US" dirty="0"/>
              <a:t>FSH 2709.12 Ch. 20 displays the Standard FS easement format and conditions. The FS MUST provide the FS conditions to FHWA. That is why the FS and FHWA/highway agent must have agreement on the easement prior to the application.  The FS has National direction on the content of the easement.  Any revisions to the National format must be approved on a case by case basis by USDA OGC and WO staff. </a:t>
            </a:r>
          </a:p>
          <a:p>
            <a:pPr marL="171450" indent="-171450" eaLnBrk="1" fontAlgn="auto" hangingPunct="1">
              <a:spcBef>
                <a:spcPts val="0"/>
              </a:spcBef>
              <a:spcAft>
                <a:spcPts val="0"/>
              </a:spcAft>
              <a:buFont typeface="Arial" panose="020B0604020202020204" pitchFamily="34" charset="0"/>
              <a:buChar char="•"/>
              <a:defRPr/>
            </a:pPr>
            <a:r>
              <a:rPr lang="en-US" dirty="0"/>
              <a:t>See FSH 2709.12 </a:t>
            </a:r>
            <a:r>
              <a:rPr lang="en-US" dirty="0" err="1"/>
              <a:t>Ch</a:t>
            </a:r>
            <a:r>
              <a:rPr lang="en-US" dirty="0"/>
              <a:t> 21.22 Construction Stipulations.   The FS will use these as they are.  If in the odd chance there is a UNIQUE situation that drives the need to develop a special construction stipulation for the project,  refer this to FS Regional Office staff for review and approval.   </a:t>
            </a:r>
          </a:p>
        </p:txBody>
      </p:sp>
      <p:sp>
        <p:nvSpPr>
          <p:cNvPr id="27652" name="Slide Number Placeholder 3">
            <a:extLst>
              <a:ext uri="{FF2B5EF4-FFF2-40B4-BE49-F238E27FC236}">
                <a16:creationId xmlns:a16="http://schemas.microsoft.com/office/drawing/2014/main" id="{8EE83B3B-0AD5-472F-A217-D447494685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369B7D28-2550-46E7-95BD-9C03FC775CFB}" type="slidenum">
              <a:rPr lang="en-US" altLang="en-US" sz="1200"/>
              <a:pPr/>
              <a:t>12</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51BEBAA-EF63-4684-A636-C144AD7D08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EA3537B-2AFE-4D90-9B98-83B516480A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a:p>
            <a:pPr eaLnBrk="1" hangingPunct="1">
              <a:spcBef>
                <a:spcPct val="0"/>
              </a:spcBef>
            </a:pPr>
            <a:r>
              <a:rPr lang="en-US" altLang="en-US"/>
              <a:t>FS grants FRTA easements to Public Rd Agency.</a:t>
            </a:r>
          </a:p>
          <a:p>
            <a:pPr eaLnBrk="1" hangingPunct="1">
              <a:spcBef>
                <a:spcPct val="0"/>
              </a:spcBef>
            </a:pPr>
            <a:r>
              <a:rPr lang="en-US" altLang="en-US"/>
              <a:t>Within FS discretionary authority to grant or not grant.  FS policy is to grant FRTA easements when an FS system road is found to be more suitable as a Public Road and the road is not contemplated to become part of the Federal-Aid system under the Fed. Hwy Act – 23 USC Chapter 1. or the road is and should remain as a Forest Highway under 23 USC Chapter 2….. Different pots of $ and separate congressional direction.</a:t>
            </a:r>
          </a:p>
          <a:p>
            <a:pPr eaLnBrk="1" hangingPunct="1">
              <a:spcBef>
                <a:spcPct val="0"/>
              </a:spcBef>
            </a:pPr>
            <a:endParaRPr lang="en-US" altLang="en-US"/>
          </a:p>
        </p:txBody>
      </p:sp>
      <p:sp>
        <p:nvSpPr>
          <p:cNvPr id="7172" name="Slide Number Placeholder 3">
            <a:extLst>
              <a:ext uri="{FF2B5EF4-FFF2-40B4-BE49-F238E27FC236}">
                <a16:creationId xmlns:a16="http://schemas.microsoft.com/office/drawing/2014/main" id="{E05A11EB-B68C-4903-91C3-57A7497F2D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54DD2B27-918F-4E0F-A272-2DA4CAA13392}" type="slidenum">
              <a:rPr lang="en-US" altLang="en-US" sz="1200"/>
              <a:pPr/>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8431E254-5A15-4D39-B78A-C800E55090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58735345-CE82-4B10-BEBF-8BEBE77582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If a FRTA Public Road Easement is requested , the FS should have a crucial conversation with both the applying Public Road agency and FHWA at the same time.</a:t>
            </a:r>
          </a:p>
          <a:p>
            <a:pPr eaLnBrk="1" hangingPunct="1">
              <a:spcBef>
                <a:spcPct val="0"/>
              </a:spcBef>
            </a:pPr>
            <a:r>
              <a:rPr lang="en-US" altLang="en-US"/>
              <a:t>Make a documented determination if the road is or is not likely to become part of the Federal-Aid system.  If it is, then FHWA should get involved and the project should move forward under FHWA authority (law), not FRTA.</a:t>
            </a:r>
          </a:p>
          <a:p>
            <a:pPr eaLnBrk="1" hangingPunct="1">
              <a:spcBef>
                <a:spcPct val="0"/>
              </a:spcBef>
            </a:pPr>
            <a:endParaRPr lang="en-US" altLang="en-US"/>
          </a:p>
          <a:p>
            <a:pPr eaLnBrk="1" hangingPunct="1">
              <a:spcBef>
                <a:spcPct val="0"/>
              </a:spcBef>
            </a:pPr>
            <a:r>
              <a:rPr lang="en-US" altLang="en-US"/>
              <a:t>Some roads with  FRTA grants do eventually become Federal-Aid System roads.  This can be complicated and MUST be dealt with early in a project proposal.  You cannot have both (FRTA and Federal-Aid) at the same time.  It would be a legal and administrative nightmare.  The FRTA easement, or affected segment will need to be terminated.  Big picture questions such as managing the whole road under Fed Hwys vs FRTA/Forest Highways must be resolved. </a:t>
            </a:r>
          </a:p>
        </p:txBody>
      </p:sp>
      <p:sp>
        <p:nvSpPr>
          <p:cNvPr id="9220" name="Slide Number Placeholder 3">
            <a:extLst>
              <a:ext uri="{FF2B5EF4-FFF2-40B4-BE49-F238E27FC236}">
                <a16:creationId xmlns:a16="http://schemas.microsoft.com/office/drawing/2014/main" id="{0E2485DF-6417-475C-8375-88A037FFD0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530E7006-7D14-4F86-9D79-71C1DC46CF44}" type="slidenum">
              <a:rPr lang="en-US" altLang="en-US" sz="1200"/>
              <a:pPr/>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B5214D57-0D45-4A37-9600-FDFEB95B8C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B71B646C-C9D6-4676-BBDB-10A5717FED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Straight outta 23 USC 101</a:t>
            </a:r>
          </a:p>
        </p:txBody>
      </p:sp>
      <p:sp>
        <p:nvSpPr>
          <p:cNvPr id="11268" name="Slide Number Placeholder 3">
            <a:extLst>
              <a:ext uri="{FF2B5EF4-FFF2-40B4-BE49-F238E27FC236}">
                <a16:creationId xmlns:a16="http://schemas.microsoft.com/office/drawing/2014/main" id="{ED17D4B3-ACD0-4B22-ACBE-B940A497C6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2D0D593B-2021-4E8C-9745-43C495490DEC}" type="slidenum">
              <a:rPr lang="en-US" altLang="en-US" sz="1200"/>
              <a:pPr/>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75E75780-8FE6-40CA-B44F-E7555CE12D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5C79D3CE-65AB-4F4F-96E6-4C8BCD66E1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NFS lands are appropriated for “highway purposes” .  The lands still remain NFS but the appropriated “ For Highway Purposes” use becomes the dominant use of the identified lands and all other uses become subordinate. </a:t>
            </a:r>
          </a:p>
          <a:p>
            <a:pPr eaLnBrk="1" hangingPunct="1"/>
            <a:endParaRPr lang="en-US" altLang="en-US"/>
          </a:p>
          <a:p>
            <a:pPr eaLnBrk="1" hangingPunct="1"/>
            <a:r>
              <a:rPr lang="en-US" altLang="en-US"/>
              <a:t>Interstate Highways = I-84, I-90 etc.  Basically the State DOT is under a binding agreement with lots of restrictions such as:  # of access points,  commercial activities, advertising, services (gas stations, stores, etc.) cannot be in the ROW limits. </a:t>
            </a:r>
          </a:p>
          <a:p>
            <a:pPr eaLnBrk="1" hangingPunct="1"/>
            <a:endParaRPr lang="en-US" altLang="en-US"/>
          </a:p>
          <a:p>
            <a:pPr eaLnBrk="1" hangingPunct="1"/>
            <a:r>
              <a:rPr lang="en-US" altLang="en-US"/>
              <a:t>Other Highways,  OR -58, OR-22,  WA -14 etc..  Different agreement between DOT / highway agency and FHWA.  Smaller ROW.  Less strings attached on access points. </a:t>
            </a:r>
          </a:p>
        </p:txBody>
      </p:sp>
      <p:sp>
        <p:nvSpPr>
          <p:cNvPr id="13316" name="Slide Number Placeholder 3">
            <a:extLst>
              <a:ext uri="{FF2B5EF4-FFF2-40B4-BE49-F238E27FC236}">
                <a16:creationId xmlns:a16="http://schemas.microsoft.com/office/drawing/2014/main" id="{3876103D-AC18-454D-B150-3CC68996AB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4EE2AE29-E590-4E60-B0E4-71E46DCD76EE}" type="slidenum">
              <a:rPr lang="en-US" altLang="en-US" sz="1200"/>
              <a:pPr/>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7E9D49A-237E-47B5-B934-10814EEBBA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F54FF753-5858-49F9-AA51-20FD134467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FHWA makes the determination for the need of the public highway and that FS land is needed for this purpose.  More obvious will be the fact that the project is getting Federal-Aid $ under 23 USC Chapter 1.</a:t>
            </a:r>
          </a:p>
        </p:txBody>
      </p:sp>
      <p:sp>
        <p:nvSpPr>
          <p:cNvPr id="15364" name="Slide Number Placeholder 3">
            <a:extLst>
              <a:ext uri="{FF2B5EF4-FFF2-40B4-BE49-F238E27FC236}">
                <a16:creationId xmlns:a16="http://schemas.microsoft.com/office/drawing/2014/main" id="{80DF1696-5C56-4B1B-872B-C9FB0B3C0D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D6B96A92-205C-4C5F-8A47-86D71891FA56}" type="slidenum">
              <a:rPr lang="en-US" altLang="en-US" sz="1200"/>
              <a:pPr/>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C114CA6C-4E32-4A89-99B6-478945CB4C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D9498767-33F2-44B9-BF5F-7E31915785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Technically the project must be consistent or made to be consistent with the Forest Plan.  On very very rare occasions, the Forest Plan may need to be amended but only if a public interest determination has been reached. </a:t>
            </a:r>
          </a:p>
        </p:txBody>
      </p:sp>
      <p:sp>
        <p:nvSpPr>
          <p:cNvPr id="17412" name="Slide Number Placeholder 3">
            <a:extLst>
              <a:ext uri="{FF2B5EF4-FFF2-40B4-BE49-F238E27FC236}">
                <a16:creationId xmlns:a16="http://schemas.microsoft.com/office/drawing/2014/main" id="{A922D98D-67F3-4E4A-803D-9C1D26597E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65F0435C-F8B3-45E3-A074-9BD9DAD6891D}" type="slidenum">
              <a:rPr lang="en-US" altLang="en-US" sz="1200"/>
              <a:pPr/>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82C53B36-C5EF-49EA-8EA7-2CB0A0B84D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A40DEF0E-3CDD-4859-861F-7D742558EA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FS Agreement = FS letter of consent.  Which can only follow the appropriate NEPA and Forest Plan consistency determination. </a:t>
            </a:r>
          </a:p>
        </p:txBody>
      </p:sp>
      <p:sp>
        <p:nvSpPr>
          <p:cNvPr id="19460" name="Slide Number Placeholder 3">
            <a:extLst>
              <a:ext uri="{FF2B5EF4-FFF2-40B4-BE49-F238E27FC236}">
                <a16:creationId xmlns:a16="http://schemas.microsoft.com/office/drawing/2014/main" id="{9B54001B-811F-4373-9469-27F2F88E8D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3E9BD4AE-E610-40F5-B2DA-98EBFB796AC4}" type="slidenum">
              <a:rPr lang="en-US" altLang="en-US" sz="1200"/>
              <a:pPr/>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8EC6E5E-B7D8-44C3-AF1B-1CB843C6C0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2CCF91FE-7E44-42BF-BBF6-68283133AA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The Forest Service must certify or reject to the Federal Highway Administration within 4 months of receiving the application from the Federal Highway Administration that the proposed appropriation of such land is contrary or in to the public interest, or, consistent or inconsistent with the purposes for which such lands have been reserved. </a:t>
            </a:r>
          </a:p>
          <a:p>
            <a:pPr eaLnBrk="1" hangingPunct="1">
              <a:spcBef>
                <a:spcPct val="0"/>
              </a:spcBef>
            </a:pPr>
            <a:endParaRPr lang="en-US" altLang="en-US"/>
          </a:p>
          <a:p>
            <a:pPr eaLnBrk="1" hangingPunct="1">
              <a:spcBef>
                <a:spcPct val="0"/>
              </a:spcBef>
            </a:pPr>
            <a:r>
              <a:rPr lang="en-US" altLang="en-US"/>
              <a:t>In no event should the 4-month period expire without giving the Federal Highway Administration notice of agreement to or rejection of the application.  This is Statutory!</a:t>
            </a:r>
          </a:p>
          <a:p>
            <a:pPr eaLnBrk="1" hangingPunct="1">
              <a:spcBef>
                <a:spcPct val="0"/>
              </a:spcBef>
            </a:pPr>
            <a:endParaRPr lang="en-US" altLang="en-US"/>
          </a:p>
          <a:p>
            <a:pPr eaLnBrk="1" hangingPunct="1">
              <a:spcBef>
                <a:spcPct val="0"/>
              </a:spcBef>
            </a:pPr>
            <a:r>
              <a:rPr lang="en-US" altLang="en-US"/>
              <a:t>Conference and discussion with FHWA/Agent during all stages of the project planning and development is important in reducing response time. </a:t>
            </a:r>
          </a:p>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BB4D9389-2DA1-417A-85DA-AF19CE2B2E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tx1"/>
                </a:solidFill>
                <a:latin typeface="Rockwell Condensed" panose="02060603050405020104" pitchFamily="18" charset="0"/>
              </a:defRPr>
            </a:lvl1pPr>
            <a:lvl2pPr marL="742950" indent="-285750">
              <a:defRPr sz="3600" b="1">
                <a:solidFill>
                  <a:schemeClr val="tx1"/>
                </a:solidFill>
                <a:latin typeface="Rockwell Condensed" panose="02060603050405020104" pitchFamily="18" charset="0"/>
              </a:defRPr>
            </a:lvl2pPr>
            <a:lvl3pPr marL="1143000" indent="-228600">
              <a:defRPr sz="3600" b="1">
                <a:solidFill>
                  <a:schemeClr val="tx1"/>
                </a:solidFill>
                <a:latin typeface="Rockwell Condensed" panose="02060603050405020104" pitchFamily="18" charset="0"/>
              </a:defRPr>
            </a:lvl3pPr>
            <a:lvl4pPr marL="1600200" indent="-228600">
              <a:defRPr sz="3600" b="1">
                <a:solidFill>
                  <a:schemeClr val="tx1"/>
                </a:solidFill>
                <a:latin typeface="Rockwell Condensed" panose="02060603050405020104" pitchFamily="18" charset="0"/>
              </a:defRPr>
            </a:lvl4pPr>
            <a:lvl5pPr marL="2057400" indent="-228600">
              <a:defRPr sz="3600" b="1">
                <a:solidFill>
                  <a:schemeClr val="tx1"/>
                </a:solidFill>
                <a:latin typeface="Rockwell Condensed" panose="02060603050405020104" pitchFamily="18" charset="0"/>
              </a:defRPr>
            </a:lvl5pPr>
            <a:lvl6pPr marL="2514600" indent="-228600" eaLnBrk="0" fontAlgn="base" hangingPunct="0">
              <a:spcBef>
                <a:spcPct val="0"/>
              </a:spcBef>
              <a:spcAft>
                <a:spcPct val="0"/>
              </a:spcAft>
              <a:defRPr sz="3600" b="1">
                <a:solidFill>
                  <a:schemeClr val="tx1"/>
                </a:solidFill>
                <a:latin typeface="Rockwell Condensed" panose="02060603050405020104" pitchFamily="18" charset="0"/>
              </a:defRPr>
            </a:lvl6pPr>
            <a:lvl7pPr marL="2971800" indent="-228600" eaLnBrk="0" fontAlgn="base" hangingPunct="0">
              <a:spcBef>
                <a:spcPct val="0"/>
              </a:spcBef>
              <a:spcAft>
                <a:spcPct val="0"/>
              </a:spcAft>
              <a:defRPr sz="3600" b="1">
                <a:solidFill>
                  <a:schemeClr val="tx1"/>
                </a:solidFill>
                <a:latin typeface="Rockwell Condensed" panose="02060603050405020104" pitchFamily="18" charset="0"/>
              </a:defRPr>
            </a:lvl7pPr>
            <a:lvl8pPr marL="3429000" indent="-228600" eaLnBrk="0" fontAlgn="base" hangingPunct="0">
              <a:spcBef>
                <a:spcPct val="0"/>
              </a:spcBef>
              <a:spcAft>
                <a:spcPct val="0"/>
              </a:spcAft>
              <a:defRPr sz="3600" b="1">
                <a:solidFill>
                  <a:schemeClr val="tx1"/>
                </a:solidFill>
                <a:latin typeface="Rockwell Condensed" panose="02060603050405020104" pitchFamily="18" charset="0"/>
              </a:defRPr>
            </a:lvl8pPr>
            <a:lvl9pPr marL="3886200" indent="-228600" eaLnBrk="0" fontAlgn="base" hangingPunct="0">
              <a:spcBef>
                <a:spcPct val="0"/>
              </a:spcBef>
              <a:spcAft>
                <a:spcPct val="0"/>
              </a:spcAft>
              <a:defRPr sz="3600" b="1">
                <a:solidFill>
                  <a:schemeClr val="tx1"/>
                </a:solidFill>
                <a:latin typeface="Rockwell Condensed" panose="02060603050405020104" pitchFamily="18" charset="0"/>
              </a:defRPr>
            </a:lvl9pPr>
          </a:lstStyle>
          <a:p>
            <a:fld id="{81FBFB00-304E-4A0D-A63E-A5B075FF68FD}" type="slidenum">
              <a:rPr lang="en-US" altLang="en-US" sz="1200"/>
              <a:pPr/>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86875A82-FA02-4FE8-9ACA-36692C0E652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DACBCCE-69B3-4C68-B6F1-5C256373A26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202136B-EB4B-4810-84BB-6BB3A3F9EE53}"/>
              </a:ext>
            </a:extLst>
          </p:cNvPr>
          <p:cNvSpPr>
            <a:spLocks noGrp="1" noChangeArrowheads="1"/>
          </p:cNvSpPr>
          <p:nvPr>
            <p:ph type="sldNum" sz="quarter" idx="12"/>
          </p:nvPr>
        </p:nvSpPr>
        <p:spPr>
          <a:ln/>
        </p:spPr>
        <p:txBody>
          <a:bodyPr/>
          <a:lstStyle>
            <a:lvl1pPr>
              <a:defRPr/>
            </a:lvl1pPr>
          </a:lstStyle>
          <a:p>
            <a:fld id="{12089663-5159-409E-A281-FA75EFE6DC08}" type="slidenum">
              <a:rPr lang="en-US" altLang="en-US"/>
              <a:pPr/>
              <a:t>‹#›</a:t>
            </a:fld>
            <a:endParaRPr lang="en-US" altLang="en-US"/>
          </a:p>
        </p:txBody>
      </p:sp>
    </p:spTree>
    <p:extLst>
      <p:ext uri="{BB962C8B-B14F-4D97-AF65-F5344CB8AC3E}">
        <p14:creationId xmlns:p14="http://schemas.microsoft.com/office/powerpoint/2010/main" val="296946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82565F7-DB69-49F6-9522-D4A1F797D36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459ED21-1EDE-4988-99CA-77E9E98D7F0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21FE08D-FDEC-4F2D-9C5A-9FF0CDD3D97C}"/>
              </a:ext>
            </a:extLst>
          </p:cNvPr>
          <p:cNvSpPr>
            <a:spLocks noGrp="1" noChangeArrowheads="1"/>
          </p:cNvSpPr>
          <p:nvPr>
            <p:ph type="sldNum" sz="quarter" idx="12"/>
          </p:nvPr>
        </p:nvSpPr>
        <p:spPr>
          <a:ln/>
        </p:spPr>
        <p:txBody>
          <a:bodyPr/>
          <a:lstStyle>
            <a:lvl1pPr>
              <a:defRPr/>
            </a:lvl1pPr>
          </a:lstStyle>
          <a:p>
            <a:fld id="{70C3F270-EE35-4D5D-B4E7-AA21CC63C6EE}" type="slidenum">
              <a:rPr lang="en-US" altLang="en-US"/>
              <a:pPr/>
              <a:t>‹#›</a:t>
            </a:fld>
            <a:endParaRPr lang="en-US" altLang="en-US"/>
          </a:p>
        </p:txBody>
      </p:sp>
    </p:spTree>
    <p:extLst>
      <p:ext uri="{BB962C8B-B14F-4D97-AF65-F5344CB8AC3E}">
        <p14:creationId xmlns:p14="http://schemas.microsoft.com/office/powerpoint/2010/main" val="262644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314432B-891C-425C-82EF-895592988CA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56F459D-89BF-4C43-8021-3676767A082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ED7926F-912F-455B-8C56-FBACBE172330}"/>
              </a:ext>
            </a:extLst>
          </p:cNvPr>
          <p:cNvSpPr>
            <a:spLocks noGrp="1" noChangeArrowheads="1"/>
          </p:cNvSpPr>
          <p:nvPr>
            <p:ph type="sldNum" sz="quarter" idx="12"/>
          </p:nvPr>
        </p:nvSpPr>
        <p:spPr>
          <a:ln/>
        </p:spPr>
        <p:txBody>
          <a:bodyPr/>
          <a:lstStyle>
            <a:lvl1pPr>
              <a:defRPr/>
            </a:lvl1pPr>
          </a:lstStyle>
          <a:p>
            <a:fld id="{276F98B1-C101-42EC-BF07-527EABABEC7F}" type="slidenum">
              <a:rPr lang="en-US" altLang="en-US"/>
              <a:pPr/>
              <a:t>‹#›</a:t>
            </a:fld>
            <a:endParaRPr lang="en-US" altLang="en-US"/>
          </a:p>
        </p:txBody>
      </p:sp>
    </p:spTree>
    <p:extLst>
      <p:ext uri="{BB962C8B-B14F-4D97-AF65-F5344CB8AC3E}">
        <p14:creationId xmlns:p14="http://schemas.microsoft.com/office/powerpoint/2010/main" val="420257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FA59863-1A30-4DF1-B976-C8D71C8B6ED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4DEF359-2759-49F8-B1EA-5C3968E3051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E67F686-FBE3-4417-9C91-AAEAF5FA7EBC}"/>
              </a:ext>
            </a:extLst>
          </p:cNvPr>
          <p:cNvSpPr>
            <a:spLocks noGrp="1" noChangeArrowheads="1"/>
          </p:cNvSpPr>
          <p:nvPr>
            <p:ph type="sldNum" sz="quarter" idx="12"/>
          </p:nvPr>
        </p:nvSpPr>
        <p:spPr>
          <a:ln/>
        </p:spPr>
        <p:txBody>
          <a:bodyPr/>
          <a:lstStyle>
            <a:lvl1pPr>
              <a:defRPr/>
            </a:lvl1pPr>
          </a:lstStyle>
          <a:p>
            <a:fld id="{2CCA19F7-45FB-4417-BA86-AD0E72299413}" type="slidenum">
              <a:rPr lang="en-US" altLang="en-US"/>
              <a:pPr/>
              <a:t>‹#›</a:t>
            </a:fld>
            <a:endParaRPr lang="en-US" altLang="en-US"/>
          </a:p>
        </p:txBody>
      </p:sp>
    </p:spTree>
    <p:extLst>
      <p:ext uri="{BB962C8B-B14F-4D97-AF65-F5344CB8AC3E}">
        <p14:creationId xmlns:p14="http://schemas.microsoft.com/office/powerpoint/2010/main" val="938654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31B2364B-4302-4708-A097-98CFC28E5E9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E519DC3-D4D4-45F7-8B11-389C521030B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4EBED53-2884-416A-B390-A4EC320DC2EA}"/>
              </a:ext>
            </a:extLst>
          </p:cNvPr>
          <p:cNvSpPr>
            <a:spLocks noGrp="1" noChangeArrowheads="1"/>
          </p:cNvSpPr>
          <p:nvPr>
            <p:ph type="sldNum" sz="quarter" idx="12"/>
          </p:nvPr>
        </p:nvSpPr>
        <p:spPr>
          <a:ln/>
        </p:spPr>
        <p:txBody>
          <a:bodyPr/>
          <a:lstStyle>
            <a:lvl1pPr>
              <a:defRPr/>
            </a:lvl1pPr>
          </a:lstStyle>
          <a:p>
            <a:fld id="{29F30AA7-0721-4993-AB26-D43BA9687DE4}" type="slidenum">
              <a:rPr lang="en-US" altLang="en-US"/>
              <a:pPr/>
              <a:t>‹#›</a:t>
            </a:fld>
            <a:endParaRPr lang="en-US" altLang="en-US"/>
          </a:p>
        </p:txBody>
      </p:sp>
    </p:spTree>
    <p:extLst>
      <p:ext uri="{BB962C8B-B14F-4D97-AF65-F5344CB8AC3E}">
        <p14:creationId xmlns:p14="http://schemas.microsoft.com/office/powerpoint/2010/main" val="366162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D588FA9-320B-41ED-905B-E9CA6BC48D6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3A7006A5-2BF2-4020-B485-6137A674F8E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5788E340-A748-4155-AF0A-13F2F2FEB9DC}"/>
              </a:ext>
            </a:extLst>
          </p:cNvPr>
          <p:cNvSpPr>
            <a:spLocks noGrp="1" noChangeArrowheads="1"/>
          </p:cNvSpPr>
          <p:nvPr>
            <p:ph type="sldNum" sz="quarter" idx="12"/>
          </p:nvPr>
        </p:nvSpPr>
        <p:spPr>
          <a:ln/>
        </p:spPr>
        <p:txBody>
          <a:bodyPr/>
          <a:lstStyle>
            <a:lvl1pPr>
              <a:defRPr/>
            </a:lvl1pPr>
          </a:lstStyle>
          <a:p>
            <a:fld id="{3762BCF8-C16B-4F49-9D9D-D497D30A2589}" type="slidenum">
              <a:rPr lang="en-US" altLang="en-US"/>
              <a:pPr/>
              <a:t>‹#›</a:t>
            </a:fld>
            <a:endParaRPr lang="en-US" altLang="en-US"/>
          </a:p>
        </p:txBody>
      </p:sp>
    </p:spTree>
    <p:extLst>
      <p:ext uri="{BB962C8B-B14F-4D97-AF65-F5344CB8AC3E}">
        <p14:creationId xmlns:p14="http://schemas.microsoft.com/office/powerpoint/2010/main" val="1134166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191B861-8A4A-44FA-8066-A4B228DAD65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59BDC6F3-4F2A-4D59-B2D4-D947115111E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4F92D527-99BD-485E-A541-67FABA8A290C}"/>
              </a:ext>
            </a:extLst>
          </p:cNvPr>
          <p:cNvSpPr>
            <a:spLocks noGrp="1" noChangeArrowheads="1"/>
          </p:cNvSpPr>
          <p:nvPr>
            <p:ph type="sldNum" sz="quarter" idx="12"/>
          </p:nvPr>
        </p:nvSpPr>
        <p:spPr>
          <a:ln/>
        </p:spPr>
        <p:txBody>
          <a:bodyPr/>
          <a:lstStyle>
            <a:lvl1pPr>
              <a:defRPr/>
            </a:lvl1pPr>
          </a:lstStyle>
          <a:p>
            <a:fld id="{04544744-2791-43DA-9015-F8BDC18E62C7}" type="slidenum">
              <a:rPr lang="en-US" altLang="en-US"/>
              <a:pPr/>
              <a:t>‹#›</a:t>
            </a:fld>
            <a:endParaRPr lang="en-US" altLang="en-US"/>
          </a:p>
        </p:txBody>
      </p:sp>
    </p:spTree>
    <p:extLst>
      <p:ext uri="{BB962C8B-B14F-4D97-AF65-F5344CB8AC3E}">
        <p14:creationId xmlns:p14="http://schemas.microsoft.com/office/powerpoint/2010/main" val="3052573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9EDB006-8C0D-4562-BF90-295EDBBD318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453E80BE-712B-400F-A780-28FDB4CFAB4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432E8C10-734B-418F-8A4F-60960BCEE6F0}"/>
              </a:ext>
            </a:extLst>
          </p:cNvPr>
          <p:cNvSpPr>
            <a:spLocks noGrp="1" noChangeArrowheads="1"/>
          </p:cNvSpPr>
          <p:nvPr>
            <p:ph type="sldNum" sz="quarter" idx="12"/>
          </p:nvPr>
        </p:nvSpPr>
        <p:spPr>
          <a:ln/>
        </p:spPr>
        <p:txBody>
          <a:bodyPr/>
          <a:lstStyle>
            <a:lvl1pPr>
              <a:defRPr/>
            </a:lvl1pPr>
          </a:lstStyle>
          <a:p>
            <a:fld id="{B81DF317-8415-4AF0-BA3F-31D8788BEC7F}" type="slidenum">
              <a:rPr lang="en-US" altLang="en-US"/>
              <a:pPr/>
              <a:t>‹#›</a:t>
            </a:fld>
            <a:endParaRPr lang="en-US" altLang="en-US"/>
          </a:p>
        </p:txBody>
      </p:sp>
    </p:spTree>
    <p:extLst>
      <p:ext uri="{BB962C8B-B14F-4D97-AF65-F5344CB8AC3E}">
        <p14:creationId xmlns:p14="http://schemas.microsoft.com/office/powerpoint/2010/main" val="3196479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8986DFD-BB50-4DD7-A3D9-CD24647D16F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B7EAD210-8883-4C95-8783-E6C7E7E91F1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4F6CEB08-FD88-4355-84B9-15A1A5B18BE8}"/>
              </a:ext>
            </a:extLst>
          </p:cNvPr>
          <p:cNvSpPr>
            <a:spLocks noGrp="1" noChangeArrowheads="1"/>
          </p:cNvSpPr>
          <p:nvPr>
            <p:ph type="sldNum" sz="quarter" idx="12"/>
          </p:nvPr>
        </p:nvSpPr>
        <p:spPr>
          <a:ln/>
        </p:spPr>
        <p:txBody>
          <a:bodyPr/>
          <a:lstStyle>
            <a:lvl1pPr>
              <a:defRPr/>
            </a:lvl1pPr>
          </a:lstStyle>
          <a:p>
            <a:fld id="{052B2838-2657-4941-BF16-8DEF6CCA71E7}" type="slidenum">
              <a:rPr lang="en-US" altLang="en-US"/>
              <a:pPr/>
              <a:t>‹#›</a:t>
            </a:fld>
            <a:endParaRPr lang="en-US" altLang="en-US"/>
          </a:p>
        </p:txBody>
      </p:sp>
    </p:spTree>
    <p:extLst>
      <p:ext uri="{BB962C8B-B14F-4D97-AF65-F5344CB8AC3E}">
        <p14:creationId xmlns:p14="http://schemas.microsoft.com/office/powerpoint/2010/main" val="1339571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1CD68A4E-AB55-4236-B047-AA8B9B74328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A01FFC2-37FA-4F40-8E41-BC2C9D4EF97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56841A81-7324-406A-B294-0B752AE716BB}"/>
              </a:ext>
            </a:extLst>
          </p:cNvPr>
          <p:cNvSpPr>
            <a:spLocks noGrp="1" noChangeArrowheads="1"/>
          </p:cNvSpPr>
          <p:nvPr>
            <p:ph type="sldNum" sz="quarter" idx="12"/>
          </p:nvPr>
        </p:nvSpPr>
        <p:spPr>
          <a:ln/>
        </p:spPr>
        <p:txBody>
          <a:bodyPr/>
          <a:lstStyle>
            <a:lvl1pPr>
              <a:defRPr/>
            </a:lvl1pPr>
          </a:lstStyle>
          <a:p>
            <a:fld id="{1E8D925B-7DAA-4585-A2C7-53E1FC88DC21}" type="slidenum">
              <a:rPr lang="en-US" altLang="en-US"/>
              <a:pPr/>
              <a:t>‹#›</a:t>
            </a:fld>
            <a:endParaRPr lang="en-US" altLang="en-US"/>
          </a:p>
        </p:txBody>
      </p:sp>
    </p:spTree>
    <p:extLst>
      <p:ext uri="{BB962C8B-B14F-4D97-AF65-F5344CB8AC3E}">
        <p14:creationId xmlns:p14="http://schemas.microsoft.com/office/powerpoint/2010/main" val="3455804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F7DDC09E-4325-41C4-9E3E-71B25988945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AEA4BB51-32F1-4069-A2A4-E45B65B9826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4CBD8D03-CA37-43A2-AE26-656FF6A3FEC3}"/>
              </a:ext>
            </a:extLst>
          </p:cNvPr>
          <p:cNvSpPr>
            <a:spLocks noGrp="1" noChangeArrowheads="1"/>
          </p:cNvSpPr>
          <p:nvPr>
            <p:ph type="sldNum" sz="quarter" idx="12"/>
          </p:nvPr>
        </p:nvSpPr>
        <p:spPr>
          <a:ln/>
        </p:spPr>
        <p:txBody>
          <a:bodyPr/>
          <a:lstStyle>
            <a:lvl1pPr>
              <a:defRPr/>
            </a:lvl1pPr>
          </a:lstStyle>
          <a:p>
            <a:fld id="{25997772-9001-43EE-9412-3CA67C998900}" type="slidenum">
              <a:rPr lang="en-US" altLang="en-US"/>
              <a:pPr/>
              <a:t>‹#›</a:t>
            </a:fld>
            <a:endParaRPr lang="en-US" altLang="en-US"/>
          </a:p>
        </p:txBody>
      </p:sp>
    </p:spTree>
    <p:extLst>
      <p:ext uri="{BB962C8B-B14F-4D97-AF65-F5344CB8AC3E}">
        <p14:creationId xmlns:p14="http://schemas.microsoft.com/office/powerpoint/2010/main" val="2795971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204CAB9-4724-45CD-90D5-028B1D643E0E}"/>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AACBAAD-8A72-4770-AD92-8BB18C8B509B}"/>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A1E9A25-D42D-494A-B5BF-9E2848A6719D}"/>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a:latin typeface="+mn-lt"/>
              </a:defRPr>
            </a:lvl1pPr>
          </a:lstStyle>
          <a:p>
            <a:pPr>
              <a:defRPr/>
            </a:pPr>
            <a:endParaRPr lang="en-US" altLang="en-US"/>
          </a:p>
        </p:txBody>
      </p:sp>
      <p:sp>
        <p:nvSpPr>
          <p:cNvPr id="1029" name="Rectangle 5">
            <a:extLst>
              <a:ext uri="{FF2B5EF4-FFF2-40B4-BE49-F238E27FC236}">
                <a16:creationId xmlns:a16="http://schemas.microsoft.com/office/drawing/2014/main" id="{441D4987-842B-48EF-8729-D9BFA5675C22}"/>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latin typeface="+mn-lt"/>
              </a:defRPr>
            </a:lvl1pPr>
          </a:lstStyle>
          <a:p>
            <a:pPr>
              <a:defRPr/>
            </a:pPr>
            <a:endParaRPr lang="en-US" altLang="en-US"/>
          </a:p>
        </p:txBody>
      </p:sp>
      <p:sp>
        <p:nvSpPr>
          <p:cNvPr id="1030" name="Rectangle 6">
            <a:extLst>
              <a:ext uri="{FF2B5EF4-FFF2-40B4-BE49-F238E27FC236}">
                <a16:creationId xmlns:a16="http://schemas.microsoft.com/office/drawing/2014/main" id="{173C7FA6-F6B6-43DE-B121-A5607CD02371}"/>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a:latin typeface="Times New Roman" panose="02020603050405020304" pitchFamily="18" charset="0"/>
              </a:defRPr>
            </a:lvl1pPr>
          </a:lstStyle>
          <a:p>
            <a:fld id="{950725F4-4FDE-417B-B1BE-8D32680B253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a:extLst>
              <a:ext uri="{FF2B5EF4-FFF2-40B4-BE49-F238E27FC236}">
                <a16:creationId xmlns:a16="http://schemas.microsoft.com/office/drawing/2014/main" id="{A601E1A3-B021-4628-996C-27ADF71A814E}"/>
              </a:ext>
            </a:extLst>
          </p:cNvPr>
          <p:cNvSpPr txBox="1">
            <a:spLocks noChangeArrowheads="1"/>
          </p:cNvSpPr>
          <p:nvPr/>
        </p:nvSpPr>
        <p:spPr bwMode="auto">
          <a:xfrm>
            <a:off x="2362200" y="1447800"/>
            <a:ext cx="44958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3600">
                <a:latin typeface="Rockwell Condensed" panose="02060603050405020104" pitchFamily="18" charset="0"/>
              </a:rPr>
              <a:t>Public Road Grants</a:t>
            </a:r>
          </a:p>
          <a:p>
            <a:pPr algn="ctr" eaLnBrk="1" hangingPunct="1">
              <a:spcBef>
                <a:spcPct val="0"/>
              </a:spcBef>
              <a:buFontTx/>
              <a:buNone/>
            </a:pPr>
            <a:endParaRPr lang="en-US" altLang="en-US" sz="3600">
              <a:latin typeface="Rockwell Condensed" panose="02060603050405020104" pitchFamily="18" charset="0"/>
            </a:endParaRPr>
          </a:p>
          <a:p>
            <a:pPr algn="ctr" eaLnBrk="1" hangingPunct="1">
              <a:spcBef>
                <a:spcPct val="0"/>
              </a:spcBef>
              <a:buFontTx/>
              <a:buNone/>
            </a:pPr>
            <a:r>
              <a:rPr lang="en-US" altLang="en-US" sz="3600" u="sng">
                <a:latin typeface="Rockwell Condensed" panose="02060603050405020104" pitchFamily="18" charset="0"/>
              </a:rPr>
              <a:t>FRTA Public Road</a:t>
            </a:r>
          </a:p>
          <a:p>
            <a:pPr algn="ctr" eaLnBrk="1" hangingPunct="1">
              <a:spcBef>
                <a:spcPct val="0"/>
              </a:spcBef>
              <a:buFontTx/>
              <a:buNone/>
            </a:pPr>
            <a:r>
              <a:rPr lang="en-US" altLang="en-US" sz="3600">
                <a:latin typeface="Rockwell Condensed" panose="02060603050405020104" pitchFamily="18" charset="0"/>
              </a:rPr>
              <a:t>and</a:t>
            </a:r>
          </a:p>
          <a:p>
            <a:pPr algn="ctr" eaLnBrk="1" hangingPunct="1">
              <a:spcBef>
                <a:spcPct val="0"/>
              </a:spcBef>
              <a:buFontTx/>
              <a:buNone/>
            </a:pPr>
            <a:r>
              <a:rPr lang="en-US" altLang="en-US" sz="3600" u="sng">
                <a:latin typeface="Rockwell Condensed" panose="02060603050405020104" pitchFamily="18" charset="0"/>
              </a:rPr>
              <a:t>Federal Highway Administration</a:t>
            </a:r>
          </a:p>
          <a:p>
            <a:pPr algn="ctr" eaLnBrk="1" hangingPunct="1">
              <a:spcBef>
                <a:spcPct val="0"/>
              </a:spcBef>
              <a:buFontTx/>
              <a:buNone/>
            </a:pPr>
            <a:endParaRPr lang="en-US" altLang="en-US" sz="3600">
              <a:latin typeface="Rockwell Condensed" panose="02060603050405020104" pitchFamily="18" charset="0"/>
            </a:endParaRPr>
          </a:p>
          <a:p>
            <a:pPr algn="ctr" eaLnBrk="1" hangingPunct="1">
              <a:spcBef>
                <a:spcPct val="0"/>
              </a:spcBef>
              <a:buFontTx/>
              <a:buNone/>
            </a:pPr>
            <a:r>
              <a:rPr lang="en-US" altLang="en-US" sz="3600">
                <a:latin typeface="Rockwell Condensed" panose="02060603050405020104" pitchFamily="18" charset="0"/>
              </a:rPr>
              <a:t>Easements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1">
            <a:extLst>
              <a:ext uri="{FF2B5EF4-FFF2-40B4-BE49-F238E27FC236}">
                <a16:creationId xmlns:a16="http://schemas.microsoft.com/office/drawing/2014/main" id="{BC502C2E-AC50-41DE-B711-DFA821CE7E9D}"/>
              </a:ext>
            </a:extLst>
          </p:cNvPr>
          <p:cNvSpPr txBox="1">
            <a:spLocks noChangeArrowheads="1"/>
          </p:cNvSpPr>
          <p:nvPr/>
        </p:nvSpPr>
        <p:spPr bwMode="auto">
          <a:xfrm>
            <a:off x="1295400" y="533400"/>
            <a:ext cx="6248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3600" b="0">
                <a:latin typeface="Rockwell Condensed" panose="02060603050405020104" pitchFamily="18" charset="0"/>
              </a:rPr>
              <a:t>MOUs applicable to R6</a:t>
            </a:r>
          </a:p>
          <a:p>
            <a:pPr eaLnBrk="1" hangingPunct="1">
              <a:spcBef>
                <a:spcPct val="0"/>
              </a:spcBef>
              <a:buFontTx/>
              <a:buNone/>
            </a:pPr>
            <a:r>
              <a:rPr lang="en-US" altLang="en-US" sz="3600" b="0">
                <a:latin typeface="Rockwell Condensed" panose="02060603050405020104" pitchFamily="18" charset="0"/>
              </a:rPr>
              <a:t>1998 FS-FHWA MOU</a:t>
            </a:r>
          </a:p>
          <a:p>
            <a:pPr eaLnBrk="1" hangingPunct="1">
              <a:spcBef>
                <a:spcPct val="0"/>
              </a:spcBef>
              <a:buFontTx/>
              <a:buNone/>
            </a:pPr>
            <a:r>
              <a:rPr lang="en-US" altLang="en-US" sz="3600" b="0">
                <a:latin typeface="Rockwell Condensed" panose="02060603050405020104" pitchFamily="18" charset="0"/>
              </a:rPr>
              <a:t>1981 FS-FHWA MOU</a:t>
            </a:r>
          </a:p>
          <a:p>
            <a:pPr eaLnBrk="1" hangingPunct="1">
              <a:spcBef>
                <a:spcPct val="0"/>
              </a:spcBef>
              <a:buFontTx/>
              <a:buNone/>
            </a:pPr>
            <a:r>
              <a:rPr lang="en-US" altLang="en-US" sz="3600" b="0">
                <a:latin typeface="Rockwell Condensed" panose="02060603050405020104" pitchFamily="18" charset="0"/>
              </a:rPr>
              <a:t>Current MOUs with WSDOT and ODOT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BE8096-2149-44AE-BFB3-AB6D532C03C5}"/>
              </a:ext>
            </a:extLst>
          </p:cNvPr>
          <p:cNvSpPr>
            <a:spLocks noGrp="1"/>
          </p:cNvSpPr>
          <p:nvPr>
            <p:ph idx="1"/>
          </p:nvPr>
        </p:nvSpPr>
        <p:spPr>
          <a:xfrm>
            <a:off x="685800" y="0"/>
            <a:ext cx="7772400" cy="6096000"/>
          </a:xfrm>
        </p:spPr>
        <p:txBody>
          <a:bodyPr/>
          <a:lstStyle/>
          <a:p>
            <a:pPr marL="0" indent="0" eaLnBrk="1" hangingPunct="1">
              <a:buFontTx/>
              <a:buNone/>
              <a:defRPr/>
            </a:pPr>
            <a:r>
              <a:rPr lang="en-US" dirty="0"/>
              <a:t>Before the FHWA or it Agent submits a formal application for appropriation of NFS lands for Highway purposes to the FS,</a:t>
            </a:r>
          </a:p>
          <a:p>
            <a:pPr marL="0" indent="0" eaLnBrk="1" hangingPunct="1">
              <a:buFontTx/>
              <a:buNone/>
              <a:defRPr/>
            </a:pPr>
            <a:r>
              <a:rPr lang="en-US" dirty="0"/>
              <a:t>the FS and FHWA/Agent should have </a:t>
            </a:r>
            <a:r>
              <a:rPr lang="en-US" b="1" u="sng" dirty="0"/>
              <a:t>documented </a:t>
            </a:r>
            <a:r>
              <a:rPr lang="en-US" dirty="0"/>
              <a:t>agreement that: </a:t>
            </a:r>
          </a:p>
          <a:p>
            <a:pPr marL="514350" indent="-514350" eaLnBrk="1" hangingPunct="1">
              <a:buFont typeface="+mj-lt"/>
              <a:buAutoNum type="arabicPeriod"/>
              <a:defRPr/>
            </a:pPr>
            <a:r>
              <a:rPr lang="en-US" dirty="0"/>
              <a:t>the NEPA and project proposed action are consistent with the FOREST PLAN</a:t>
            </a:r>
          </a:p>
          <a:p>
            <a:pPr marL="514350" indent="-514350" eaLnBrk="1" hangingPunct="1">
              <a:buFont typeface="+mj-lt"/>
              <a:buAutoNum type="arabicPeriod"/>
              <a:defRPr/>
            </a:pPr>
            <a:r>
              <a:rPr lang="en-US" dirty="0"/>
              <a:t>The language of the conditions and format of the FHWA easement</a:t>
            </a:r>
          </a:p>
          <a:p>
            <a:pPr marL="514350" indent="-514350" eaLnBrk="1" hangingPunct="1">
              <a:buFont typeface="+mj-lt"/>
              <a:buAutoNum type="arabicPeriod"/>
              <a:defRPr/>
            </a:pPr>
            <a:r>
              <a:rPr lang="en-US" dirty="0"/>
              <a:t>The construction stipulations</a:t>
            </a:r>
          </a:p>
          <a:p>
            <a:pPr marL="0" indent="0" eaLnBrk="1" hangingPunct="1">
              <a:buFontTx/>
              <a:buNone/>
              <a:defRPr/>
            </a:pPr>
            <a:endParaRPr lang="en-US" dirty="0"/>
          </a:p>
          <a:p>
            <a:pPr marL="0" indent="0" eaLnBrk="1" hangingPunct="1">
              <a:buFontTx/>
              <a:buNone/>
              <a:defRPr/>
            </a:pPr>
            <a:endParaRPr lang="en-US" b="1"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6783-968C-484D-9D79-66DF3052BF8E}"/>
              </a:ext>
            </a:extLst>
          </p:cNvPr>
          <p:cNvSpPr>
            <a:spLocks noGrp="1"/>
          </p:cNvSpPr>
          <p:nvPr>
            <p:ph idx="1"/>
          </p:nvPr>
        </p:nvSpPr>
        <p:spPr>
          <a:xfrm>
            <a:off x="685800" y="0"/>
            <a:ext cx="7772400" cy="6096000"/>
          </a:xfrm>
        </p:spPr>
        <p:txBody>
          <a:bodyPr/>
          <a:lstStyle/>
          <a:p>
            <a:pPr marL="0" indent="0" eaLnBrk="1" hangingPunct="1">
              <a:buFontTx/>
              <a:buNone/>
              <a:defRPr/>
            </a:pPr>
            <a:r>
              <a:rPr lang="en-US" dirty="0"/>
              <a:t>The FS response to an FWHA application for appropriation of NFS lands for Highway purposes:</a:t>
            </a:r>
          </a:p>
          <a:p>
            <a:pPr marL="514350" indent="-514350" eaLnBrk="1" hangingPunct="1">
              <a:buFont typeface="+mj-lt"/>
              <a:buAutoNum type="arabicPeriod"/>
              <a:defRPr/>
            </a:pPr>
            <a:r>
              <a:rPr lang="en-US" dirty="0"/>
              <a:t>Letter of Consent with instructions on Survey if necessary</a:t>
            </a:r>
          </a:p>
          <a:p>
            <a:pPr marL="514350" indent="-514350" eaLnBrk="1" hangingPunct="1">
              <a:buFont typeface="+mj-lt"/>
              <a:buAutoNum type="arabicPeriod"/>
              <a:defRPr/>
            </a:pPr>
            <a:r>
              <a:rPr lang="en-US" dirty="0"/>
              <a:t>The FS terms and conditions for the FHWA easement</a:t>
            </a:r>
          </a:p>
          <a:p>
            <a:pPr marL="514350" indent="-514350" eaLnBrk="1" hangingPunct="1">
              <a:buFont typeface="+mj-lt"/>
              <a:buAutoNum type="arabicPeriod"/>
              <a:defRPr/>
            </a:pPr>
            <a:r>
              <a:rPr lang="en-US" dirty="0"/>
              <a:t>Construction stipulations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0C1DC71F-2AAB-4FDE-89BE-3C7B11E4D957}"/>
              </a:ext>
            </a:extLst>
          </p:cNvPr>
          <p:cNvSpPr>
            <a:spLocks noGrp="1"/>
          </p:cNvSpPr>
          <p:nvPr>
            <p:ph type="title"/>
          </p:nvPr>
        </p:nvSpPr>
        <p:spPr/>
        <p:txBody>
          <a:bodyPr/>
          <a:lstStyle/>
          <a:p>
            <a:pPr eaLnBrk="1" hangingPunct="1"/>
            <a:r>
              <a:rPr lang="en-US" altLang="en-US"/>
              <a:t>FRTA</a:t>
            </a:r>
          </a:p>
        </p:txBody>
      </p:sp>
      <p:sp>
        <p:nvSpPr>
          <p:cNvPr id="3" name="Content Placeholder 2">
            <a:extLst>
              <a:ext uri="{FF2B5EF4-FFF2-40B4-BE49-F238E27FC236}">
                <a16:creationId xmlns:a16="http://schemas.microsoft.com/office/drawing/2014/main" id="{8D230563-FA86-42A6-9627-D0AF5D5D7664}"/>
              </a:ext>
            </a:extLst>
          </p:cNvPr>
          <p:cNvSpPr>
            <a:spLocks noGrp="1"/>
          </p:cNvSpPr>
          <p:nvPr>
            <p:ph idx="1"/>
          </p:nvPr>
        </p:nvSpPr>
        <p:spPr/>
        <p:txBody>
          <a:bodyPr/>
          <a:lstStyle/>
          <a:p>
            <a:pPr eaLnBrk="1" hangingPunct="1">
              <a:defRPr/>
            </a:pPr>
            <a:r>
              <a:rPr lang="en-US" dirty="0"/>
              <a:t>Use only when the road will NOT be under the Federal-AID system (23 USC </a:t>
            </a:r>
            <a:r>
              <a:rPr lang="en-US" dirty="0" err="1"/>
              <a:t>ch</a:t>
            </a:r>
            <a:r>
              <a:rPr lang="en-US" dirty="0"/>
              <a:t> 1) </a:t>
            </a:r>
          </a:p>
          <a:p>
            <a:pPr marL="0" indent="0" eaLnBrk="1" hangingPunct="1">
              <a:buFontTx/>
              <a:buNone/>
              <a:defRPr/>
            </a:pPr>
            <a:r>
              <a:rPr lang="en-US" dirty="0"/>
              <a:t>OR</a:t>
            </a:r>
          </a:p>
          <a:p>
            <a:pPr eaLnBrk="1" hangingPunct="1">
              <a:defRPr/>
            </a:pPr>
            <a:r>
              <a:rPr lang="en-US" dirty="0"/>
              <a:t>The road is a FOREST HIGHWAY defined under 23 USD Chapter 2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C8D87E9-1F00-4494-8AC3-ED1987DE26C6}"/>
              </a:ext>
            </a:extLst>
          </p:cNvPr>
          <p:cNvSpPr>
            <a:spLocks noGrp="1"/>
          </p:cNvSpPr>
          <p:nvPr>
            <p:ph type="title"/>
          </p:nvPr>
        </p:nvSpPr>
        <p:spPr/>
        <p:txBody>
          <a:bodyPr/>
          <a:lstStyle/>
          <a:p>
            <a:pPr eaLnBrk="1" hangingPunct="1"/>
            <a:r>
              <a:rPr lang="en-US" altLang="en-US"/>
              <a:t>Federal Hwy Easement vs FRTA Easement.</a:t>
            </a:r>
          </a:p>
        </p:txBody>
      </p:sp>
      <p:sp>
        <p:nvSpPr>
          <p:cNvPr id="12291" name="Content Placeholder 2">
            <a:extLst>
              <a:ext uri="{FF2B5EF4-FFF2-40B4-BE49-F238E27FC236}">
                <a16:creationId xmlns:a16="http://schemas.microsoft.com/office/drawing/2014/main" id="{4D0EB962-517A-41B4-8054-51AEDFF5DDBA}"/>
              </a:ext>
            </a:extLst>
          </p:cNvPr>
          <p:cNvSpPr>
            <a:spLocks noGrp="1"/>
          </p:cNvSpPr>
          <p:nvPr>
            <p:ph idx="1"/>
          </p:nvPr>
        </p:nvSpPr>
        <p:spPr/>
        <p:txBody>
          <a:bodyPr/>
          <a:lstStyle/>
          <a:p>
            <a:pPr marL="514350" indent="-514350" eaLnBrk="1" hangingPunct="1">
              <a:buFont typeface="Times New Roman" panose="02020603050405020304" pitchFamily="18" charset="0"/>
              <a:buAutoNum type="arabicPeriod"/>
              <a:defRPr/>
            </a:pPr>
            <a:endParaRPr lang="en-US" altLang="en-US" dirty="0"/>
          </a:p>
          <a:p>
            <a:pPr marL="0" indent="0" eaLnBrk="1" hangingPunct="1">
              <a:buFontTx/>
              <a:buNone/>
              <a:defRPr/>
            </a:pPr>
            <a:r>
              <a:rPr lang="en-US" altLang="en-US" dirty="0"/>
              <a:t>FS and FHWA should determine which authority is more appropriate.</a:t>
            </a:r>
          </a:p>
          <a:p>
            <a:pPr marL="514350" indent="-514350" eaLnBrk="1" hangingPunct="1">
              <a:buFont typeface="Times New Roman" panose="02020603050405020304" pitchFamily="18" charset="0"/>
              <a:buAutoNum type="arabicPeriod"/>
              <a:defRPr/>
            </a:pPr>
            <a:r>
              <a:rPr lang="en-US" altLang="en-US" dirty="0"/>
              <a:t>Cannot have both at the same time.</a:t>
            </a:r>
          </a:p>
          <a:p>
            <a:pPr marL="514350" indent="-514350" eaLnBrk="1" hangingPunct="1">
              <a:buFont typeface="Times New Roman" panose="02020603050405020304" pitchFamily="18" charset="0"/>
              <a:buAutoNum type="arabicPeriod"/>
              <a:defRPr/>
            </a:pPr>
            <a:r>
              <a:rPr lang="en-US" altLang="en-US" dirty="0"/>
              <a:t>Federal-Aid highways cannot be under FRTA Easement</a:t>
            </a:r>
          </a:p>
          <a:p>
            <a:pPr marL="0" indent="0" eaLnBrk="1" hangingPunct="1">
              <a:buFontTx/>
              <a:buNone/>
              <a:defRPr/>
            </a:pPr>
            <a:endParaRPr lang="en-US" altLang="en-US" dirty="0"/>
          </a:p>
          <a:p>
            <a:pPr marL="514350" indent="-514350" eaLnBrk="1" hangingPunct="1">
              <a:buFont typeface="Times New Roman" panose="02020603050405020304" pitchFamily="18" charset="0"/>
              <a:buAutoNum type="arabicPeriod"/>
              <a:defRPr/>
            </a:pP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736FFC41-F227-4053-9D8D-6C7D7E9FDF77}"/>
              </a:ext>
            </a:extLst>
          </p:cNvPr>
          <p:cNvSpPr>
            <a:spLocks noGrp="1"/>
          </p:cNvSpPr>
          <p:nvPr>
            <p:ph type="title"/>
          </p:nvPr>
        </p:nvSpPr>
        <p:spPr/>
        <p:txBody>
          <a:bodyPr/>
          <a:lstStyle/>
          <a:p>
            <a:r>
              <a:rPr lang="en-US" altLang="en-US"/>
              <a:t>Definition</a:t>
            </a:r>
          </a:p>
        </p:txBody>
      </p:sp>
      <p:sp>
        <p:nvSpPr>
          <p:cNvPr id="10243" name="Content Placeholder 2">
            <a:extLst>
              <a:ext uri="{FF2B5EF4-FFF2-40B4-BE49-F238E27FC236}">
                <a16:creationId xmlns:a16="http://schemas.microsoft.com/office/drawing/2014/main" id="{DED22224-A037-48AF-953F-E1B95E67CFCA}"/>
              </a:ext>
            </a:extLst>
          </p:cNvPr>
          <p:cNvSpPr>
            <a:spLocks noGrp="1"/>
          </p:cNvSpPr>
          <p:nvPr>
            <p:ph idx="1"/>
          </p:nvPr>
        </p:nvSpPr>
        <p:spPr/>
        <p:txBody>
          <a:bodyPr/>
          <a:lstStyle/>
          <a:p>
            <a:pPr marL="0" indent="0">
              <a:buFontTx/>
              <a:buNone/>
            </a:pPr>
            <a:r>
              <a:rPr lang="en-US" altLang="en-US"/>
              <a:t>FEDERAL-AID   HIGHWAY.—The  term  ‘‘Federal-aid highway’’ means a public highway eligible  for  assistance  under  this  chapter  other than  a  highway  functionally  classified  as  a local road or rural minor collector.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3E0C684C-D743-408D-9087-40ED0E90458B}"/>
              </a:ext>
            </a:extLst>
          </p:cNvPr>
          <p:cNvSpPr txBox="1">
            <a:spLocks noChangeArrowheads="1"/>
          </p:cNvSpPr>
          <p:nvPr/>
        </p:nvSpPr>
        <p:spPr bwMode="auto">
          <a:xfrm>
            <a:off x="533400" y="304800"/>
            <a:ext cx="8153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en-US" sz="3600">
                <a:latin typeface="Rockwell Condensed" panose="02060603050405020104" pitchFamily="18" charset="0"/>
              </a:rPr>
              <a:t>Department of Transportation Easements</a:t>
            </a:r>
          </a:p>
        </p:txBody>
      </p:sp>
      <p:sp>
        <p:nvSpPr>
          <p:cNvPr id="12291" name="Text Box 4">
            <a:extLst>
              <a:ext uri="{FF2B5EF4-FFF2-40B4-BE49-F238E27FC236}">
                <a16:creationId xmlns:a16="http://schemas.microsoft.com/office/drawing/2014/main" id="{63E754B1-0FEC-4937-8EEF-A3A23416043A}"/>
              </a:ext>
            </a:extLst>
          </p:cNvPr>
          <p:cNvSpPr txBox="1">
            <a:spLocks noChangeArrowheads="1"/>
          </p:cNvSpPr>
          <p:nvPr/>
        </p:nvSpPr>
        <p:spPr bwMode="auto">
          <a:xfrm>
            <a:off x="762000" y="1404938"/>
            <a:ext cx="7772400" cy="504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pPr>
            <a:r>
              <a:rPr lang="en-US" altLang="en-US" sz="2800" b="0" u="sng">
                <a:solidFill>
                  <a:srgbClr val="000000"/>
                </a:solidFill>
                <a:latin typeface="Rockwell Condensed" panose="02060603050405020104" pitchFamily="18" charset="0"/>
                <a:cs typeface="Times New Roman" panose="02020603050405020304" pitchFamily="18" charset="0"/>
              </a:rPr>
              <a:t>HIGHWAYS ON FEDERAL-AID SYSTEM</a:t>
            </a:r>
            <a:r>
              <a:rPr lang="en-US" altLang="en-US" sz="2800" b="0">
                <a:solidFill>
                  <a:srgbClr val="000000"/>
                </a:solidFill>
                <a:latin typeface="Rockwell Condensed" panose="02060603050405020104" pitchFamily="18" charset="0"/>
                <a:cs typeface="Times New Roman" panose="02020603050405020304" pitchFamily="18" charset="0"/>
              </a:rPr>
              <a:t>. For projects on the Interstate System, 23 U.S.C. 107(d) specifically authorizes the conveyance to the State of a right to control access to the highway. </a:t>
            </a:r>
          </a:p>
          <a:p>
            <a:pPr eaLnBrk="1" hangingPunct="1">
              <a:spcBef>
                <a:spcPct val="50000"/>
              </a:spcBef>
            </a:pPr>
            <a:endParaRPr lang="en-US" altLang="en-US" sz="2800" b="0">
              <a:solidFill>
                <a:srgbClr val="000000"/>
              </a:solidFill>
              <a:latin typeface="Rockwell Condensed" panose="02060603050405020104" pitchFamily="18" charset="0"/>
              <a:cs typeface="Times New Roman" panose="02020603050405020304" pitchFamily="18" charset="0"/>
            </a:endParaRPr>
          </a:p>
          <a:p>
            <a:pPr eaLnBrk="1" hangingPunct="1">
              <a:spcBef>
                <a:spcPct val="50000"/>
              </a:spcBef>
              <a:buFontTx/>
              <a:buNone/>
            </a:pPr>
            <a:endParaRPr lang="en-US" altLang="en-US" sz="2800" b="0">
              <a:solidFill>
                <a:srgbClr val="000000"/>
              </a:solidFill>
              <a:latin typeface="Rockwell Condensed" panose="02060603050405020104" pitchFamily="18" charset="0"/>
              <a:cs typeface="Times New Roman" panose="02020603050405020304" pitchFamily="18" charset="0"/>
            </a:endParaRPr>
          </a:p>
          <a:p>
            <a:pPr eaLnBrk="1" hangingPunct="1">
              <a:spcBef>
                <a:spcPct val="50000"/>
              </a:spcBef>
            </a:pPr>
            <a:r>
              <a:rPr lang="en-US" altLang="en-US" sz="2800" b="0">
                <a:solidFill>
                  <a:srgbClr val="000000"/>
                </a:solidFill>
                <a:latin typeface="Rockwell Condensed" panose="02060603050405020104" pitchFamily="18" charset="0"/>
                <a:cs typeface="Times New Roman" panose="02020603050405020304" pitchFamily="18" charset="0"/>
              </a:rPr>
              <a:t>On other highways FS may authorize FHWA to convey rights to control access under conditions that ensure adequate protection and utilization of the resources of National Forest System lands</a:t>
            </a:r>
            <a:r>
              <a:rPr lang="en-US" altLang="en-US" sz="2800" b="0">
                <a:latin typeface="Rockwell Condensed" panose="02060603050405020104"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E90E588-B1B0-4729-BCA2-3309BF685921}"/>
              </a:ext>
            </a:extLst>
          </p:cNvPr>
          <p:cNvSpPr>
            <a:spLocks noChangeArrowheads="1"/>
          </p:cNvSpPr>
          <p:nvPr/>
        </p:nvSpPr>
        <p:spPr bwMode="auto">
          <a:xfrm>
            <a:off x="533400" y="457200"/>
            <a:ext cx="8610600" cy="558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tabLst>
                <a:tab pos="365125" algn="l"/>
                <a:tab pos="822325" algn="l"/>
                <a:tab pos="4022725" algn="l"/>
              </a:tabLst>
              <a:defRPr sz="3200">
                <a:solidFill>
                  <a:schemeClr val="tx1"/>
                </a:solidFill>
                <a:latin typeface="Times New Roman" panose="02020603050405020304" pitchFamily="18" charset="0"/>
              </a:defRPr>
            </a:lvl1pPr>
            <a:lvl2pPr marL="742950" indent="-285750">
              <a:spcBef>
                <a:spcPct val="20000"/>
              </a:spcBef>
              <a:buChar char="–"/>
              <a:tabLst>
                <a:tab pos="365125" algn="l"/>
                <a:tab pos="822325" algn="l"/>
                <a:tab pos="4022725" algn="l"/>
              </a:tabLst>
              <a:defRPr sz="2800">
                <a:solidFill>
                  <a:schemeClr val="tx1"/>
                </a:solidFill>
                <a:latin typeface="Times New Roman" panose="02020603050405020304" pitchFamily="18" charset="0"/>
              </a:defRPr>
            </a:lvl2pPr>
            <a:lvl3pPr marL="1143000" indent="-228600">
              <a:spcBef>
                <a:spcPct val="20000"/>
              </a:spcBef>
              <a:buChar char="•"/>
              <a:tabLst>
                <a:tab pos="365125" algn="l"/>
                <a:tab pos="822325" algn="l"/>
                <a:tab pos="4022725" algn="l"/>
              </a:tabLst>
              <a:defRPr sz="2400">
                <a:solidFill>
                  <a:schemeClr val="tx1"/>
                </a:solidFill>
                <a:latin typeface="Times New Roman" panose="02020603050405020304" pitchFamily="18" charset="0"/>
              </a:defRPr>
            </a:lvl3pPr>
            <a:lvl4pPr marL="1600200" indent="-228600">
              <a:spcBef>
                <a:spcPct val="20000"/>
              </a:spcBef>
              <a:buChar char="–"/>
              <a:tabLst>
                <a:tab pos="365125" algn="l"/>
                <a:tab pos="822325" algn="l"/>
                <a:tab pos="4022725" algn="l"/>
              </a:tabLst>
              <a:defRPr sz="2000">
                <a:solidFill>
                  <a:schemeClr val="tx1"/>
                </a:solidFill>
                <a:latin typeface="Times New Roman" panose="02020603050405020304" pitchFamily="18" charset="0"/>
              </a:defRPr>
            </a:lvl4pPr>
            <a:lvl5pPr marL="2057400" indent="-228600">
              <a:spcBef>
                <a:spcPct val="20000"/>
              </a:spcBef>
              <a:buChar char="»"/>
              <a:tabLst>
                <a:tab pos="365125" algn="l"/>
                <a:tab pos="822325" algn="l"/>
                <a:tab pos="4022725"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65125" algn="l"/>
                <a:tab pos="822325" algn="l"/>
                <a:tab pos="4022725"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65125" algn="l"/>
                <a:tab pos="822325" algn="l"/>
                <a:tab pos="4022725"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65125" algn="l"/>
                <a:tab pos="822325" algn="l"/>
                <a:tab pos="4022725"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65125" algn="l"/>
                <a:tab pos="822325" algn="l"/>
                <a:tab pos="4022725" algn="l"/>
              </a:tabLst>
              <a:defRPr sz="2000">
                <a:solidFill>
                  <a:schemeClr val="tx1"/>
                </a:solidFill>
                <a:latin typeface="Times New Roman" panose="02020603050405020304" pitchFamily="18" charset="0"/>
              </a:defRPr>
            </a:lvl9pPr>
          </a:lstStyle>
          <a:p>
            <a:pPr eaLnBrk="1" hangingPunct="1">
              <a:spcBef>
                <a:spcPct val="0"/>
              </a:spcBef>
              <a:buFontTx/>
              <a:buNone/>
            </a:pPr>
            <a:r>
              <a:rPr lang="en-US" altLang="en-US" sz="3600" u="sng">
                <a:solidFill>
                  <a:srgbClr val="000000"/>
                </a:solidFill>
                <a:latin typeface="Rockwell Condensed" panose="02060603050405020104" pitchFamily="18" charset="0"/>
                <a:cs typeface="Times New Roman" panose="02020603050405020304" pitchFamily="18" charset="0"/>
              </a:rPr>
              <a:t>Qualifications for Grant</a:t>
            </a:r>
            <a:r>
              <a:rPr lang="en-US" altLang="en-US" sz="3600">
                <a:solidFill>
                  <a:srgbClr val="000000"/>
                </a:solidFill>
                <a:latin typeface="Rockwell Condensed" panose="02060603050405020104" pitchFamily="18" charset="0"/>
                <a:cs typeface="Times New Roman" panose="02020603050405020304" pitchFamily="18" charset="0"/>
              </a:rPr>
              <a:t>.  The following qualifications must be met before the Federal Highway Administration can issue an easement:</a:t>
            </a:r>
          </a:p>
          <a:p>
            <a:pPr>
              <a:spcBef>
                <a:spcPct val="0"/>
              </a:spcBef>
              <a:buFontTx/>
              <a:buNone/>
            </a:pPr>
            <a:r>
              <a:rPr lang="en-US" altLang="en-US" sz="3600">
                <a:solidFill>
                  <a:srgbClr val="000000"/>
                </a:solidFill>
                <a:latin typeface="Rockwell Condensed" panose="02060603050405020104" pitchFamily="18" charset="0"/>
                <a:cs typeface="Times New Roman" panose="02020603050405020304" pitchFamily="18" charset="0"/>
              </a:rPr>
              <a:t> </a:t>
            </a:r>
          </a:p>
          <a:p>
            <a:pPr>
              <a:spcBef>
                <a:spcPct val="0"/>
              </a:spcBef>
              <a:buFontTx/>
              <a:buNone/>
            </a:pPr>
            <a:r>
              <a:rPr lang="en-US" altLang="en-US" sz="3600">
                <a:solidFill>
                  <a:schemeClr val="accent2"/>
                </a:solidFill>
                <a:latin typeface="Rockwell Condensed" panose="02060603050405020104" pitchFamily="18" charset="0"/>
                <a:cs typeface="Times New Roman" panose="02020603050405020304" pitchFamily="18" charset="0"/>
              </a:rPr>
              <a:t>1.  The Federal Highway Administration must have determined that the land or interest in land owned by the United States is reasonably necessary for the highway right-of-way.</a:t>
            </a:r>
            <a:r>
              <a:rPr lang="en-US" altLang="en-US" sz="3600">
                <a:solidFill>
                  <a:schemeClr val="accent2"/>
                </a:solidFill>
                <a:latin typeface="Rockwell Condensed" panose="02060603050405020104"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9B65D996-41AA-4397-8D3F-963847632465}"/>
              </a:ext>
            </a:extLst>
          </p:cNvPr>
          <p:cNvSpPr>
            <a:spLocks noGrp="1"/>
          </p:cNvSpPr>
          <p:nvPr>
            <p:ph idx="1"/>
          </p:nvPr>
        </p:nvSpPr>
        <p:spPr>
          <a:xfrm>
            <a:off x="685800" y="1981200"/>
            <a:ext cx="7772400" cy="2819400"/>
          </a:xfrm>
        </p:spPr>
        <p:txBody>
          <a:bodyPr/>
          <a:lstStyle/>
          <a:p>
            <a:pPr marL="0" indent="0">
              <a:buFontTx/>
              <a:buNone/>
            </a:pPr>
            <a:r>
              <a:rPr lang="en-US" altLang="en-US" sz="4000">
                <a:latin typeface="Rockwell Condensed" panose="02060603050405020104" pitchFamily="18" charset="0"/>
              </a:rPr>
              <a:t>2.  The Project must be consistent with the Forest Service Land and Resource Management Plan (NMFA and other laws as applicable) and analyzed under NEPA.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88009A5C-6596-437E-8194-47ED372AD357}"/>
              </a:ext>
            </a:extLst>
          </p:cNvPr>
          <p:cNvSpPr>
            <a:spLocks noGrp="1"/>
          </p:cNvSpPr>
          <p:nvPr>
            <p:ph idx="1"/>
          </p:nvPr>
        </p:nvSpPr>
        <p:spPr/>
        <p:txBody>
          <a:bodyPr/>
          <a:lstStyle/>
          <a:p>
            <a:pPr marL="0" indent="0" eaLnBrk="1" hangingPunct="1">
              <a:buFontTx/>
              <a:buNone/>
              <a:defRPr/>
            </a:pPr>
            <a:r>
              <a:rPr lang="en-US" altLang="en-US" sz="4000" dirty="0">
                <a:solidFill>
                  <a:schemeClr val="accent1">
                    <a:lumMod val="75000"/>
                  </a:schemeClr>
                </a:solidFill>
                <a:latin typeface="Rockwell Condensed" panose="02060603050405020104" pitchFamily="18" charset="0"/>
                <a:cs typeface="Times New Roman" panose="02020603050405020304" pitchFamily="18" charset="0"/>
              </a:rPr>
              <a:t>3. The Forest Service must have agreed to the appropriation and transfer under conditions that are deemed necessary for the adequate protection and utilization of the National Forest.</a:t>
            </a:r>
            <a:r>
              <a:rPr lang="en-US" altLang="en-US" sz="4000" dirty="0">
                <a:solidFill>
                  <a:schemeClr val="accent1">
                    <a:lumMod val="75000"/>
                  </a:schemeClr>
                </a:solidFill>
                <a:latin typeface="Rockwell Condensed" panose="02060603050405020104" pitchFamily="18" charset="0"/>
              </a:rPr>
              <a:t> </a:t>
            </a:r>
          </a:p>
          <a:p>
            <a:pPr eaLnBrk="1" hangingPunct="1">
              <a:defRPr/>
            </a:pP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4D02E33-E9AC-42FD-A6A1-D36E1507F212}"/>
              </a:ext>
            </a:extLst>
          </p:cNvPr>
          <p:cNvSpPr>
            <a:spLocks noChangeArrowheads="1"/>
          </p:cNvSpPr>
          <p:nvPr/>
        </p:nvSpPr>
        <p:spPr bwMode="auto">
          <a:xfrm>
            <a:off x="304800" y="914400"/>
            <a:ext cx="8839200" cy="378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742950" indent="-742950" eaLnBrk="1" hangingPunct="1">
              <a:buFontTx/>
              <a:buAutoNum type="arabicPeriod" startAt="4"/>
              <a:defRPr/>
            </a:pPr>
            <a:r>
              <a:rPr lang="en-US" altLang="en-US" sz="4000" dirty="0">
                <a:solidFill>
                  <a:srgbClr val="CC0000"/>
                </a:solidFill>
                <a:cs typeface="Times New Roman" panose="02020603050405020304" pitchFamily="18" charset="0"/>
              </a:rPr>
              <a:t>The Forest Service must respond to the Federal Highway </a:t>
            </a:r>
            <a:r>
              <a:rPr lang="en-US" altLang="en-US" sz="4000" dirty="0" err="1">
                <a:solidFill>
                  <a:srgbClr val="CC0000"/>
                </a:solidFill>
                <a:cs typeface="Times New Roman" panose="02020603050405020304" pitchFamily="18" charset="0"/>
              </a:rPr>
              <a:t>Administratoin</a:t>
            </a:r>
            <a:r>
              <a:rPr lang="en-US" altLang="en-US" sz="4000" dirty="0">
                <a:solidFill>
                  <a:srgbClr val="CC0000"/>
                </a:solidFill>
                <a:cs typeface="Times New Roman" panose="02020603050405020304" pitchFamily="18" charset="0"/>
              </a:rPr>
              <a:t> within 4 months to any application for appropriation for NFS lands for Highway purposes. </a:t>
            </a:r>
          </a:p>
          <a:p>
            <a:pPr eaLnBrk="1" hangingPunct="1">
              <a:defRPr/>
            </a:pPr>
            <a:r>
              <a:rPr lang="en-US" altLang="en-US" sz="4000" dirty="0">
                <a:solidFill>
                  <a:srgbClr val="CC0000"/>
                </a:solidFill>
                <a:cs typeface="Times New Roman" panose="02020603050405020304" pitchFamily="18" charset="0"/>
              </a:rPr>
              <a:t> </a:t>
            </a:r>
            <a:endParaRPr lang="en-US" altLang="en-US" sz="4000" u="sng" dirty="0">
              <a:solidFill>
                <a:srgbClr val="CC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3600" b="1" i="0" u="none" strike="noStrike" cap="none" normalizeH="0" baseline="0" smtClean="0">
            <a:ln>
              <a:noFill/>
            </a:ln>
            <a:solidFill>
              <a:schemeClr val="tx1"/>
            </a:solidFill>
            <a:effectLst/>
            <a:latin typeface="Rockwell Condensed" panose="020606030504050201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3600" b="1" i="0" u="none" strike="noStrike" cap="none" normalizeH="0" baseline="0" smtClean="0">
            <a:ln>
              <a:noFill/>
            </a:ln>
            <a:solidFill>
              <a:schemeClr val="tx1"/>
            </a:solidFill>
            <a:effectLst/>
            <a:latin typeface="Rockwell Condensed" panose="02060603050405020104"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3F97F2D857454897E555215B172CEF" ma:contentTypeVersion="8" ma:contentTypeDescription="Create a new document." ma:contentTypeScope="" ma:versionID="a7b8f10fcef449cb4ae58d207a1a3813">
  <xsd:schema xmlns:xsd="http://www.w3.org/2001/XMLSchema" xmlns:xs="http://www.w3.org/2001/XMLSchema" xmlns:p="http://schemas.microsoft.com/office/2006/metadata/properties" xmlns:ns2="18aae5a6-488e-48b7-b668-4b7a842b9a27" xmlns:ns3="5720fd21-3244-4a90-b9c4-c894564e2a96" targetNamespace="http://schemas.microsoft.com/office/2006/metadata/properties" ma:root="true" ma:fieldsID="e85a6b427ce009be3c5cee720a2af476" ns2:_="" ns3:_="">
    <xsd:import namespace="18aae5a6-488e-48b7-b668-4b7a842b9a27"/>
    <xsd:import namespace="5720fd21-3244-4a90-b9c4-c894564e2a9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aae5a6-488e-48b7-b668-4b7a842b9a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20fd21-3244-4a90-b9c4-c894564e2a9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408A00-CDFC-4B1C-BCF3-D6239C515324}">
  <ds:schemaRefs>
    <ds:schemaRef ds:uri="http://schemas.microsoft.com/sharepoint/v3/contenttype/forms"/>
  </ds:schemaRefs>
</ds:datastoreItem>
</file>

<file path=customXml/itemProps2.xml><?xml version="1.0" encoding="utf-8"?>
<ds:datastoreItem xmlns:ds="http://schemas.openxmlformats.org/officeDocument/2006/customXml" ds:itemID="{99BEB099-F686-4A14-B3DF-405F63867B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aae5a6-488e-48b7-b668-4b7a842b9a27"/>
    <ds:schemaRef ds:uri="5720fd21-3244-4a90-b9c4-c894564e2a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87BCDB-F071-4C02-A5E3-E11FEB1A2A5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2979</TotalTime>
  <Words>1400</Words>
  <Application>Microsoft Office PowerPoint</Application>
  <PresentationFormat>On-screen Show (4:3)</PresentationFormat>
  <Paragraphs>91</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Rockwell Condensed</vt:lpstr>
      <vt:lpstr>Arial</vt:lpstr>
      <vt:lpstr>Times New Roman</vt:lpstr>
      <vt:lpstr>Calibri</vt:lpstr>
      <vt:lpstr>Default Design</vt:lpstr>
      <vt:lpstr>PowerPoint Presentation</vt:lpstr>
      <vt:lpstr>FRTA</vt:lpstr>
      <vt:lpstr>Federal Hwy Easement vs FRTA Easement.</vt:lpstr>
      <vt:lpstr>Definition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USDA Forest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FSDefaultUser</dc:creator>
  <cp:lastModifiedBy>Carson Poe</cp:lastModifiedBy>
  <cp:revision>36</cp:revision>
  <dcterms:created xsi:type="dcterms:W3CDTF">2007-04-16T05:06:53Z</dcterms:created>
  <dcterms:modified xsi:type="dcterms:W3CDTF">2021-10-22T12:32:30Z</dcterms:modified>
</cp:coreProperties>
</file>