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1"/>
  </p:notesMasterIdLst>
  <p:handoutMasterIdLst>
    <p:handoutMasterId r:id="rId12"/>
  </p:handoutMasterIdLst>
  <p:sldIdLst>
    <p:sldId id="272" r:id="rId5"/>
    <p:sldId id="271" r:id="rId6"/>
    <p:sldId id="256" r:id="rId7"/>
    <p:sldId id="270" r:id="rId8"/>
    <p:sldId id="273" r:id="rId9"/>
    <p:sldId id="274" r:id="rId1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878" autoAdjust="0"/>
  </p:normalViewPr>
  <p:slideViewPr>
    <p:cSldViewPr>
      <p:cViewPr varScale="1">
        <p:scale>
          <a:sx n="113" d="100"/>
          <a:sy n="113" d="100"/>
        </p:scale>
        <p:origin x="816" y="108"/>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handoutMaster" Target="handoutMasters/handoutMaster1.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oe, Carson (Volpe)" userId="6ae83194-c6b8-4776-922d-edd82b306dc3" providerId="ADAL" clId="{BB1FE6DF-718B-44BC-97B6-9939536E773C}"/>
    <pc:docChg chg="modSld">
      <pc:chgData name="Poe, Carson (Volpe)" userId="6ae83194-c6b8-4776-922d-edd82b306dc3" providerId="ADAL" clId="{BB1FE6DF-718B-44BC-97B6-9939536E773C}" dt="2021-10-22T15:43:12.413" v="1565" actId="962"/>
      <pc:docMkLst>
        <pc:docMk/>
      </pc:docMkLst>
      <pc:sldChg chg="modSp mod">
        <pc:chgData name="Poe, Carson (Volpe)" userId="6ae83194-c6b8-4776-922d-edd82b306dc3" providerId="ADAL" clId="{BB1FE6DF-718B-44BC-97B6-9939536E773C}" dt="2021-10-22T15:42:01.184" v="1020" actId="962"/>
        <pc:sldMkLst>
          <pc:docMk/>
          <pc:sldMk cId="1589087956" sldId="256"/>
        </pc:sldMkLst>
        <pc:picChg chg="mod">
          <ac:chgData name="Poe, Carson (Volpe)" userId="6ae83194-c6b8-4776-922d-edd82b306dc3" providerId="ADAL" clId="{BB1FE6DF-718B-44BC-97B6-9939536E773C}" dt="2021-10-22T15:42:01.184" v="1020" actId="962"/>
          <ac:picMkLst>
            <pc:docMk/>
            <pc:sldMk cId="1589087956" sldId="256"/>
            <ac:picMk id="3" creationId="{193EF5A0-0E26-4F97-BBA6-370524886023}"/>
          </ac:picMkLst>
        </pc:picChg>
      </pc:sldChg>
      <pc:sldChg chg="modSp mod">
        <pc:chgData name="Poe, Carson (Volpe)" userId="6ae83194-c6b8-4776-922d-edd82b306dc3" providerId="ADAL" clId="{BB1FE6DF-718B-44BC-97B6-9939536E773C}" dt="2021-10-22T15:42:47.214" v="1381" actId="962"/>
        <pc:sldMkLst>
          <pc:docMk/>
          <pc:sldMk cId="1362398567" sldId="270"/>
        </pc:sldMkLst>
        <pc:picChg chg="mod">
          <ac:chgData name="Poe, Carson (Volpe)" userId="6ae83194-c6b8-4776-922d-edd82b306dc3" providerId="ADAL" clId="{BB1FE6DF-718B-44BC-97B6-9939536E773C}" dt="2021-10-22T15:42:47.214" v="1381" actId="962"/>
          <ac:picMkLst>
            <pc:docMk/>
            <pc:sldMk cId="1362398567" sldId="270"/>
            <ac:picMk id="8" creationId="{D87CDE18-B97E-4E3F-925C-6FDA7B0EE861}"/>
          </ac:picMkLst>
        </pc:picChg>
      </pc:sldChg>
      <pc:sldChg chg="modSp mod">
        <pc:chgData name="Poe, Carson (Volpe)" userId="6ae83194-c6b8-4776-922d-edd82b306dc3" providerId="ADAL" clId="{BB1FE6DF-718B-44BC-97B6-9939536E773C}" dt="2021-10-22T15:41:02.939" v="515" actId="962"/>
        <pc:sldMkLst>
          <pc:docMk/>
          <pc:sldMk cId="3820562511" sldId="272"/>
        </pc:sldMkLst>
        <pc:picChg chg="mod">
          <ac:chgData name="Poe, Carson (Volpe)" userId="6ae83194-c6b8-4776-922d-edd82b306dc3" providerId="ADAL" clId="{BB1FE6DF-718B-44BC-97B6-9939536E773C}" dt="2021-10-22T15:41:02.939" v="515" actId="962"/>
          <ac:picMkLst>
            <pc:docMk/>
            <pc:sldMk cId="3820562511" sldId="272"/>
            <ac:picMk id="5" creationId="{0E597C49-884B-4D71-BFB6-8E412F5DFB4C}"/>
          </ac:picMkLst>
        </pc:picChg>
      </pc:sldChg>
      <pc:sldChg chg="modSp mod">
        <pc:chgData name="Poe, Carson (Volpe)" userId="6ae83194-c6b8-4776-922d-edd82b306dc3" providerId="ADAL" clId="{BB1FE6DF-718B-44BC-97B6-9939536E773C}" dt="2021-10-22T15:43:12.413" v="1565" actId="962"/>
        <pc:sldMkLst>
          <pc:docMk/>
          <pc:sldMk cId="4148425260" sldId="274"/>
        </pc:sldMkLst>
        <pc:picChg chg="mod">
          <ac:chgData name="Poe, Carson (Volpe)" userId="6ae83194-c6b8-4776-922d-edd82b306dc3" providerId="ADAL" clId="{BB1FE6DF-718B-44BC-97B6-9939536E773C}" dt="2021-10-22T15:43:12.413" v="1565" actId="962"/>
          <ac:picMkLst>
            <pc:docMk/>
            <pc:sldMk cId="4148425260" sldId="274"/>
            <ac:picMk id="7" creationId="{6DE625D8-60A4-450C-9FEA-7B45CD86031F}"/>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30A8219D-19F3-403F-9008-D0614A5A60B4}" type="datetimeFigureOut">
              <a:rPr lang="en-US" smtClean="0"/>
              <a:t>10/22/2021</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33A72312-E8A9-44D3-9421-85592E49E823}" type="slidenum">
              <a:rPr lang="en-US" smtClean="0"/>
              <a:t>‹#›</a:t>
            </a:fld>
            <a:endParaRPr lang="en-US"/>
          </a:p>
        </p:txBody>
      </p:sp>
    </p:spTree>
    <p:extLst>
      <p:ext uri="{BB962C8B-B14F-4D97-AF65-F5344CB8AC3E}">
        <p14:creationId xmlns:p14="http://schemas.microsoft.com/office/powerpoint/2010/main" val="19277086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595" tIns="46797" rIns="93595" bIns="46797"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595" tIns="46797" rIns="93595" bIns="46797" rtlCol="0"/>
          <a:lstStyle>
            <a:lvl1pPr algn="r">
              <a:defRPr sz="1200"/>
            </a:lvl1pPr>
          </a:lstStyle>
          <a:p>
            <a:fld id="{8C58463C-EB53-45FA-BB60-50D3A52B8C2E}" type="datetimeFigureOut">
              <a:rPr lang="en-US" smtClean="0"/>
              <a:t>10/22/2021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595" tIns="46797" rIns="93595" bIns="46797"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595" tIns="46797" rIns="93595" bIns="4679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595" tIns="46797" rIns="93595" bIns="46797"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595" tIns="46797" rIns="93595" bIns="46797" rtlCol="0" anchor="b"/>
          <a:lstStyle>
            <a:lvl1pPr algn="r">
              <a:defRPr sz="1200"/>
            </a:lvl1pPr>
          </a:lstStyle>
          <a:p>
            <a:fld id="{55AD3894-DE28-4F0A-BEDF-D92DC160B24F}" type="slidenum">
              <a:rPr lang="en-US" smtClean="0"/>
              <a:t>‹#›</a:t>
            </a:fld>
            <a:endParaRPr lang="en-US"/>
          </a:p>
        </p:txBody>
      </p:sp>
    </p:spTree>
    <p:extLst>
      <p:ext uri="{BB962C8B-B14F-4D97-AF65-F5344CB8AC3E}">
        <p14:creationId xmlns:p14="http://schemas.microsoft.com/office/powerpoint/2010/main" val="2937009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presentation will highlight a state-funded project in Washington where the state requested, and FHWA concurred in, a decision that this project had a strong Federal transportation interest and should be processed through FHWA.</a:t>
            </a:r>
          </a:p>
        </p:txBody>
      </p:sp>
      <p:sp>
        <p:nvSpPr>
          <p:cNvPr id="4" name="Slide Number Placeholder 3"/>
          <p:cNvSpPr>
            <a:spLocks noGrp="1"/>
          </p:cNvSpPr>
          <p:nvPr>
            <p:ph type="sldNum" sz="quarter" idx="10"/>
          </p:nvPr>
        </p:nvSpPr>
        <p:spPr/>
        <p:txBody>
          <a:bodyPr/>
          <a:lstStyle/>
          <a:p>
            <a:fld id="{55AD3894-DE28-4F0A-BEDF-D92DC160B24F}" type="slidenum">
              <a:rPr lang="en-US" smtClean="0"/>
              <a:t>1</a:t>
            </a:fld>
            <a:endParaRPr lang="en-US"/>
          </a:p>
        </p:txBody>
      </p:sp>
    </p:spTree>
    <p:extLst>
      <p:ext uri="{BB962C8B-B14F-4D97-AF65-F5344CB8AC3E}">
        <p14:creationId xmlns:p14="http://schemas.microsoft.com/office/powerpoint/2010/main" val="3341125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project that this presentation covers is the Wildcat Creek Bridge replacement project on SR/US-12.  The presenters will be Heather Lindstrom of WSDOT and Dave Leighow of the FHWA WA Division Office.</a:t>
            </a:r>
          </a:p>
        </p:txBody>
      </p:sp>
      <p:sp>
        <p:nvSpPr>
          <p:cNvPr id="4" name="Slide Number Placeholder 3"/>
          <p:cNvSpPr>
            <a:spLocks noGrp="1"/>
          </p:cNvSpPr>
          <p:nvPr>
            <p:ph type="sldNum" sz="quarter" idx="10"/>
          </p:nvPr>
        </p:nvSpPr>
        <p:spPr/>
        <p:txBody>
          <a:bodyPr/>
          <a:lstStyle/>
          <a:p>
            <a:fld id="{55AD3894-DE28-4F0A-BEDF-D92DC160B24F}" type="slidenum">
              <a:rPr lang="en-US" smtClean="0"/>
              <a:t>2</a:t>
            </a:fld>
            <a:endParaRPr lang="en-US"/>
          </a:p>
        </p:txBody>
      </p:sp>
    </p:spTree>
    <p:extLst>
      <p:ext uri="{BB962C8B-B14F-4D97-AF65-F5344CB8AC3E}">
        <p14:creationId xmlns:p14="http://schemas.microsoft.com/office/powerpoint/2010/main" val="23936029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AD3894-DE28-4F0A-BEDF-D92DC160B24F}" type="slidenum">
              <a:rPr lang="en-US" smtClean="0"/>
              <a:t>3</a:t>
            </a:fld>
            <a:endParaRPr lang="en-US"/>
          </a:p>
        </p:txBody>
      </p:sp>
    </p:spTree>
    <p:extLst>
      <p:ext uri="{BB962C8B-B14F-4D97-AF65-F5344CB8AC3E}">
        <p14:creationId xmlns:p14="http://schemas.microsoft.com/office/powerpoint/2010/main" val="25305961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Project Description (please see attached for further description).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Wildcat Creek Bridge is located in central Washington on US 12 (National Highway System) at milepost 166, approximately 25 miles west of the town of Naches, and 15 miles east of the White Pass summit.  The bridge was constructed in 1936 and has undergone multiple repairs including bridge rail retrofit, curb repair and continuous structural repair.  So far, this year, we have spent approximately $50,000 to repair various structural problems including blow-through’s of the deck.  The Wildcat Creek Bridge is a multi-span bridge consisting of a concrete deck, three spans; two timber trussed approach spans and a center steel girder span, concrete columns and concrete spread footings.  WSDOT is currently contemplating a speed reduction and one lane configuration until additional repairs can be made or the bridge is replaced.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US 12 is an important high-speed two-lane rural highway for long-distance travel and is a valuable year-round mountain pass highway that provides a vital connection between the Yakima Valley and the I-5 corridor.  US 12 also serves the irrigated agricultural and rural-residential land uses near Naches and throughout the Yakima Valley.  It also provides connections to SR 410, Chinook Pass, Cayuse Pass, and Mount Rainier National Park.  US 12 is a secondary freight route, but has an important statewide freight function as an alternative to I-90 Snoqualmie Pass and is one of only 4 cross state routes open year round.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From SR 123 to SR 410, US 12 is designated as a National Scenic Byway.  It is also important for access to numerous recreational areas including national forest lands and wilderness areas as well as National Parks and Nation Monuments.  It also provides access to the recently expanded White Pass Ski Area.   </a:t>
            </a:r>
          </a:p>
          <a:p>
            <a:endParaRPr lang="en-US" dirty="0"/>
          </a:p>
        </p:txBody>
      </p:sp>
      <p:sp>
        <p:nvSpPr>
          <p:cNvPr id="4" name="Slide Number Placeholder 3"/>
          <p:cNvSpPr>
            <a:spLocks noGrp="1"/>
          </p:cNvSpPr>
          <p:nvPr>
            <p:ph type="sldNum" sz="quarter" idx="10"/>
          </p:nvPr>
        </p:nvSpPr>
        <p:spPr/>
        <p:txBody>
          <a:bodyPr/>
          <a:lstStyle/>
          <a:p>
            <a:fld id="{55AD3894-DE28-4F0A-BEDF-D92DC160B24F}" type="slidenum">
              <a:rPr lang="en-US" smtClean="0"/>
              <a:t>4</a:t>
            </a:fld>
            <a:endParaRPr lang="en-US"/>
          </a:p>
        </p:txBody>
      </p:sp>
    </p:spTree>
    <p:extLst>
      <p:ext uri="{BB962C8B-B14F-4D97-AF65-F5344CB8AC3E}">
        <p14:creationId xmlns:p14="http://schemas.microsoft.com/office/powerpoint/2010/main" val="12550176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AD3894-DE28-4F0A-BEDF-D92DC160B24F}" type="slidenum">
              <a:rPr lang="en-US" smtClean="0"/>
              <a:t>5</a:t>
            </a:fld>
            <a:endParaRPr lang="en-US"/>
          </a:p>
        </p:txBody>
      </p:sp>
    </p:spTree>
    <p:extLst>
      <p:ext uri="{BB962C8B-B14F-4D97-AF65-F5344CB8AC3E}">
        <p14:creationId xmlns:p14="http://schemas.microsoft.com/office/powerpoint/2010/main" val="42673516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19200" y="1676400"/>
            <a:ext cx="7162800" cy="17526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Title Placeholder 1"/>
          <p:cNvSpPr>
            <a:spLocks noGrp="1"/>
          </p:cNvSpPr>
          <p:nvPr>
            <p:ph type="title"/>
          </p:nvPr>
        </p:nvSpPr>
        <p:spPr>
          <a:xfrm>
            <a:off x="1219200" y="76200"/>
            <a:ext cx="7141221"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49DD6FF5-FBFB-4826-9B8D-40401B90A34D}" type="datetime1">
              <a:rPr lang="en-US" smtClean="0"/>
              <a:t>10/22/2021</a:t>
            </a:fld>
            <a:endParaRPr lang="en-US" dirty="0"/>
          </a:p>
        </p:txBody>
      </p:sp>
      <p:sp>
        <p:nvSpPr>
          <p:cNvPr id="8" name="Footer Placeholder 7"/>
          <p:cNvSpPr>
            <a:spLocks noGrp="1"/>
          </p:cNvSpPr>
          <p:nvPr>
            <p:ph type="ftr" sz="quarter" idx="11"/>
          </p:nvPr>
        </p:nvSpPr>
        <p:spPr/>
        <p:txBody>
          <a:bodyPr/>
          <a:lstStyle/>
          <a:p>
            <a:r>
              <a:rPr lang="en-US"/>
              <a:t>1 of Module 5</a:t>
            </a:r>
            <a:endParaRPr lang="en-US" dirty="0"/>
          </a:p>
        </p:txBody>
      </p:sp>
      <p:sp>
        <p:nvSpPr>
          <p:cNvPr id="9" name="Slide Number Placeholder 8"/>
          <p:cNvSpPr>
            <a:spLocks noGrp="1"/>
          </p:cNvSpPr>
          <p:nvPr>
            <p:ph type="sldNum" sz="quarter" idx="12"/>
          </p:nvPr>
        </p:nvSpPr>
        <p:spPr/>
        <p:txBody>
          <a:bodyPr/>
          <a:lstStyle/>
          <a:p>
            <a:fld id="{964C510D-D580-43A2-9ABD-5D3EEA2F3D97}" type="slidenum">
              <a:rPr lang="en-US" smtClean="0"/>
              <a:pPr/>
              <a:t>‹#›</a:t>
            </a:fld>
            <a:endParaRPr lang="en-US" dirty="0"/>
          </a:p>
        </p:txBody>
      </p:sp>
    </p:spTree>
    <p:extLst>
      <p:ext uri="{BB962C8B-B14F-4D97-AF65-F5344CB8AC3E}">
        <p14:creationId xmlns:p14="http://schemas.microsoft.com/office/powerpoint/2010/main" val="20974553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61A3773-9201-497B-9F6C-A9DB5FB48074}" type="datetime1">
              <a:rPr lang="en-US" smtClean="0"/>
              <a:t>10/22/2021</a:t>
            </a:fld>
            <a:endParaRPr lang="en-US"/>
          </a:p>
        </p:txBody>
      </p:sp>
      <p:sp>
        <p:nvSpPr>
          <p:cNvPr id="5" name="Footer Placeholder 4"/>
          <p:cNvSpPr>
            <a:spLocks noGrp="1"/>
          </p:cNvSpPr>
          <p:nvPr>
            <p:ph type="ftr" sz="quarter" idx="11"/>
          </p:nvPr>
        </p:nvSpPr>
        <p:spPr/>
        <p:txBody>
          <a:bodyPr/>
          <a:lstStyle/>
          <a:p>
            <a:r>
              <a:rPr lang="en-US"/>
              <a:t>1 of Module 5</a:t>
            </a:r>
          </a:p>
        </p:txBody>
      </p:sp>
      <p:sp>
        <p:nvSpPr>
          <p:cNvPr id="6" name="Slide Number Placeholder 5"/>
          <p:cNvSpPr>
            <a:spLocks noGrp="1"/>
          </p:cNvSpPr>
          <p:nvPr>
            <p:ph type="sldNum" sz="quarter" idx="12"/>
          </p:nvPr>
        </p:nvSpPr>
        <p:spPr/>
        <p:txBody>
          <a:bodyPr/>
          <a:lstStyle/>
          <a:p>
            <a:fld id="{964C510D-D580-43A2-9ABD-5D3EEA2F3D97}" type="slidenum">
              <a:rPr lang="en-US" smtClean="0"/>
              <a:t>‹#›</a:t>
            </a:fld>
            <a:endParaRPr lang="en-US"/>
          </a:p>
        </p:txBody>
      </p:sp>
    </p:spTree>
    <p:extLst>
      <p:ext uri="{BB962C8B-B14F-4D97-AF65-F5344CB8AC3E}">
        <p14:creationId xmlns:p14="http://schemas.microsoft.com/office/powerpoint/2010/main" val="10304832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B5D216C-F509-4BDB-8701-D8BAF6DF5F70}" type="datetime1">
              <a:rPr lang="en-US" smtClean="0"/>
              <a:t>10/22/2021</a:t>
            </a:fld>
            <a:endParaRPr lang="en-US"/>
          </a:p>
        </p:txBody>
      </p:sp>
      <p:sp>
        <p:nvSpPr>
          <p:cNvPr id="5" name="Footer Placeholder 4"/>
          <p:cNvSpPr>
            <a:spLocks noGrp="1"/>
          </p:cNvSpPr>
          <p:nvPr>
            <p:ph type="ftr" sz="quarter" idx="11"/>
          </p:nvPr>
        </p:nvSpPr>
        <p:spPr/>
        <p:txBody>
          <a:bodyPr/>
          <a:lstStyle/>
          <a:p>
            <a:r>
              <a:rPr lang="en-US"/>
              <a:t>1 of Module 5</a:t>
            </a:r>
          </a:p>
        </p:txBody>
      </p:sp>
      <p:sp>
        <p:nvSpPr>
          <p:cNvPr id="6" name="Slide Number Placeholder 5"/>
          <p:cNvSpPr>
            <a:spLocks noGrp="1"/>
          </p:cNvSpPr>
          <p:nvPr>
            <p:ph type="sldNum" sz="quarter" idx="12"/>
          </p:nvPr>
        </p:nvSpPr>
        <p:spPr/>
        <p:txBody>
          <a:bodyPr/>
          <a:lstStyle/>
          <a:p>
            <a:fld id="{964C510D-D580-43A2-9ABD-5D3EEA2F3D97}" type="slidenum">
              <a:rPr lang="en-US" smtClean="0"/>
              <a:t>‹#›</a:t>
            </a:fld>
            <a:endParaRPr lang="en-US"/>
          </a:p>
        </p:txBody>
      </p:sp>
    </p:spTree>
    <p:extLst>
      <p:ext uri="{BB962C8B-B14F-4D97-AF65-F5344CB8AC3E}">
        <p14:creationId xmlns:p14="http://schemas.microsoft.com/office/powerpoint/2010/main" val="1535288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ED6D1A-51C8-47DA-BDD4-02BD1CEBCA40}" type="datetime1">
              <a:rPr lang="en-US" smtClean="0"/>
              <a:t>10/22/2021</a:t>
            </a:fld>
            <a:endParaRPr lang="en-US"/>
          </a:p>
        </p:txBody>
      </p:sp>
      <p:sp>
        <p:nvSpPr>
          <p:cNvPr id="5" name="Footer Placeholder 4"/>
          <p:cNvSpPr>
            <a:spLocks noGrp="1"/>
          </p:cNvSpPr>
          <p:nvPr>
            <p:ph type="ftr" sz="quarter" idx="11"/>
          </p:nvPr>
        </p:nvSpPr>
        <p:spPr/>
        <p:txBody>
          <a:bodyPr/>
          <a:lstStyle/>
          <a:p>
            <a:r>
              <a:rPr lang="en-US"/>
              <a:t>1 of Module 5</a:t>
            </a:r>
          </a:p>
        </p:txBody>
      </p:sp>
      <p:sp>
        <p:nvSpPr>
          <p:cNvPr id="6" name="Slide Number Placeholder 5"/>
          <p:cNvSpPr>
            <a:spLocks noGrp="1"/>
          </p:cNvSpPr>
          <p:nvPr>
            <p:ph type="sldNum" sz="quarter" idx="12"/>
          </p:nvPr>
        </p:nvSpPr>
        <p:spPr/>
        <p:txBody>
          <a:bodyPr/>
          <a:lstStyle/>
          <a:p>
            <a:fld id="{964C510D-D580-43A2-9ABD-5D3EEA2F3D97}" type="slidenum">
              <a:rPr lang="en-US" smtClean="0"/>
              <a:t>‹#›</a:t>
            </a:fld>
            <a:endParaRPr lang="en-US"/>
          </a:p>
        </p:txBody>
      </p:sp>
      <p:sp>
        <p:nvSpPr>
          <p:cNvPr id="7" name="Title Placeholder 1"/>
          <p:cNvSpPr>
            <a:spLocks noGrp="1"/>
          </p:cNvSpPr>
          <p:nvPr>
            <p:ph type="title"/>
          </p:nvPr>
        </p:nvSpPr>
        <p:spPr>
          <a:xfrm>
            <a:off x="1219200" y="76200"/>
            <a:ext cx="7141221" cy="114300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909400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24000" y="3581400"/>
            <a:ext cx="7010400" cy="1362075"/>
          </a:xfrm>
          <a:solidFill>
            <a:schemeClr val="bg1"/>
          </a:solidFill>
        </p:spPr>
        <p:txBody>
          <a:bodyPr anchor="t"/>
          <a:lstStyle>
            <a:lvl1pPr algn="l">
              <a:defRPr sz="4000" b="1" cap="all">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524000" y="1752600"/>
            <a:ext cx="6934200" cy="1500187"/>
          </a:xfrm>
        </p:spPr>
        <p:txBody>
          <a:bodyPr anchor="b"/>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3A33AA6-315C-497B-BFF8-55B2E7667A27}" type="datetime1">
              <a:rPr lang="en-US" smtClean="0"/>
              <a:t>10/22/2021</a:t>
            </a:fld>
            <a:endParaRPr lang="en-US"/>
          </a:p>
        </p:txBody>
      </p:sp>
      <p:sp>
        <p:nvSpPr>
          <p:cNvPr id="5" name="Footer Placeholder 4"/>
          <p:cNvSpPr>
            <a:spLocks noGrp="1"/>
          </p:cNvSpPr>
          <p:nvPr>
            <p:ph type="ftr" sz="quarter" idx="11"/>
          </p:nvPr>
        </p:nvSpPr>
        <p:spPr/>
        <p:txBody>
          <a:bodyPr/>
          <a:lstStyle/>
          <a:p>
            <a:r>
              <a:rPr lang="en-US"/>
              <a:t>1 of Module 5</a:t>
            </a:r>
          </a:p>
        </p:txBody>
      </p:sp>
      <p:sp>
        <p:nvSpPr>
          <p:cNvPr id="6" name="Slide Number Placeholder 5"/>
          <p:cNvSpPr>
            <a:spLocks noGrp="1"/>
          </p:cNvSpPr>
          <p:nvPr>
            <p:ph type="sldNum" sz="quarter" idx="12"/>
          </p:nvPr>
        </p:nvSpPr>
        <p:spPr/>
        <p:txBody>
          <a:bodyPr/>
          <a:lstStyle/>
          <a:p>
            <a:fld id="{964C510D-D580-43A2-9ABD-5D3EEA2F3D97}" type="slidenum">
              <a:rPr lang="en-US" smtClean="0"/>
              <a:t>‹#›</a:t>
            </a:fld>
            <a:endParaRPr lang="en-US"/>
          </a:p>
        </p:txBody>
      </p:sp>
      <p:sp>
        <p:nvSpPr>
          <p:cNvPr id="7" name="Title Placeholder 1"/>
          <p:cNvSpPr txBox="1">
            <a:spLocks/>
          </p:cNvSpPr>
          <p:nvPr userDrawn="1"/>
        </p:nvSpPr>
        <p:spPr>
          <a:xfrm>
            <a:off x="1219200" y="76200"/>
            <a:ext cx="7141221"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bg1"/>
                </a:solidFill>
                <a:latin typeface="+mj-lt"/>
                <a:ea typeface="+mj-ea"/>
                <a:cs typeface="+mj-cs"/>
              </a:defRPr>
            </a:lvl1pPr>
          </a:lstStyle>
          <a:p>
            <a:r>
              <a:rPr lang="en-US"/>
              <a:t>Click to edit Master title style</a:t>
            </a:r>
            <a:endParaRPr lang="en-US" dirty="0"/>
          </a:p>
        </p:txBody>
      </p:sp>
    </p:spTree>
    <p:extLst>
      <p:ext uri="{BB962C8B-B14F-4D97-AF65-F5344CB8AC3E}">
        <p14:creationId xmlns:p14="http://schemas.microsoft.com/office/powerpoint/2010/main" val="34365176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95400" y="1905000"/>
            <a:ext cx="3657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29200" y="1905000"/>
            <a:ext cx="39624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C7FFB4-0127-46BB-B9E8-1BCD6378F183}" type="datetime1">
              <a:rPr lang="en-US" smtClean="0"/>
              <a:t>10/22/2021</a:t>
            </a:fld>
            <a:endParaRPr lang="en-US"/>
          </a:p>
        </p:txBody>
      </p:sp>
      <p:sp>
        <p:nvSpPr>
          <p:cNvPr id="6" name="Footer Placeholder 5"/>
          <p:cNvSpPr>
            <a:spLocks noGrp="1"/>
          </p:cNvSpPr>
          <p:nvPr>
            <p:ph type="ftr" sz="quarter" idx="11"/>
          </p:nvPr>
        </p:nvSpPr>
        <p:spPr/>
        <p:txBody>
          <a:bodyPr/>
          <a:lstStyle/>
          <a:p>
            <a:r>
              <a:rPr lang="en-US"/>
              <a:t>1 of Module 5</a:t>
            </a:r>
          </a:p>
        </p:txBody>
      </p:sp>
      <p:sp>
        <p:nvSpPr>
          <p:cNvPr id="7" name="Slide Number Placeholder 6"/>
          <p:cNvSpPr>
            <a:spLocks noGrp="1"/>
          </p:cNvSpPr>
          <p:nvPr>
            <p:ph type="sldNum" sz="quarter" idx="12"/>
          </p:nvPr>
        </p:nvSpPr>
        <p:spPr/>
        <p:txBody>
          <a:bodyPr/>
          <a:lstStyle/>
          <a:p>
            <a:fld id="{964C510D-D580-43A2-9ABD-5D3EEA2F3D97}" type="slidenum">
              <a:rPr lang="en-US" smtClean="0"/>
              <a:t>‹#›</a:t>
            </a:fld>
            <a:endParaRPr lang="en-US"/>
          </a:p>
        </p:txBody>
      </p:sp>
    </p:spTree>
    <p:extLst>
      <p:ext uri="{BB962C8B-B14F-4D97-AF65-F5344CB8AC3E}">
        <p14:creationId xmlns:p14="http://schemas.microsoft.com/office/powerpoint/2010/main" val="1586887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219199" y="1828800"/>
            <a:ext cx="3451927" cy="6096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19200" y="2590800"/>
            <a:ext cx="3429000" cy="29079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29200" y="1828800"/>
            <a:ext cx="33559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29200" y="2603162"/>
            <a:ext cx="3355975" cy="28956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8C88CD3-7E36-4B69-941F-101682765EEA}" type="datetime1">
              <a:rPr lang="en-US" smtClean="0"/>
              <a:t>10/22/2021</a:t>
            </a:fld>
            <a:endParaRPr lang="en-US"/>
          </a:p>
        </p:txBody>
      </p:sp>
      <p:sp>
        <p:nvSpPr>
          <p:cNvPr id="8" name="Footer Placeholder 7"/>
          <p:cNvSpPr>
            <a:spLocks noGrp="1"/>
          </p:cNvSpPr>
          <p:nvPr>
            <p:ph type="ftr" sz="quarter" idx="11"/>
          </p:nvPr>
        </p:nvSpPr>
        <p:spPr/>
        <p:txBody>
          <a:bodyPr/>
          <a:lstStyle/>
          <a:p>
            <a:r>
              <a:rPr lang="en-US"/>
              <a:t>1 of Module 5</a:t>
            </a:r>
          </a:p>
        </p:txBody>
      </p:sp>
      <p:sp>
        <p:nvSpPr>
          <p:cNvPr id="9" name="Slide Number Placeholder 8"/>
          <p:cNvSpPr>
            <a:spLocks noGrp="1"/>
          </p:cNvSpPr>
          <p:nvPr>
            <p:ph type="sldNum" sz="quarter" idx="12"/>
          </p:nvPr>
        </p:nvSpPr>
        <p:spPr/>
        <p:txBody>
          <a:bodyPr/>
          <a:lstStyle/>
          <a:p>
            <a:fld id="{964C510D-D580-43A2-9ABD-5D3EEA2F3D97}" type="slidenum">
              <a:rPr lang="en-US" smtClean="0"/>
              <a:t>‹#›</a:t>
            </a:fld>
            <a:endParaRPr lang="en-US"/>
          </a:p>
        </p:txBody>
      </p:sp>
    </p:spTree>
    <p:extLst>
      <p:ext uri="{BB962C8B-B14F-4D97-AF65-F5344CB8AC3E}">
        <p14:creationId xmlns:p14="http://schemas.microsoft.com/office/powerpoint/2010/main" val="20826501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6153884-3F46-490C-ACCF-3B1E46A8F832}" type="datetime1">
              <a:rPr lang="en-US" smtClean="0"/>
              <a:t>10/22/2021</a:t>
            </a:fld>
            <a:endParaRPr lang="en-US"/>
          </a:p>
        </p:txBody>
      </p:sp>
      <p:sp>
        <p:nvSpPr>
          <p:cNvPr id="4" name="Footer Placeholder 3"/>
          <p:cNvSpPr>
            <a:spLocks noGrp="1"/>
          </p:cNvSpPr>
          <p:nvPr>
            <p:ph type="ftr" sz="quarter" idx="11"/>
          </p:nvPr>
        </p:nvSpPr>
        <p:spPr/>
        <p:txBody>
          <a:bodyPr/>
          <a:lstStyle/>
          <a:p>
            <a:r>
              <a:rPr lang="en-US"/>
              <a:t>1 of Module 5</a:t>
            </a:r>
          </a:p>
        </p:txBody>
      </p:sp>
      <p:sp>
        <p:nvSpPr>
          <p:cNvPr id="5" name="Slide Number Placeholder 4"/>
          <p:cNvSpPr>
            <a:spLocks noGrp="1"/>
          </p:cNvSpPr>
          <p:nvPr>
            <p:ph type="sldNum" sz="quarter" idx="12"/>
          </p:nvPr>
        </p:nvSpPr>
        <p:spPr/>
        <p:txBody>
          <a:bodyPr/>
          <a:lstStyle/>
          <a:p>
            <a:fld id="{964C510D-D580-43A2-9ABD-5D3EEA2F3D97}" type="slidenum">
              <a:rPr lang="en-US" smtClean="0"/>
              <a:t>‹#›</a:t>
            </a:fld>
            <a:endParaRPr lang="en-US"/>
          </a:p>
        </p:txBody>
      </p:sp>
    </p:spTree>
    <p:extLst>
      <p:ext uri="{BB962C8B-B14F-4D97-AF65-F5344CB8AC3E}">
        <p14:creationId xmlns:p14="http://schemas.microsoft.com/office/powerpoint/2010/main" val="3575672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D2BEB5-37E3-4C96-9F0A-D65E98A106C1}" type="datetime1">
              <a:rPr lang="en-US" smtClean="0"/>
              <a:t>10/22/2021</a:t>
            </a:fld>
            <a:endParaRPr lang="en-US"/>
          </a:p>
        </p:txBody>
      </p:sp>
      <p:sp>
        <p:nvSpPr>
          <p:cNvPr id="3" name="Footer Placeholder 2"/>
          <p:cNvSpPr>
            <a:spLocks noGrp="1"/>
          </p:cNvSpPr>
          <p:nvPr>
            <p:ph type="ftr" sz="quarter" idx="11"/>
          </p:nvPr>
        </p:nvSpPr>
        <p:spPr/>
        <p:txBody>
          <a:bodyPr/>
          <a:lstStyle/>
          <a:p>
            <a:r>
              <a:rPr lang="en-US"/>
              <a:t>1 of Module 5</a:t>
            </a:r>
          </a:p>
        </p:txBody>
      </p:sp>
      <p:sp>
        <p:nvSpPr>
          <p:cNvPr id="4" name="Slide Number Placeholder 3"/>
          <p:cNvSpPr>
            <a:spLocks noGrp="1"/>
          </p:cNvSpPr>
          <p:nvPr>
            <p:ph type="sldNum" sz="quarter" idx="12"/>
          </p:nvPr>
        </p:nvSpPr>
        <p:spPr/>
        <p:txBody>
          <a:bodyPr/>
          <a:lstStyle/>
          <a:p>
            <a:fld id="{964C510D-D580-43A2-9ABD-5D3EEA2F3D97}" type="slidenum">
              <a:rPr lang="en-US" smtClean="0"/>
              <a:t>‹#›</a:t>
            </a:fld>
            <a:endParaRPr lang="en-US"/>
          </a:p>
        </p:txBody>
      </p:sp>
      <p:sp>
        <p:nvSpPr>
          <p:cNvPr id="5" name="Title Placeholder 1"/>
          <p:cNvSpPr>
            <a:spLocks noGrp="1"/>
          </p:cNvSpPr>
          <p:nvPr>
            <p:ph type="title"/>
          </p:nvPr>
        </p:nvSpPr>
        <p:spPr>
          <a:xfrm>
            <a:off x="1219200" y="76200"/>
            <a:ext cx="7141221" cy="114300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96716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76400"/>
            <a:ext cx="5111750" cy="44497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676400"/>
            <a:ext cx="3008313" cy="44497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F31248B-AA12-4AB8-B93D-3CBB792FC633}" type="datetime1">
              <a:rPr lang="en-US" smtClean="0"/>
              <a:t>10/22/2021</a:t>
            </a:fld>
            <a:endParaRPr lang="en-US"/>
          </a:p>
        </p:txBody>
      </p:sp>
      <p:sp>
        <p:nvSpPr>
          <p:cNvPr id="6" name="Footer Placeholder 5"/>
          <p:cNvSpPr>
            <a:spLocks noGrp="1"/>
          </p:cNvSpPr>
          <p:nvPr>
            <p:ph type="ftr" sz="quarter" idx="11"/>
          </p:nvPr>
        </p:nvSpPr>
        <p:spPr/>
        <p:txBody>
          <a:bodyPr/>
          <a:lstStyle/>
          <a:p>
            <a:r>
              <a:rPr lang="en-US"/>
              <a:t>1 of Module 5</a:t>
            </a:r>
          </a:p>
        </p:txBody>
      </p:sp>
      <p:sp>
        <p:nvSpPr>
          <p:cNvPr id="7" name="Slide Number Placeholder 6"/>
          <p:cNvSpPr>
            <a:spLocks noGrp="1"/>
          </p:cNvSpPr>
          <p:nvPr>
            <p:ph type="sldNum" sz="quarter" idx="12"/>
          </p:nvPr>
        </p:nvSpPr>
        <p:spPr/>
        <p:txBody>
          <a:bodyPr/>
          <a:lstStyle/>
          <a:p>
            <a:fld id="{964C510D-D580-43A2-9ABD-5D3EEA2F3D97}" type="slidenum">
              <a:rPr lang="en-US" smtClean="0"/>
              <a:t>‹#›</a:t>
            </a:fld>
            <a:endParaRPr lang="en-US"/>
          </a:p>
        </p:txBody>
      </p:sp>
      <p:sp>
        <p:nvSpPr>
          <p:cNvPr id="8" name="Title Placeholder 1"/>
          <p:cNvSpPr>
            <a:spLocks noGrp="1"/>
          </p:cNvSpPr>
          <p:nvPr>
            <p:ph type="title"/>
          </p:nvPr>
        </p:nvSpPr>
        <p:spPr>
          <a:xfrm>
            <a:off x="1219200" y="76200"/>
            <a:ext cx="7141221" cy="114300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3297037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648200"/>
            <a:ext cx="5486400" cy="566738"/>
          </a:xfrm>
        </p:spPr>
        <p:txBody>
          <a:bodyPr anchor="b"/>
          <a:lstStyle>
            <a:lvl1pPr algn="l">
              <a:defRPr sz="2000" b="1">
                <a:solidFill>
                  <a:schemeClr val="accent3">
                    <a:lumMod val="50000"/>
                  </a:schemeClr>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1792288" y="1752600"/>
            <a:ext cx="5486400" cy="297497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595938"/>
            <a:ext cx="5486400" cy="423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7DD92E0-E7EE-4B14-93C1-E4C105ADB35E}" type="datetime1">
              <a:rPr lang="en-US" smtClean="0"/>
              <a:t>10/22/2021</a:t>
            </a:fld>
            <a:endParaRPr lang="en-US"/>
          </a:p>
        </p:txBody>
      </p:sp>
      <p:sp>
        <p:nvSpPr>
          <p:cNvPr id="6" name="Footer Placeholder 5"/>
          <p:cNvSpPr>
            <a:spLocks noGrp="1"/>
          </p:cNvSpPr>
          <p:nvPr>
            <p:ph type="ftr" sz="quarter" idx="11"/>
          </p:nvPr>
        </p:nvSpPr>
        <p:spPr/>
        <p:txBody>
          <a:bodyPr/>
          <a:lstStyle/>
          <a:p>
            <a:r>
              <a:rPr lang="en-US"/>
              <a:t>1 of Module 5</a:t>
            </a:r>
          </a:p>
        </p:txBody>
      </p:sp>
      <p:sp>
        <p:nvSpPr>
          <p:cNvPr id="7" name="Slide Number Placeholder 6"/>
          <p:cNvSpPr>
            <a:spLocks noGrp="1"/>
          </p:cNvSpPr>
          <p:nvPr>
            <p:ph type="sldNum" sz="quarter" idx="12"/>
          </p:nvPr>
        </p:nvSpPr>
        <p:spPr/>
        <p:txBody>
          <a:bodyPr/>
          <a:lstStyle/>
          <a:p>
            <a:fld id="{964C510D-D580-43A2-9ABD-5D3EEA2F3D97}" type="slidenum">
              <a:rPr lang="en-US" smtClean="0"/>
              <a:t>‹#›</a:t>
            </a:fld>
            <a:endParaRPr lang="en-US"/>
          </a:p>
        </p:txBody>
      </p:sp>
      <p:sp>
        <p:nvSpPr>
          <p:cNvPr id="8" name="Title Placeholder 1"/>
          <p:cNvSpPr txBox="1">
            <a:spLocks/>
          </p:cNvSpPr>
          <p:nvPr userDrawn="1"/>
        </p:nvSpPr>
        <p:spPr>
          <a:xfrm>
            <a:off x="1219200" y="76200"/>
            <a:ext cx="7141221"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bg1"/>
                </a:solidFill>
                <a:latin typeface="+mj-lt"/>
                <a:ea typeface="+mj-ea"/>
                <a:cs typeface="+mj-cs"/>
              </a:defRPr>
            </a:lvl1pPr>
          </a:lstStyle>
          <a:p>
            <a:r>
              <a:rPr lang="en-US"/>
              <a:t>Click to edit Master title style</a:t>
            </a:r>
            <a:endParaRPr lang="en-US" dirty="0"/>
          </a:p>
        </p:txBody>
      </p:sp>
    </p:spTree>
    <p:extLst>
      <p:ext uri="{BB962C8B-B14F-4D97-AF65-F5344CB8AC3E}">
        <p14:creationId xmlns:p14="http://schemas.microsoft.com/office/powerpoint/2010/main" val="16021277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9200" y="76200"/>
            <a:ext cx="7141221"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19200" y="1676400"/>
            <a:ext cx="7162800" cy="4343399"/>
          </a:xfrm>
          <a:prstGeom prst="rect">
            <a:avLst/>
          </a:prstGeom>
          <a:solidFill>
            <a:schemeClr val="bg1"/>
          </a:solidFill>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438400" y="6324600"/>
            <a:ext cx="1066800" cy="365125"/>
          </a:xfrm>
          <a:prstGeom prst="rect">
            <a:avLst/>
          </a:prstGeom>
        </p:spPr>
        <p:txBody>
          <a:bodyPr vert="horz" lIns="91440" tIns="45720" rIns="91440" bIns="45720" rtlCol="0" anchor="ctr"/>
          <a:lstStyle>
            <a:lvl1pPr algn="l">
              <a:defRPr sz="1200">
                <a:solidFill>
                  <a:schemeClr val="bg1"/>
                </a:solidFill>
              </a:defRPr>
            </a:lvl1pPr>
          </a:lstStyle>
          <a:p>
            <a:fld id="{9112EB8E-91D1-4285-8D0F-62DF2C930C78}" type="datetime1">
              <a:rPr lang="en-US" smtClean="0"/>
              <a:t>10/22/2021</a:t>
            </a:fld>
            <a:endParaRPr lang="en-US" dirty="0"/>
          </a:p>
        </p:txBody>
      </p:sp>
      <p:sp>
        <p:nvSpPr>
          <p:cNvPr id="5" name="Footer Placeholder 4"/>
          <p:cNvSpPr>
            <a:spLocks noGrp="1"/>
          </p:cNvSpPr>
          <p:nvPr>
            <p:ph type="ftr" sz="quarter" idx="3"/>
          </p:nvPr>
        </p:nvSpPr>
        <p:spPr>
          <a:xfrm>
            <a:off x="3657600" y="6324600"/>
            <a:ext cx="2590800" cy="365125"/>
          </a:xfrm>
          <a:prstGeom prst="rect">
            <a:avLst/>
          </a:prstGeom>
        </p:spPr>
        <p:txBody>
          <a:bodyPr vert="horz" lIns="91440" tIns="45720" rIns="91440" bIns="45720" rtlCol="0" anchor="ctr"/>
          <a:lstStyle>
            <a:lvl1pPr algn="ctr">
              <a:defRPr sz="1200">
                <a:solidFill>
                  <a:schemeClr val="bg1"/>
                </a:solidFill>
              </a:defRPr>
            </a:lvl1pPr>
          </a:lstStyle>
          <a:p>
            <a:r>
              <a:rPr lang="en-US"/>
              <a:t>1 of Module 5</a:t>
            </a:r>
            <a:endParaRPr lang="en-US" dirty="0"/>
          </a:p>
        </p:txBody>
      </p:sp>
      <p:sp>
        <p:nvSpPr>
          <p:cNvPr id="6" name="Slide Number Placeholder 5"/>
          <p:cNvSpPr>
            <a:spLocks noGrp="1"/>
          </p:cNvSpPr>
          <p:nvPr>
            <p:ph type="sldNum" sz="quarter" idx="4"/>
          </p:nvPr>
        </p:nvSpPr>
        <p:spPr>
          <a:xfrm>
            <a:off x="6324600" y="6324600"/>
            <a:ext cx="2133600" cy="365125"/>
          </a:xfrm>
          <a:prstGeom prst="rect">
            <a:avLst/>
          </a:prstGeom>
        </p:spPr>
        <p:txBody>
          <a:bodyPr vert="horz" lIns="91440" tIns="45720" rIns="91440" bIns="45720" rtlCol="0" anchor="ctr"/>
          <a:lstStyle>
            <a:lvl1pPr algn="r">
              <a:defRPr sz="1200">
                <a:solidFill>
                  <a:schemeClr val="bg1"/>
                </a:solidFill>
              </a:defRPr>
            </a:lvl1pPr>
          </a:lstStyle>
          <a:p>
            <a:fld id="{964C510D-D580-43A2-9ABD-5D3EEA2F3D97}" type="slidenum">
              <a:rPr lang="en-US" smtClean="0"/>
              <a:pPr/>
              <a:t>‹#›</a:t>
            </a:fld>
            <a:endParaRPr lang="en-US" dirty="0"/>
          </a:p>
        </p:txBody>
      </p:sp>
    </p:spTree>
    <p:extLst>
      <p:ext uri="{BB962C8B-B14F-4D97-AF65-F5344CB8AC3E}">
        <p14:creationId xmlns:p14="http://schemas.microsoft.com/office/powerpoint/2010/main" val="15095433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43E4DB8-C222-42C5-996A-46CCFC37B2A7}"/>
              </a:ext>
            </a:extLst>
          </p:cNvPr>
          <p:cNvSpPr>
            <a:spLocks noGrp="1"/>
          </p:cNvSpPr>
          <p:nvPr>
            <p:ph type="sldNum" sz="quarter" idx="12"/>
          </p:nvPr>
        </p:nvSpPr>
        <p:spPr/>
        <p:txBody>
          <a:bodyPr/>
          <a:lstStyle/>
          <a:p>
            <a:fld id="{964C510D-D580-43A2-9ABD-5D3EEA2F3D97}" type="slidenum">
              <a:rPr lang="en-US" smtClean="0"/>
              <a:t>1</a:t>
            </a:fld>
            <a:endParaRPr lang="en-US"/>
          </a:p>
        </p:txBody>
      </p:sp>
      <p:sp>
        <p:nvSpPr>
          <p:cNvPr id="3" name="Title 2">
            <a:extLst>
              <a:ext uri="{FF2B5EF4-FFF2-40B4-BE49-F238E27FC236}">
                <a16:creationId xmlns:a16="http://schemas.microsoft.com/office/drawing/2014/main" id="{B2F17546-1B33-4C78-BF78-CF128EBE277E}"/>
              </a:ext>
            </a:extLst>
          </p:cNvPr>
          <p:cNvSpPr>
            <a:spLocks noGrp="1"/>
          </p:cNvSpPr>
          <p:nvPr>
            <p:ph type="title"/>
          </p:nvPr>
        </p:nvSpPr>
        <p:spPr/>
        <p:txBody>
          <a:bodyPr/>
          <a:lstStyle/>
          <a:p>
            <a:r>
              <a:rPr lang="en-US" dirty="0"/>
              <a:t>Federal Land Transfers</a:t>
            </a:r>
          </a:p>
        </p:txBody>
      </p:sp>
      <p:pic>
        <p:nvPicPr>
          <p:cNvPr id="5" name="Picture 4" descr="This is a photo of Seattle's skyline. The sun is setting, creating a pink hue on the foreground buildings and a distant Mount Rainier in the background.">
            <a:extLst>
              <a:ext uri="{FF2B5EF4-FFF2-40B4-BE49-F238E27FC236}">
                <a16:creationId xmlns:a16="http://schemas.microsoft.com/office/drawing/2014/main" id="{0E597C49-884B-4D71-BFB6-8E412F5DFB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1981200"/>
            <a:ext cx="6858000" cy="3810000"/>
          </a:xfrm>
          <a:prstGeom prst="rect">
            <a:avLst/>
          </a:prstGeom>
        </p:spPr>
      </p:pic>
    </p:spTree>
    <p:extLst>
      <p:ext uri="{BB962C8B-B14F-4D97-AF65-F5344CB8AC3E}">
        <p14:creationId xmlns:p14="http://schemas.microsoft.com/office/powerpoint/2010/main" val="38205625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56596846-FBA7-4886-BC32-964660AA32CA}"/>
              </a:ext>
            </a:extLst>
          </p:cNvPr>
          <p:cNvSpPr>
            <a:spLocks noGrp="1"/>
          </p:cNvSpPr>
          <p:nvPr>
            <p:ph idx="1"/>
          </p:nvPr>
        </p:nvSpPr>
        <p:spPr>
          <a:xfrm>
            <a:off x="381000" y="1676400"/>
            <a:ext cx="8001000" cy="4343399"/>
          </a:xfrm>
        </p:spPr>
        <p:txBody>
          <a:bodyPr/>
          <a:lstStyle/>
          <a:p>
            <a:r>
              <a:rPr lang="en-US" b="1" dirty="0"/>
              <a:t>Topic</a:t>
            </a:r>
            <a:r>
              <a:rPr lang="en-US" dirty="0"/>
              <a:t>:  Determining a “strong Federal transportation interest” in a project with no FHWA funding</a:t>
            </a:r>
          </a:p>
          <a:p>
            <a:r>
              <a:rPr lang="en-US" b="1" dirty="0"/>
              <a:t>Project</a:t>
            </a:r>
            <a:r>
              <a:rPr lang="en-US" dirty="0"/>
              <a:t>:  Wildcat Creek Bridge on US-12</a:t>
            </a:r>
          </a:p>
          <a:p>
            <a:r>
              <a:rPr lang="en-US" b="1" dirty="0"/>
              <a:t>WSDOT</a:t>
            </a:r>
            <a:r>
              <a:rPr lang="en-US" dirty="0"/>
              <a:t>:  Heather Lindstrom</a:t>
            </a:r>
          </a:p>
          <a:p>
            <a:r>
              <a:rPr lang="en-US" b="1" dirty="0"/>
              <a:t>FHWA</a:t>
            </a:r>
            <a:r>
              <a:rPr lang="en-US" dirty="0"/>
              <a:t>:  Dave Leighow</a:t>
            </a:r>
          </a:p>
          <a:p>
            <a:endParaRPr lang="en-US" dirty="0"/>
          </a:p>
        </p:txBody>
      </p:sp>
      <p:sp>
        <p:nvSpPr>
          <p:cNvPr id="4" name="Slide Number Placeholder 3">
            <a:extLst>
              <a:ext uri="{FF2B5EF4-FFF2-40B4-BE49-F238E27FC236}">
                <a16:creationId xmlns:a16="http://schemas.microsoft.com/office/drawing/2014/main" id="{A8B43AC4-2479-42B3-AC53-46340C3421D7}"/>
              </a:ext>
            </a:extLst>
          </p:cNvPr>
          <p:cNvSpPr>
            <a:spLocks noGrp="1"/>
          </p:cNvSpPr>
          <p:nvPr>
            <p:ph type="sldNum" sz="quarter" idx="12"/>
          </p:nvPr>
        </p:nvSpPr>
        <p:spPr/>
        <p:txBody>
          <a:bodyPr/>
          <a:lstStyle/>
          <a:p>
            <a:fld id="{964C510D-D580-43A2-9ABD-5D3EEA2F3D97}" type="slidenum">
              <a:rPr lang="en-US" smtClean="0"/>
              <a:pPr/>
              <a:t>2</a:t>
            </a:fld>
            <a:endParaRPr lang="en-US" dirty="0"/>
          </a:p>
        </p:txBody>
      </p:sp>
      <p:sp>
        <p:nvSpPr>
          <p:cNvPr id="3" name="Title 2">
            <a:extLst>
              <a:ext uri="{FF2B5EF4-FFF2-40B4-BE49-F238E27FC236}">
                <a16:creationId xmlns:a16="http://schemas.microsoft.com/office/drawing/2014/main" id="{22A94C17-A1FF-46A2-93F9-C2031D2BCE86}"/>
              </a:ext>
            </a:extLst>
          </p:cNvPr>
          <p:cNvSpPr>
            <a:spLocks noGrp="1"/>
          </p:cNvSpPr>
          <p:nvPr>
            <p:ph type="title"/>
          </p:nvPr>
        </p:nvSpPr>
        <p:spPr/>
        <p:txBody>
          <a:bodyPr/>
          <a:lstStyle/>
          <a:p>
            <a:r>
              <a:rPr lang="en-US" dirty="0"/>
              <a:t>Federal Land Transfers</a:t>
            </a:r>
          </a:p>
        </p:txBody>
      </p:sp>
    </p:spTree>
    <p:extLst>
      <p:ext uri="{BB962C8B-B14F-4D97-AF65-F5344CB8AC3E}">
        <p14:creationId xmlns:p14="http://schemas.microsoft.com/office/powerpoint/2010/main" val="22815918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676400"/>
            <a:ext cx="8153400" cy="4343399"/>
          </a:xfrm>
        </p:spPr>
        <p:txBody>
          <a:bodyPr>
            <a:normAutofit/>
          </a:bodyPr>
          <a:lstStyle/>
          <a:p>
            <a:pPr marL="0" indent="0">
              <a:buNone/>
            </a:pPr>
            <a:r>
              <a:rPr lang="en-US" sz="2800" dirty="0"/>
              <a:t>Existing Wildcat Creek Bridge</a:t>
            </a:r>
          </a:p>
          <a:p>
            <a:pPr marL="0" indent="0">
              <a:buNone/>
            </a:pPr>
            <a:endParaRPr lang="en-US" dirty="0"/>
          </a:p>
          <a:p>
            <a:pPr marL="0" indent="0">
              <a:buNone/>
            </a:pPr>
            <a:endParaRPr lang="en-US" dirty="0"/>
          </a:p>
        </p:txBody>
      </p:sp>
      <p:sp>
        <p:nvSpPr>
          <p:cNvPr id="4" name="Title 3"/>
          <p:cNvSpPr>
            <a:spLocks noGrp="1"/>
          </p:cNvSpPr>
          <p:nvPr>
            <p:ph type="title"/>
          </p:nvPr>
        </p:nvSpPr>
        <p:spPr>
          <a:xfrm>
            <a:off x="228600" y="76200"/>
            <a:ext cx="8610600" cy="1143000"/>
          </a:xfrm>
        </p:spPr>
        <p:txBody>
          <a:bodyPr>
            <a:normAutofit/>
          </a:bodyPr>
          <a:lstStyle/>
          <a:p>
            <a:r>
              <a:rPr lang="en-US" dirty="0"/>
              <a:t>Wildcat Creek Bridge Project</a:t>
            </a:r>
          </a:p>
        </p:txBody>
      </p:sp>
      <p:sp>
        <p:nvSpPr>
          <p:cNvPr id="5" name="Slide Number Placeholder 4"/>
          <p:cNvSpPr>
            <a:spLocks noGrp="1"/>
          </p:cNvSpPr>
          <p:nvPr>
            <p:ph type="sldNum" sz="quarter" idx="12"/>
          </p:nvPr>
        </p:nvSpPr>
        <p:spPr/>
        <p:txBody>
          <a:bodyPr/>
          <a:lstStyle/>
          <a:p>
            <a:fld id="{964C510D-D580-43A2-9ABD-5D3EEA2F3D97}" type="slidenum">
              <a:rPr lang="en-US" smtClean="0"/>
              <a:t>3</a:t>
            </a:fld>
            <a:endParaRPr lang="en-US"/>
          </a:p>
        </p:txBody>
      </p:sp>
      <p:pic>
        <p:nvPicPr>
          <p:cNvPr id="3" name="Picture 2" descr="This is a photograph from below looking up at the underside of a bridge. The concrete portions of the bridge are in poor conditions with sections having disintegrated and having re-bar showing. ">
            <a:extLst>
              <a:ext uri="{FF2B5EF4-FFF2-40B4-BE49-F238E27FC236}">
                <a16:creationId xmlns:a16="http://schemas.microsoft.com/office/drawing/2014/main" id="{193EF5A0-0E26-4F97-BBA6-370524886023}"/>
              </a:ext>
            </a:extLst>
          </p:cNvPr>
          <p:cNvPicPr>
            <a:picLocks noChangeAspect="1"/>
          </p:cNvPicPr>
          <p:nvPr/>
        </p:nvPicPr>
        <p:blipFill>
          <a:blip r:embed="rId3"/>
          <a:stretch>
            <a:fillRect/>
          </a:stretch>
        </p:blipFill>
        <p:spPr>
          <a:xfrm>
            <a:off x="1447800" y="2231499"/>
            <a:ext cx="5029200" cy="3754433"/>
          </a:xfrm>
          <a:prstGeom prst="rect">
            <a:avLst/>
          </a:prstGeom>
        </p:spPr>
      </p:pic>
    </p:spTree>
    <p:extLst>
      <p:ext uri="{BB962C8B-B14F-4D97-AF65-F5344CB8AC3E}">
        <p14:creationId xmlns:p14="http://schemas.microsoft.com/office/powerpoint/2010/main" val="15890879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228600"/>
            <a:ext cx="8610600" cy="533400"/>
          </a:xfrm>
        </p:spPr>
        <p:txBody>
          <a:bodyPr>
            <a:normAutofit fontScale="90000"/>
          </a:bodyPr>
          <a:lstStyle/>
          <a:p>
            <a:br>
              <a:rPr lang="en-US" sz="3600" dirty="0"/>
            </a:br>
            <a:r>
              <a:rPr lang="en-US" b="1" dirty="0"/>
              <a:t>Strong Federal Transportation Interest</a:t>
            </a:r>
          </a:p>
        </p:txBody>
      </p:sp>
      <p:sp>
        <p:nvSpPr>
          <p:cNvPr id="5" name="Content Placeholder 4">
            <a:extLst>
              <a:ext uri="{FF2B5EF4-FFF2-40B4-BE49-F238E27FC236}">
                <a16:creationId xmlns:a16="http://schemas.microsoft.com/office/drawing/2014/main" id="{5777C7F4-E8CE-49EE-9EAE-736008479198}"/>
              </a:ext>
            </a:extLst>
          </p:cNvPr>
          <p:cNvSpPr>
            <a:spLocks noGrp="1"/>
          </p:cNvSpPr>
          <p:nvPr>
            <p:ph sz="half" idx="1"/>
          </p:nvPr>
        </p:nvSpPr>
        <p:spPr>
          <a:xfrm>
            <a:off x="381000" y="1905000"/>
            <a:ext cx="5181600" cy="3886200"/>
          </a:xfrm>
        </p:spPr>
        <p:txBody>
          <a:bodyPr>
            <a:normAutofit lnSpcReduction="10000"/>
          </a:bodyPr>
          <a:lstStyle/>
          <a:p>
            <a:r>
              <a:rPr lang="en-US" dirty="0"/>
              <a:t>Highway project is in the Okanogan-Wenatchee Nat’l Forest</a:t>
            </a:r>
          </a:p>
          <a:p>
            <a:r>
              <a:rPr lang="en-US" dirty="0"/>
              <a:t>No FHWA funding in project</a:t>
            </a:r>
          </a:p>
          <a:p>
            <a:r>
              <a:rPr lang="en-US" dirty="0"/>
              <a:t>To process under 23 USC 317, must demonstrate a “strong Federal transportation interest”</a:t>
            </a:r>
          </a:p>
          <a:p>
            <a:r>
              <a:rPr lang="en-US" dirty="0"/>
              <a:t>Option—State processes directly with U.S. Forest Service</a:t>
            </a:r>
          </a:p>
        </p:txBody>
      </p:sp>
      <p:pic>
        <p:nvPicPr>
          <p:cNvPr id="8" name="Content Placeholder 7" descr="This is a photo of a snow-capped peak. In the foreground there are some tall evergreen trees behind a calm, clear alpine pond.">
            <a:extLst>
              <a:ext uri="{FF2B5EF4-FFF2-40B4-BE49-F238E27FC236}">
                <a16:creationId xmlns:a16="http://schemas.microsoft.com/office/drawing/2014/main" id="{D87CDE18-B97E-4E3F-925C-6FDA7B0EE861}"/>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638800" y="2286000"/>
            <a:ext cx="3310137" cy="2895600"/>
          </a:xfrm>
        </p:spPr>
      </p:pic>
      <p:sp>
        <p:nvSpPr>
          <p:cNvPr id="3" name="Slide Number Placeholder 2"/>
          <p:cNvSpPr>
            <a:spLocks noGrp="1"/>
          </p:cNvSpPr>
          <p:nvPr>
            <p:ph type="sldNum" sz="quarter" idx="12"/>
          </p:nvPr>
        </p:nvSpPr>
        <p:spPr/>
        <p:txBody>
          <a:bodyPr/>
          <a:lstStyle/>
          <a:p>
            <a:fld id="{964C510D-D580-43A2-9ABD-5D3EEA2F3D97}" type="slidenum">
              <a:rPr lang="en-US" smtClean="0"/>
              <a:t>4</a:t>
            </a:fld>
            <a:endParaRPr lang="en-US"/>
          </a:p>
        </p:txBody>
      </p:sp>
    </p:spTree>
    <p:extLst>
      <p:ext uri="{BB962C8B-B14F-4D97-AF65-F5344CB8AC3E}">
        <p14:creationId xmlns:p14="http://schemas.microsoft.com/office/powerpoint/2010/main" val="13623985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676400"/>
            <a:ext cx="8534400" cy="4343399"/>
          </a:xfrm>
        </p:spPr>
        <p:txBody>
          <a:bodyPr>
            <a:normAutofit fontScale="92500" lnSpcReduction="10000"/>
          </a:bodyPr>
          <a:lstStyle/>
          <a:p>
            <a:pPr defTabSz="685800">
              <a:lnSpc>
                <a:spcPct val="94000"/>
              </a:lnSpc>
              <a:spcBef>
                <a:spcPts val="1000"/>
              </a:spcBef>
              <a:spcAft>
                <a:spcPts val="200"/>
              </a:spcAft>
            </a:pPr>
            <a:r>
              <a:rPr lang="en-US" sz="2400" dirty="0">
                <a:solidFill>
                  <a:srgbClr val="1F497D"/>
                </a:solidFill>
                <a:latin typeface="Arial" panose="020B0604020202020204" pitchFamily="34" charset="0"/>
                <a:ea typeface="Calibri" panose="020F0502020204030204" pitchFamily="34" charset="0"/>
                <a:cs typeface="Times New Roman" panose="02020603050405020304" pitchFamily="18" charset="0"/>
              </a:rPr>
              <a:t>US 12--important high-speed, two-lane rural highway </a:t>
            </a:r>
          </a:p>
          <a:p>
            <a:pPr defTabSz="685800">
              <a:lnSpc>
                <a:spcPct val="94000"/>
              </a:lnSpc>
              <a:spcBef>
                <a:spcPts val="1000"/>
              </a:spcBef>
              <a:spcAft>
                <a:spcPts val="200"/>
              </a:spcAft>
            </a:pPr>
            <a:r>
              <a:rPr lang="en-US" sz="2400" dirty="0">
                <a:solidFill>
                  <a:srgbClr val="1F497D"/>
                </a:solidFill>
                <a:latin typeface="Arial" panose="020B0604020202020204" pitchFamily="34" charset="0"/>
                <a:ea typeface="Calibri" panose="020F0502020204030204" pitchFamily="34" charset="0"/>
                <a:cs typeface="Times New Roman" panose="02020603050405020304" pitchFamily="18" charset="0"/>
              </a:rPr>
              <a:t>A valuable year-round mountain pass highway that provides a vital connection between the Yakima Valley and the I-5 corridor  </a:t>
            </a:r>
          </a:p>
          <a:p>
            <a:pPr defTabSz="685800">
              <a:lnSpc>
                <a:spcPct val="94000"/>
              </a:lnSpc>
              <a:spcBef>
                <a:spcPts val="1000"/>
              </a:spcBef>
              <a:spcAft>
                <a:spcPts val="200"/>
              </a:spcAft>
            </a:pPr>
            <a:r>
              <a:rPr lang="en-US" sz="2400" dirty="0">
                <a:solidFill>
                  <a:srgbClr val="1F497D"/>
                </a:solidFill>
                <a:latin typeface="Arial" panose="020B0604020202020204" pitchFamily="34" charset="0"/>
                <a:ea typeface="Calibri" panose="020F0502020204030204" pitchFamily="34" charset="0"/>
                <a:cs typeface="Times New Roman" panose="02020603050405020304" pitchFamily="18" charset="0"/>
              </a:rPr>
              <a:t>Serves the irrigated agricultural and rural-residential land uses near Naches and throughout the Yakima Valley  </a:t>
            </a:r>
          </a:p>
          <a:p>
            <a:pPr defTabSz="685800">
              <a:lnSpc>
                <a:spcPct val="94000"/>
              </a:lnSpc>
              <a:spcBef>
                <a:spcPts val="1000"/>
              </a:spcBef>
              <a:spcAft>
                <a:spcPts val="200"/>
              </a:spcAft>
            </a:pPr>
            <a:r>
              <a:rPr lang="en-US" sz="2400" dirty="0">
                <a:solidFill>
                  <a:srgbClr val="1F497D"/>
                </a:solidFill>
                <a:latin typeface="Arial" panose="020B0604020202020204" pitchFamily="34" charset="0"/>
                <a:ea typeface="Calibri" panose="020F0502020204030204" pitchFamily="34" charset="0"/>
                <a:cs typeface="Times New Roman" panose="02020603050405020304" pitchFamily="18" charset="0"/>
              </a:rPr>
              <a:t>Provides connections to SR 410, Chinook Pass, Cayuse Pass, and Mount Rainier National Park  </a:t>
            </a:r>
          </a:p>
          <a:p>
            <a:pPr defTabSz="685800">
              <a:lnSpc>
                <a:spcPct val="94000"/>
              </a:lnSpc>
              <a:spcBef>
                <a:spcPts val="1000"/>
              </a:spcBef>
              <a:spcAft>
                <a:spcPts val="200"/>
              </a:spcAft>
            </a:pPr>
            <a:r>
              <a:rPr lang="en-US" sz="2400" dirty="0">
                <a:solidFill>
                  <a:srgbClr val="1F497D"/>
                </a:solidFill>
                <a:latin typeface="Arial" panose="020B0604020202020204" pitchFamily="34" charset="0"/>
                <a:ea typeface="Calibri" panose="020F0502020204030204" pitchFamily="34" charset="0"/>
                <a:cs typeface="Times New Roman" panose="02020603050405020304" pitchFamily="18" charset="0"/>
              </a:rPr>
              <a:t>US 12 is a secondary freight route, but has an important statewide freight function as an alternative to I-90 Snoqualmie Pass </a:t>
            </a:r>
          </a:p>
          <a:p>
            <a:pPr defTabSz="685800">
              <a:lnSpc>
                <a:spcPct val="94000"/>
              </a:lnSpc>
              <a:spcBef>
                <a:spcPts val="1000"/>
              </a:spcBef>
              <a:spcAft>
                <a:spcPts val="200"/>
              </a:spcAft>
            </a:pPr>
            <a:r>
              <a:rPr lang="en-US" sz="2400" dirty="0">
                <a:solidFill>
                  <a:srgbClr val="1F497D"/>
                </a:solidFill>
                <a:latin typeface="Arial" panose="020B0604020202020204" pitchFamily="34" charset="0"/>
                <a:ea typeface="Calibri" panose="020F0502020204030204" pitchFamily="34" charset="0"/>
                <a:cs typeface="Times New Roman" panose="02020603050405020304" pitchFamily="18" charset="0"/>
              </a:rPr>
              <a:t>One of only 4 cross state routes open year round; also designated as a National Scenic Byway </a:t>
            </a:r>
            <a:r>
              <a:rPr lang="en-US" sz="2000" dirty="0">
                <a:solidFill>
                  <a:srgbClr val="1F497D"/>
                </a:solidFill>
                <a:latin typeface="Arial" panose="020B0604020202020204" pitchFamily="34" charset="0"/>
                <a:ea typeface="Calibri" panose="020F0502020204030204" pitchFamily="34" charset="0"/>
                <a:cs typeface="Times New Roman" panose="02020603050405020304" pitchFamily="18" charset="0"/>
              </a:rPr>
              <a:t> </a:t>
            </a:r>
            <a:endParaRPr lang="en-US" sz="2000" dirty="0">
              <a:solidFill>
                <a:srgbClr val="1F497D"/>
              </a:solidFill>
              <a:latin typeface="Franklin Gothic Book" panose="020B0503020102020204"/>
            </a:endParaRPr>
          </a:p>
          <a:p>
            <a:pPr marL="0" indent="0">
              <a:buNone/>
            </a:pPr>
            <a:endParaRPr lang="en-US" sz="2800" dirty="0"/>
          </a:p>
          <a:p>
            <a:pPr marL="0" indent="0">
              <a:buNone/>
            </a:pPr>
            <a:endParaRPr lang="en-US" dirty="0"/>
          </a:p>
          <a:p>
            <a:pPr marL="0" indent="0">
              <a:buNone/>
            </a:pPr>
            <a:endParaRPr lang="en-US" dirty="0"/>
          </a:p>
        </p:txBody>
      </p:sp>
      <p:sp>
        <p:nvSpPr>
          <p:cNvPr id="4" name="Title 3"/>
          <p:cNvSpPr>
            <a:spLocks noGrp="1"/>
          </p:cNvSpPr>
          <p:nvPr>
            <p:ph type="title"/>
          </p:nvPr>
        </p:nvSpPr>
        <p:spPr>
          <a:xfrm>
            <a:off x="228600" y="76200"/>
            <a:ext cx="8610600" cy="1143000"/>
          </a:xfrm>
        </p:spPr>
        <p:txBody>
          <a:bodyPr>
            <a:normAutofit/>
          </a:bodyPr>
          <a:lstStyle/>
          <a:p>
            <a:r>
              <a:rPr lang="en-US" dirty="0"/>
              <a:t>Making the Case</a:t>
            </a:r>
          </a:p>
        </p:txBody>
      </p:sp>
      <p:sp>
        <p:nvSpPr>
          <p:cNvPr id="5" name="Slide Number Placeholder 4"/>
          <p:cNvSpPr>
            <a:spLocks noGrp="1"/>
          </p:cNvSpPr>
          <p:nvPr>
            <p:ph type="sldNum" sz="quarter" idx="12"/>
          </p:nvPr>
        </p:nvSpPr>
        <p:spPr/>
        <p:txBody>
          <a:bodyPr/>
          <a:lstStyle/>
          <a:p>
            <a:fld id="{964C510D-D580-43A2-9ABD-5D3EEA2F3D97}" type="slidenum">
              <a:rPr lang="en-US" smtClean="0"/>
              <a:t>5</a:t>
            </a:fld>
            <a:endParaRPr lang="en-US"/>
          </a:p>
        </p:txBody>
      </p:sp>
    </p:spTree>
    <p:extLst>
      <p:ext uri="{BB962C8B-B14F-4D97-AF65-F5344CB8AC3E}">
        <p14:creationId xmlns:p14="http://schemas.microsoft.com/office/powerpoint/2010/main" val="11712312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102F4-EBC6-4731-BF72-AC8939EBBFB3}"/>
              </a:ext>
            </a:extLst>
          </p:cNvPr>
          <p:cNvSpPr>
            <a:spLocks noGrp="1"/>
          </p:cNvSpPr>
          <p:nvPr>
            <p:ph type="title"/>
          </p:nvPr>
        </p:nvSpPr>
        <p:spPr/>
        <p:txBody>
          <a:bodyPr/>
          <a:lstStyle/>
          <a:p>
            <a:r>
              <a:rPr lang="en-US" dirty="0"/>
              <a:t>Successful Ending</a:t>
            </a:r>
          </a:p>
        </p:txBody>
      </p:sp>
      <p:pic>
        <p:nvPicPr>
          <p:cNvPr id="7" name="Content Placeholder 6" descr="This is a photo of a new bridge and underpass that is under construction. ">
            <a:extLst>
              <a:ext uri="{FF2B5EF4-FFF2-40B4-BE49-F238E27FC236}">
                <a16:creationId xmlns:a16="http://schemas.microsoft.com/office/drawing/2014/main" id="{6DE625D8-60A4-450C-9FEA-7B45CD86031F}"/>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04800" y="1905001"/>
            <a:ext cx="4038600" cy="3893634"/>
          </a:xfrm>
        </p:spPr>
      </p:pic>
      <p:sp>
        <p:nvSpPr>
          <p:cNvPr id="4" name="Content Placeholder 3">
            <a:extLst>
              <a:ext uri="{FF2B5EF4-FFF2-40B4-BE49-F238E27FC236}">
                <a16:creationId xmlns:a16="http://schemas.microsoft.com/office/drawing/2014/main" id="{F8C572C7-6AED-46F4-8998-B72E8358BAC5}"/>
              </a:ext>
            </a:extLst>
          </p:cNvPr>
          <p:cNvSpPr>
            <a:spLocks noGrp="1"/>
          </p:cNvSpPr>
          <p:nvPr>
            <p:ph sz="half" idx="2"/>
          </p:nvPr>
        </p:nvSpPr>
        <p:spPr>
          <a:xfrm>
            <a:off x="4572000" y="1905000"/>
            <a:ext cx="4419600" cy="3886200"/>
          </a:xfrm>
        </p:spPr>
        <p:txBody>
          <a:bodyPr/>
          <a:lstStyle/>
          <a:p>
            <a:r>
              <a:rPr lang="en-US" dirty="0"/>
              <a:t>The “rest of the story” is that FHWA concurred in the determination this project had a “strong Federal transportation interest”</a:t>
            </a:r>
          </a:p>
          <a:p>
            <a:r>
              <a:rPr lang="en-US" dirty="0"/>
              <a:t>The project is constructed and open to traffic</a:t>
            </a:r>
          </a:p>
        </p:txBody>
      </p:sp>
      <p:sp>
        <p:nvSpPr>
          <p:cNvPr id="5" name="Slide Number Placeholder 4">
            <a:extLst>
              <a:ext uri="{FF2B5EF4-FFF2-40B4-BE49-F238E27FC236}">
                <a16:creationId xmlns:a16="http://schemas.microsoft.com/office/drawing/2014/main" id="{5ACEEC62-C5B9-4B69-B187-975C6A95C8E6}"/>
              </a:ext>
            </a:extLst>
          </p:cNvPr>
          <p:cNvSpPr>
            <a:spLocks noGrp="1"/>
          </p:cNvSpPr>
          <p:nvPr>
            <p:ph type="sldNum" sz="quarter" idx="12"/>
          </p:nvPr>
        </p:nvSpPr>
        <p:spPr/>
        <p:txBody>
          <a:bodyPr/>
          <a:lstStyle/>
          <a:p>
            <a:fld id="{964C510D-D580-43A2-9ABD-5D3EEA2F3D97}" type="slidenum">
              <a:rPr lang="en-US" smtClean="0"/>
              <a:t>6</a:t>
            </a:fld>
            <a:endParaRPr lang="en-US"/>
          </a:p>
        </p:txBody>
      </p:sp>
    </p:spTree>
    <p:extLst>
      <p:ext uri="{BB962C8B-B14F-4D97-AF65-F5344CB8AC3E}">
        <p14:creationId xmlns:p14="http://schemas.microsoft.com/office/powerpoint/2010/main" val="4148425260"/>
      </p:ext>
    </p:extLst>
  </p:cSld>
  <p:clrMapOvr>
    <a:masterClrMapping/>
  </p:clrMapOvr>
</p:sld>
</file>

<file path=ppt/theme/theme1.xml><?xml version="1.0" encoding="utf-8"?>
<a:theme xmlns:a="http://schemas.openxmlformats.org/drawingml/2006/main" name="FHWA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B3F97F2D857454897E555215B172CEF" ma:contentTypeVersion="8" ma:contentTypeDescription="Create a new document." ma:contentTypeScope="" ma:versionID="a7b8f10fcef449cb4ae58d207a1a3813">
  <xsd:schema xmlns:xsd="http://www.w3.org/2001/XMLSchema" xmlns:xs="http://www.w3.org/2001/XMLSchema" xmlns:p="http://schemas.microsoft.com/office/2006/metadata/properties" xmlns:ns2="18aae5a6-488e-48b7-b668-4b7a842b9a27" xmlns:ns3="5720fd21-3244-4a90-b9c4-c894564e2a96" targetNamespace="http://schemas.microsoft.com/office/2006/metadata/properties" ma:root="true" ma:fieldsID="e85a6b427ce009be3c5cee720a2af476" ns2:_="" ns3:_="">
    <xsd:import namespace="18aae5a6-488e-48b7-b668-4b7a842b9a27"/>
    <xsd:import namespace="5720fd21-3244-4a90-b9c4-c894564e2a9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aae5a6-488e-48b7-b668-4b7a842b9a2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720fd21-3244-4a90-b9c4-c894564e2a9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3248084-8262-42EA-B66E-5CF055DD890D}">
  <ds:schemaRefs>
    <ds:schemaRef ds:uri="http://schemas.microsoft.com/sharepoint/v3/contenttype/forms"/>
  </ds:schemaRefs>
</ds:datastoreItem>
</file>

<file path=customXml/itemProps2.xml><?xml version="1.0" encoding="utf-8"?>
<ds:datastoreItem xmlns:ds="http://schemas.openxmlformats.org/officeDocument/2006/customXml" ds:itemID="{C4AA334B-4019-4698-8FDC-E362EFE578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8aae5a6-488e-48b7-b668-4b7a842b9a27"/>
    <ds:schemaRef ds:uri="5720fd21-3244-4a90-b9c4-c894564e2a9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395EE0A-14E9-420D-9692-B0572EE18031}">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FHWATheme</Template>
  <TotalTime>1110</TotalTime>
  <Words>636</Words>
  <Application>Microsoft Office PowerPoint</Application>
  <PresentationFormat>On-screen Show (4:3)</PresentationFormat>
  <Paragraphs>44</Paragraphs>
  <Slides>6</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Franklin Gothic Book</vt:lpstr>
      <vt:lpstr>FHWATheme</vt:lpstr>
      <vt:lpstr>Federal Land Transfers</vt:lpstr>
      <vt:lpstr>Federal Land Transfers</vt:lpstr>
      <vt:lpstr>Wildcat Creek Bridge Project</vt:lpstr>
      <vt:lpstr> Strong Federal Transportation Interest</vt:lpstr>
      <vt:lpstr>Making the Case</vt:lpstr>
      <vt:lpstr>Successful Ending</vt:lpstr>
    </vt:vector>
  </TitlesOfParts>
  <Company>DOT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david.leighow</dc:creator>
  <cp:lastModifiedBy>Carson Poe</cp:lastModifiedBy>
  <cp:revision>84</cp:revision>
  <cp:lastPrinted>2015-03-16T21:42:12Z</cp:lastPrinted>
  <dcterms:created xsi:type="dcterms:W3CDTF">2013-07-09T21:35:35Z</dcterms:created>
  <dcterms:modified xsi:type="dcterms:W3CDTF">2021-10-22T15:43:16Z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0x0101001B3F97F2D857454897E555215B172CEF</vt:lpwstr>
  </property>
</Properties>
</file>