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4.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7" r:id="rId2"/>
    <p:sldId id="281" r:id="rId3"/>
    <p:sldId id="271" r:id="rId4"/>
    <p:sldId id="258" r:id="rId5"/>
    <p:sldId id="272" r:id="rId6"/>
    <p:sldId id="273" r:id="rId7"/>
    <p:sldId id="274" r:id="rId8"/>
    <p:sldId id="282" r:id="rId9"/>
    <p:sldId id="283" r:id="rId10"/>
    <p:sldId id="28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kins, Lynn" initials="WL" lastIdx="3" clrIdx="0">
    <p:extLst>
      <p:ext uri="{19B8F6BF-5375-455C-9EA6-DF929625EA0E}">
        <p15:presenceInfo xmlns:p15="http://schemas.microsoft.com/office/powerpoint/2012/main" userId="S-1-5-21-940319540-1452877802-254238600-491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72" autoAdjust="0"/>
  </p:normalViewPr>
  <p:slideViewPr>
    <p:cSldViewPr snapToGrid="0">
      <p:cViewPr varScale="1">
        <p:scale>
          <a:sx n="59" d="100"/>
          <a:sy n="59" d="100"/>
        </p:scale>
        <p:origin x="212" y="44"/>
      </p:cViewPr>
      <p:guideLst/>
    </p:cSldViewPr>
  </p:slideViewPr>
  <p:outlineViewPr>
    <p:cViewPr>
      <p:scale>
        <a:sx n="33" d="100"/>
        <a:sy n="33" d="100"/>
      </p:scale>
      <p:origin x="0" y="-2144"/>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1" d="100"/>
          <a:sy n="51" d="100"/>
        </p:scale>
        <p:origin x="2692"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6/3/2019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6/3/2019</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a:r>
          </a:p>
        </p:txBody>
      </p:sp>
      <p:sp>
        <p:nvSpPr>
          <p:cNvPr id="4" name="Slide Number Placeholder 3"/>
          <p:cNvSpPr>
            <a:spLocks noGrp="1"/>
          </p:cNvSpPr>
          <p:nvPr>
            <p:ph type="sldNum" sz="quarter" idx="10"/>
          </p:nvPr>
        </p:nvSpPr>
        <p:spPr/>
        <p:txBody>
          <a:bodyPr/>
          <a:lstStyle/>
          <a:p>
            <a:fld id="{C8DC57A8-AE18-4654-B6AF-04B3577165BE}" type="slidenum">
              <a:rPr lang="en-US" smtClean="0"/>
              <a:t>1</a:t>
            </a:fld>
            <a:endParaRPr lang="en-US"/>
          </a:p>
        </p:txBody>
      </p:sp>
    </p:spTree>
    <p:extLst>
      <p:ext uri="{BB962C8B-B14F-4D97-AF65-F5344CB8AC3E}">
        <p14:creationId xmlns:p14="http://schemas.microsoft.com/office/powerpoint/2010/main" val="1573103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a:r>
          </a:p>
        </p:txBody>
      </p:sp>
      <p:sp>
        <p:nvSpPr>
          <p:cNvPr id="4" name="Slide Number Placeholder 3"/>
          <p:cNvSpPr>
            <a:spLocks noGrp="1"/>
          </p:cNvSpPr>
          <p:nvPr>
            <p:ph type="sldNum" sz="quarter" idx="10"/>
          </p:nvPr>
        </p:nvSpPr>
        <p:spPr/>
        <p:txBody>
          <a:bodyPr/>
          <a:lstStyle/>
          <a:p>
            <a:fld id="{C8DC57A8-AE18-4654-B6AF-04B3577165BE}" type="slidenum">
              <a:rPr lang="en-US" smtClean="0"/>
              <a:t>10</a:t>
            </a:fld>
            <a:endParaRPr lang="en-US"/>
          </a:p>
        </p:txBody>
      </p:sp>
    </p:spTree>
    <p:extLst>
      <p:ext uri="{BB962C8B-B14F-4D97-AF65-F5344CB8AC3E}">
        <p14:creationId xmlns:p14="http://schemas.microsoft.com/office/powerpoint/2010/main" val="3084007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2400" dirty="0">
                <a:solidFill>
                  <a:schemeClr val="bg2">
                    <a:lumMod val="25000"/>
                  </a:schemeClr>
                </a:solidFill>
                <a:latin typeface="Arial" panose="020B0604020202020204" pitchFamily="34" charset="0"/>
              </a:rPr>
              <a:t>FHWA’s role in the Federal land transfer process is to act as the transfer agent for the U.S. FHWA does not take title to the land which is subject to the transfer. </a:t>
            </a:r>
          </a:p>
          <a:p>
            <a:endParaRPr lang="en-US" altLang="en-US" sz="2400" dirty="0">
              <a:solidFill>
                <a:schemeClr val="bg2">
                  <a:lumMod val="25000"/>
                </a:schemeClr>
              </a:solidFill>
              <a:latin typeface="Arial" panose="020B0604020202020204" pitchFamily="34" charset="0"/>
            </a:endParaRPr>
          </a:p>
          <a:p>
            <a:r>
              <a:rPr lang="en-US" altLang="en-US" sz="2400" dirty="0">
                <a:solidFill>
                  <a:schemeClr val="bg2">
                    <a:lumMod val="25000"/>
                  </a:schemeClr>
                </a:solidFill>
                <a:latin typeface="Arial" panose="020B0604020202020204" pitchFamily="34" charset="0"/>
              </a:rPr>
              <a:t>We also shared some examples with </a:t>
            </a:r>
            <a:r>
              <a:rPr lang="en-US" sz="2400" dirty="0">
                <a:solidFill>
                  <a:srgbClr val="002060"/>
                </a:solidFill>
                <a:latin typeface="Arial" panose="020B0604020202020204" pitchFamily="34" charset="0"/>
                <a:cs typeface="Arial" panose="020B0604020202020204" pitchFamily="34" charset="0"/>
              </a:rPr>
              <a:t>U.S. Forest</a:t>
            </a:r>
            <a:r>
              <a:rPr lang="en-US" sz="2400" dirty="0">
                <a:solidFill>
                  <a:srgbClr val="FF0000"/>
                </a:solidFill>
                <a:latin typeface="Arial" panose="020B0604020202020204" pitchFamily="34" charset="0"/>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Service.</a:t>
            </a:r>
            <a:endParaRPr lang="en-US" sz="2400" dirty="0">
              <a:solidFill>
                <a:schemeClr val="bg2">
                  <a:lumMod val="25000"/>
                </a:schemeClr>
              </a:solidFill>
            </a:endParaRPr>
          </a:p>
        </p:txBody>
      </p:sp>
      <p:sp>
        <p:nvSpPr>
          <p:cNvPr id="4" name="Slide Number Placeholder 3"/>
          <p:cNvSpPr>
            <a:spLocks noGrp="1"/>
          </p:cNvSpPr>
          <p:nvPr>
            <p:ph type="sldNum" sz="quarter" idx="10"/>
          </p:nvPr>
        </p:nvSpPr>
        <p:spPr/>
        <p:txBody>
          <a:bodyPr/>
          <a:lstStyle/>
          <a:p>
            <a:fld id="{C8DC57A8-AE18-4654-B6AF-04B3577165BE}" type="slidenum">
              <a:rPr lang="en-US" smtClean="0"/>
              <a:t>2</a:t>
            </a:fld>
            <a:endParaRPr lang="en-US"/>
          </a:p>
        </p:txBody>
      </p:sp>
    </p:spTree>
    <p:extLst>
      <p:ext uri="{BB962C8B-B14F-4D97-AF65-F5344CB8AC3E}">
        <p14:creationId xmlns:p14="http://schemas.microsoft.com/office/powerpoint/2010/main" val="3173241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chemeClr val="bg2">
                    <a:lumMod val="25000"/>
                  </a:schemeClr>
                </a:solidFill>
                <a:latin typeface="Arial" panose="020B0604020202020204" pitchFamily="34" charset="0"/>
                <a:cs typeface="Arial" panose="020B0604020202020204" pitchFamily="34" charset="0"/>
              </a:rPr>
              <a:t>Under Title 23 U.S.C., the state DOT is responsible for all Federal-aid highway projects under the Federal/state relationship, including those projects administered at the county or city level.  The DOT is responsible for establishing appraisal, acquisition and relocation program requirements and procedures for Federal-aid transportation projects. </a:t>
            </a:r>
          </a:p>
          <a:p>
            <a:endParaRPr lang="en-US" sz="1800" dirty="0">
              <a:solidFill>
                <a:schemeClr val="bg2">
                  <a:lumMod val="25000"/>
                </a:schemeClr>
              </a:solidFill>
              <a:latin typeface="Arial" panose="020B0604020202020204" pitchFamily="34" charset="0"/>
              <a:cs typeface="Arial" panose="020B0604020202020204" pitchFamily="34" charset="0"/>
            </a:endParaRPr>
          </a:p>
          <a:p>
            <a:r>
              <a:rPr lang="en-US" sz="1600" dirty="0">
                <a:solidFill>
                  <a:schemeClr val="bg2">
                    <a:lumMod val="25000"/>
                  </a:schemeClr>
                </a:solidFill>
                <a:latin typeface="Arial" panose="020B0604020202020204" pitchFamily="34" charset="0"/>
                <a:cs typeface="Arial" panose="020B0604020202020204" pitchFamily="34" charset="0"/>
              </a:rPr>
              <a:t>The city or county has the option of accepting the state DOT regulation and procedures, or may submit its own to the state DOT for approval, if they wish to deviate from the state's FHWA approved procedures.</a:t>
            </a:r>
          </a:p>
          <a:p>
            <a:endParaRPr lang="en-US" dirty="0"/>
          </a:p>
        </p:txBody>
      </p:sp>
      <p:sp>
        <p:nvSpPr>
          <p:cNvPr id="4" name="Slide Number Placeholder 3"/>
          <p:cNvSpPr>
            <a:spLocks noGrp="1"/>
          </p:cNvSpPr>
          <p:nvPr>
            <p:ph type="sldNum" sz="quarter" idx="10"/>
          </p:nvPr>
        </p:nvSpPr>
        <p:spPr/>
        <p:txBody>
          <a:bodyPr/>
          <a:lstStyle/>
          <a:p>
            <a:fld id="{C8DC57A8-AE18-4654-B6AF-04B3577165BE}" type="slidenum">
              <a:rPr lang="en-US" smtClean="0"/>
              <a:t>3</a:t>
            </a:fld>
            <a:endParaRPr lang="en-US"/>
          </a:p>
        </p:txBody>
      </p:sp>
    </p:spTree>
    <p:extLst>
      <p:ext uri="{BB962C8B-B14F-4D97-AF65-F5344CB8AC3E}">
        <p14:creationId xmlns:p14="http://schemas.microsoft.com/office/powerpoint/2010/main" val="52069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734050" cy="4406900"/>
          </a:xfrm>
        </p:spPr>
        <p:txBody>
          <a:bodyPr/>
          <a:lstStyle/>
          <a:p>
            <a:r>
              <a:rPr lang="en-US" sz="1800" dirty="0">
                <a:solidFill>
                  <a:schemeClr val="bg2">
                    <a:lumMod val="25000"/>
                  </a:schemeClr>
                </a:solidFill>
                <a:latin typeface="Arial" panose="020B0604020202020204" pitchFamily="34" charset="0"/>
                <a:cs typeface="Arial" panose="020B0604020202020204" pitchFamily="34" charset="0"/>
              </a:rPr>
              <a:t>Note: Certain Controlling Agencies may elect to utilize their own authority and procedures for effecting land transfers. When land transfers occur under the authority of the other Federal agency, FHWA would normally not be involved. If these authorities are in addition to the procedures involving the FHWA or are for land for a Federal-aid project, the transfer is effected in a manner acceptable to the FHWA. </a:t>
            </a:r>
          </a:p>
          <a:p>
            <a:r>
              <a:rPr lang="en-US" sz="1800" i="1" dirty="0">
                <a:solidFill>
                  <a:schemeClr val="bg2">
                    <a:lumMod val="25000"/>
                  </a:schemeClr>
                </a:solidFill>
                <a:latin typeface="Arial" panose="020B0604020202020204" pitchFamily="34" charset="0"/>
                <a:cs typeface="Arial" panose="020B0604020202020204" pitchFamily="34" charset="0"/>
              </a:rPr>
              <a:t>These agencies include </a:t>
            </a:r>
            <a:r>
              <a:rPr lang="en-US" sz="1800" i="1" u="sng" dirty="0">
                <a:solidFill>
                  <a:schemeClr val="bg2">
                    <a:lumMod val="25000"/>
                  </a:schemeClr>
                </a:solidFill>
                <a:latin typeface="Arial" panose="020B0604020202020204" pitchFamily="34" charset="0"/>
                <a:cs typeface="Arial" panose="020B0604020202020204" pitchFamily="34" charset="0"/>
              </a:rPr>
              <a:t>Department of Defense military branches (Army, Navy, Air Force, Marines</a:t>
            </a:r>
            <a:r>
              <a:rPr lang="en-US" sz="1800" i="1" dirty="0">
                <a:solidFill>
                  <a:schemeClr val="bg2">
                    <a:lumMod val="25000"/>
                  </a:schemeClr>
                </a:solidFill>
                <a:latin typeface="Arial" panose="020B0604020202020204" pitchFamily="34" charset="0"/>
                <a:cs typeface="Arial" panose="020B0604020202020204" pitchFamily="34" charset="0"/>
              </a:rPr>
              <a:t>), the </a:t>
            </a:r>
            <a:r>
              <a:rPr lang="en-US" sz="1800" i="1" u="sng" dirty="0">
                <a:solidFill>
                  <a:schemeClr val="bg2">
                    <a:lumMod val="25000"/>
                  </a:schemeClr>
                </a:solidFill>
                <a:latin typeface="Arial" panose="020B0604020202020204" pitchFamily="34" charset="0"/>
                <a:cs typeface="Arial" panose="020B0604020202020204" pitchFamily="34" charset="0"/>
              </a:rPr>
              <a:t>Department of Veterans Affairs</a:t>
            </a:r>
            <a:r>
              <a:rPr lang="en-US" sz="1800" i="1" dirty="0">
                <a:solidFill>
                  <a:schemeClr val="bg2">
                    <a:lumMod val="25000"/>
                  </a:schemeClr>
                </a:solidFill>
                <a:latin typeface="Arial" panose="020B0604020202020204" pitchFamily="34" charset="0"/>
                <a:cs typeface="Arial" panose="020B0604020202020204" pitchFamily="34" charset="0"/>
              </a:rPr>
              <a:t>, and </a:t>
            </a:r>
            <a:r>
              <a:rPr lang="en-US" sz="1800" i="1" u="sng" dirty="0">
                <a:solidFill>
                  <a:schemeClr val="bg2">
                    <a:lumMod val="25000"/>
                  </a:schemeClr>
                </a:solidFill>
                <a:latin typeface="Arial" panose="020B0604020202020204" pitchFamily="34" charset="0"/>
                <a:cs typeface="Arial" panose="020B0604020202020204" pitchFamily="34" charset="0"/>
              </a:rPr>
              <a:t>United States Postal Service </a:t>
            </a:r>
            <a:r>
              <a:rPr lang="en-US" sz="1800" i="1" dirty="0">
                <a:solidFill>
                  <a:schemeClr val="bg2">
                    <a:lumMod val="25000"/>
                  </a:schemeClr>
                </a:solidFill>
                <a:latin typeface="Arial" panose="020B0604020202020204" pitchFamily="34" charset="0"/>
                <a:cs typeface="Arial" panose="020B0604020202020204" pitchFamily="34" charset="0"/>
              </a:rPr>
              <a:t>and</a:t>
            </a:r>
            <a:r>
              <a:rPr lang="en-US" sz="1800" b="1" i="1" dirty="0">
                <a:solidFill>
                  <a:schemeClr val="bg2">
                    <a:lumMod val="25000"/>
                  </a:schemeClr>
                </a:solidFill>
                <a:latin typeface="Arial" panose="020B0604020202020204" pitchFamily="34" charset="0"/>
                <a:cs typeface="Arial" panose="020B0604020202020204" pitchFamily="34" charset="0"/>
              </a:rPr>
              <a:t> </a:t>
            </a:r>
            <a:r>
              <a:rPr lang="en-US" sz="1800" i="1" dirty="0">
                <a:solidFill>
                  <a:schemeClr val="bg2">
                    <a:lumMod val="25000"/>
                  </a:schemeClr>
                </a:solidFill>
                <a:latin typeface="Arial" panose="020B0604020202020204" pitchFamily="34" charset="0"/>
                <a:cs typeface="Arial" panose="020B0604020202020204" pitchFamily="34" charset="0"/>
              </a:rPr>
              <a:t>others</a:t>
            </a:r>
            <a:r>
              <a:rPr lang="en-US" sz="1800" dirty="0">
                <a:solidFill>
                  <a:schemeClr val="bg2">
                    <a:lumMod val="25000"/>
                  </a:schemeClr>
                </a:solidFill>
                <a:latin typeface="Arial" panose="020B0604020202020204" pitchFamily="34" charset="0"/>
                <a:cs typeface="Arial" panose="020B0604020202020204" pitchFamily="34" charset="0"/>
              </a:rPr>
              <a:t>. </a:t>
            </a:r>
          </a:p>
          <a:p>
            <a:r>
              <a:rPr lang="en-US" sz="1800" dirty="0">
                <a:solidFill>
                  <a:schemeClr val="bg2">
                    <a:lumMod val="25000"/>
                  </a:schemeClr>
                </a:solidFill>
                <a:latin typeface="Arial" panose="020B0604020202020204" pitchFamily="34" charset="0"/>
                <a:cs typeface="Arial" panose="020B0604020202020204" pitchFamily="34" charset="0"/>
              </a:rPr>
              <a:t>In those instances, a State DOT or its nominee may work directly with a Base Commander or local administrator to process the requested land </a:t>
            </a:r>
            <a:r>
              <a:rPr lang="en-US" sz="2000" dirty="0">
                <a:solidFill>
                  <a:schemeClr val="bg2">
                    <a:lumMod val="25000"/>
                  </a:schemeClr>
                </a:solidFill>
                <a:latin typeface="Arial" panose="020B0604020202020204" pitchFamily="34" charset="0"/>
                <a:cs typeface="Arial" panose="020B0604020202020204" pitchFamily="34" charset="0"/>
              </a:rPr>
              <a:t>transfer.</a:t>
            </a:r>
          </a:p>
          <a:p>
            <a:endParaRPr lang="en-US" sz="2000" dirty="0">
              <a:solidFill>
                <a:schemeClr val="bg2">
                  <a:lumMod val="25000"/>
                </a:schemeClr>
              </a:solidFill>
            </a:endParaRPr>
          </a:p>
          <a:p>
            <a:endParaRPr lang="en-US" sz="2000" dirty="0"/>
          </a:p>
        </p:txBody>
      </p:sp>
      <p:sp>
        <p:nvSpPr>
          <p:cNvPr id="4" name="Slide Number Placeholder 3"/>
          <p:cNvSpPr>
            <a:spLocks noGrp="1"/>
          </p:cNvSpPr>
          <p:nvPr>
            <p:ph type="sldNum" sz="quarter" idx="10"/>
          </p:nvPr>
        </p:nvSpPr>
        <p:spPr/>
        <p:txBody>
          <a:bodyPr/>
          <a:lstStyle/>
          <a:p>
            <a:fld id="{C8DC57A8-AE18-4654-B6AF-04B3577165BE}" type="slidenum">
              <a:rPr lang="en-US" smtClean="0"/>
              <a:t>4</a:t>
            </a:fld>
            <a:endParaRPr lang="en-US" dirty="0"/>
          </a:p>
        </p:txBody>
      </p:sp>
    </p:spTree>
    <p:extLst>
      <p:ext uri="{BB962C8B-B14F-4D97-AF65-F5344CB8AC3E}">
        <p14:creationId xmlns:p14="http://schemas.microsoft.com/office/powerpoint/2010/main" val="3951463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solidFill>
                  <a:schemeClr val="bg2">
                    <a:lumMod val="25000"/>
                  </a:schemeClr>
                </a:solidFill>
              </a:rPr>
              <a:t>The State should coordinate its efforts so that the transportation project development process is not hindered</a:t>
            </a:r>
            <a:r>
              <a:rPr lang="en-US" sz="2000" dirty="0"/>
              <a:t>.</a:t>
            </a:r>
          </a:p>
        </p:txBody>
      </p:sp>
      <p:sp>
        <p:nvSpPr>
          <p:cNvPr id="4" name="Slide Number Placeholder 3"/>
          <p:cNvSpPr>
            <a:spLocks noGrp="1"/>
          </p:cNvSpPr>
          <p:nvPr>
            <p:ph type="sldNum" sz="quarter" idx="10"/>
          </p:nvPr>
        </p:nvSpPr>
        <p:spPr/>
        <p:txBody>
          <a:bodyPr/>
          <a:lstStyle/>
          <a:p>
            <a:fld id="{C8DC57A8-AE18-4654-B6AF-04B3577165BE}" type="slidenum">
              <a:rPr lang="en-US" smtClean="0"/>
              <a:t>5</a:t>
            </a:fld>
            <a:endParaRPr lang="en-US"/>
          </a:p>
        </p:txBody>
      </p:sp>
    </p:spTree>
    <p:extLst>
      <p:ext uri="{BB962C8B-B14F-4D97-AF65-F5344CB8AC3E}">
        <p14:creationId xmlns:p14="http://schemas.microsoft.com/office/powerpoint/2010/main" val="617761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676900" cy="4555560"/>
          </a:xfrm>
        </p:spPr>
        <p:txBody>
          <a:bodyPr/>
          <a:lstStyle/>
          <a:p>
            <a:r>
              <a:rPr lang="en-US" sz="2000" dirty="0">
                <a:solidFill>
                  <a:schemeClr val="bg2">
                    <a:lumMod val="25000"/>
                  </a:schemeClr>
                </a:solidFill>
                <a:latin typeface="Arial" panose="020B0604020202020204" pitchFamily="34" charset="0"/>
                <a:cs typeface="Arial" panose="020B0604020202020204" pitchFamily="34" charset="0"/>
              </a:rPr>
              <a:t>Additions to include items such as:</a:t>
            </a:r>
          </a:p>
          <a:p>
            <a:pPr marL="342900" indent="-342900">
              <a:buFont typeface="Arial" panose="020B0604020202020204" pitchFamily="34" charset="0"/>
              <a:buChar char="•"/>
            </a:pPr>
            <a:r>
              <a:rPr lang="en-US" sz="2000" dirty="0">
                <a:solidFill>
                  <a:schemeClr val="bg2">
                    <a:lumMod val="25000"/>
                  </a:schemeClr>
                </a:solidFill>
                <a:latin typeface="Arial" panose="020B0604020202020204" pitchFamily="34" charset="0"/>
                <a:cs typeface="Arial" panose="020B0604020202020204" pitchFamily="34" charset="0"/>
              </a:rPr>
              <a:t>NOXIOUS WEED CONTROL </a:t>
            </a:r>
          </a:p>
          <a:p>
            <a:endParaRPr lang="en-US" sz="2000" dirty="0">
              <a:solidFill>
                <a:schemeClr val="bg2">
                  <a:lumMod val="2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solidFill>
                  <a:schemeClr val="bg2">
                    <a:lumMod val="25000"/>
                  </a:schemeClr>
                </a:solidFill>
                <a:latin typeface="Arial" panose="020B0604020202020204" pitchFamily="34" charset="0"/>
                <a:cs typeface="Arial" panose="020B0604020202020204" pitchFamily="34" charset="0"/>
              </a:rPr>
              <a:t>ROW VEGETATION CLEARING AND DISPOSAL OF BRUSH AND WOODY DEBRIS </a:t>
            </a:r>
          </a:p>
          <a:p>
            <a:endParaRPr lang="en-US" sz="2000" dirty="0">
              <a:solidFill>
                <a:schemeClr val="bg2">
                  <a:lumMod val="2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solidFill>
                  <a:schemeClr val="bg2">
                    <a:lumMod val="25000"/>
                  </a:schemeClr>
                </a:solidFill>
                <a:latin typeface="Arial" panose="020B0604020202020204" pitchFamily="34" charset="0"/>
                <a:cs typeface="Arial" panose="020B0604020202020204" pitchFamily="34" charset="0"/>
              </a:rPr>
              <a:t>PETROLEUM PRODUCTS </a:t>
            </a:r>
          </a:p>
          <a:p>
            <a:endParaRPr lang="en-US" sz="2000" dirty="0">
              <a:solidFill>
                <a:schemeClr val="bg2">
                  <a:lumMod val="2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solidFill>
                  <a:schemeClr val="bg2">
                    <a:lumMod val="25000"/>
                  </a:schemeClr>
                </a:solidFill>
                <a:latin typeface="Arial" panose="020B0604020202020204" pitchFamily="34" charset="0"/>
                <a:cs typeface="Arial" panose="020B0604020202020204" pitchFamily="34" charset="0"/>
              </a:rPr>
              <a:t>PRESERVATION OF EXISTING SURVEY MONUMENTS </a:t>
            </a:r>
          </a:p>
        </p:txBody>
      </p:sp>
      <p:sp>
        <p:nvSpPr>
          <p:cNvPr id="4" name="Slide Number Placeholder 3"/>
          <p:cNvSpPr>
            <a:spLocks noGrp="1"/>
          </p:cNvSpPr>
          <p:nvPr>
            <p:ph type="sldNum" sz="quarter" idx="10"/>
          </p:nvPr>
        </p:nvSpPr>
        <p:spPr/>
        <p:txBody>
          <a:bodyPr/>
          <a:lstStyle/>
          <a:p>
            <a:fld id="{C8DC57A8-AE18-4654-B6AF-04B3577165BE}" type="slidenum">
              <a:rPr lang="en-US" smtClean="0"/>
              <a:t>6</a:t>
            </a:fld>
            <a:endParaRPr lang="en-US"/>
          </a:p>
        </p:txBody>
      </p:sp>
    </p:spTree>
    <p:extLst>
      <p:ext uri="{BB962C8B-B14F-4D97-AF65-F5344CB8AC3E}">
        <p14:creationId xmlns:p14="http://schemas.microsoft.com/office/powerpoint/2010/main" val="157525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2060"/>
                </a:solidFill>
                <a:latin typeface="Arial" panose="020B0604020202020204" pitchFamily="34" charset="0"/>
                <a:cs typeface="Arial" panose="020B0604020202020204" pitchFamily="34" charset="0"/>
              </a:rPr>
              <a:t>Federal Land Transfer Manual page 13: “</a:t>
            </a:r>
            <a:r>
              <a:rPr lang="en-US" i="1" dirty="0">
                <a:solidFill>
                  <a:srgbClr val="002060"/>
                </a:solidFill>
                <a:latin typeface="Arial" panose="020B0604020202020204" pitchFamily="34" charset="0"/>
                <a:cs typeface="Arial" panose="020B0604020202020204" pitchFamily="34" charset="0"/>
              </a:rPr>
              <a:t>(I) Department of Agriculture -</a:t>
            </a:r>
            <a:endParaRPr lang="en-US" dirty="0">
              <a:solidFill>
                <a:srgbClr val="002060"/>
              </a:solidFill>
              <a:latin typeface="Arial" panose="020B0604020202020204" pitchFamily="34" charset="0"/>
              <a:cs typeface="Arial" panose="020B0604020202020204" pitchFamily="34" charset="0"/>
            </a:endParaRPr>
          </a:p>
          <a:p>
            <a:r>
              <a:rPr lang="en-US" sz="1400" i="1" dirty="0">
                <a:solidFill>
                  <a:srgbClr val="002060"/>
                </a:solidFill>
                <a:latin typeface="Arial" panose="020B0604020202020204" pitchFamily="34" charset="0"/>
                <a:cs typeface="Arial" panose="020B0604020202020204" pitchFamily="34" charset="0"/>
              </a:rPr>
              <a:t>”…The Forest Service may also specify stipulations for its concurrence in the transfer. Footnote 13 “Stipulations are requirements imposed on the State DOT or its nominee by the Controlling Agency that </a:t>
            </a:r>
            <a:r>
              <a:rPr lang="en-US" sz="1400" b="1" i="1" dirty="0">
                <a:solidFill>
                  <a:srgbClr val="002060"/>
                </a:solidFill>
                <a:latin typeface="Arial" panose="020B0604020202020204" pitchFamily="34" charset="0"/>
                <a:cs typeface="Arial" panose="020B0604020202020204" pitchFamily="34" charset="0"/>
              </a:rPr>
              <a:t>do not run with the land and are not included in the deed. </a:t>
            </a:r>
            <a:r>
              <a:rPr lang="en-US" sz="1400" i="1" dirty="0">
                <a:solidFill>
                  <a:srgbClr val="002060"/>
                </a:solidFill>
                <a:latin typeface="Arial" panose="020B0604020202020204" pitchFamily="34" charset="0"/>
                <a:cs typeface="Arial" panose="020B0604020202020204" pitchFamily="34" charset="0"/>
              </a:rPr>
              <a:t>The Forest Service Handbook defines “stipulations” (FSH 2709.12, s. 21.22) and confirms that while intended to be binding on the State DOT, they are not included in the Highway Easement Deed.  “</a:t>
            </a:r>
            <a:endParaRPr lang="en-US" sz="1400" dirty="0">
              <a:solidFill>
                <a:srgbClr val="002060"/>
              </a:solidFill>
              <a:latin typeface="Arial" panose="020B0604020202020204" pitchFamily="34" charset="0"/>
              <a:cs typeface="Arial" panose="020B0604020202020204" pitchFamily="34" charset="0"/>
            </a:endParaRPr>
          </a:p>
          <a:p>
            <a:endParaRPr lang="en-US" sz="1400" dirty="0">
              <a:solidFill>
                <a:srgbClr val="002060"/>
              </a:solidFill>
              <a:latin typeface="Arial" panose="020B0604020202020204" pitchFamily="34" charset="0"/>
              <a:cs typeface="Arial" panose="020B0604020202020204" pitchFamily="34" charset="0"/>
            </a:endParaRPr>
          </a:p>
          <a:p>
            <a:r>
              <a:rPr lang="en-US" sz="1400" dirty="0">
                <a:solidFill>
                  <a:srgbClr val="002060"/>
                </a:solidFill>
                <a:latin typeface="Arial" panose="020B0604020202020204" pitchFamily="34" charset="0"/>
                <a:cs typeface="Arial" panose="020B0604020202020204" pitchFamily="34" charset="0"/>
              </a:rPr>
              <a:t>[FS should have an opportunity to review of </a:t>
            </a:r>
            <a:r>
              <a:rPr lang="en-US" sz="1400" u="sng" dirty="0">
                <a:solidFill>
                  <a:srgbClr val="002060"/>
                </a:solidFill>
                <a:latin typeface="Arial" panose="020B0604020202020204" pitchFamily="34" charset="0"/>
                <a:cs typeface="Arial" panose="020B0604020202020204" pitchFamily="34" charset="0"/>
              </a:rPr>
              <a:t>draft</a:t>
            </a:r>
            <a:r>
              <a:rPr lang="en-US" sz="1400" dirty="0">
                <a:solidFill>
                  <a:srgbClr val="002060"/>
                </a:solidFill>
                <a:latin typeface="Arial" panose="020B0604020202020204" pitchFamily="34" charset="0"/>
                <a:cs typeface="Arial" panose="020B0604020202020204" pitchFamily="34" charset="0"/>
              </a:rPr>
              <a:t> CE, regardless of whether final approval is FHWA or delegated to State DOT. In addition, any mitigation measures necessary for FS-identified resource impacts should be incorporated into the NEPA decision document. Such mitigation measures will be effectuated via stipulations or standard deed provisions.]</a:t>
            </a:r>
          </a:p>
          <a:p>
            <a:endParaRPr lang="en-US" dirty="0"/>
          </a:p>
        </p:txBody>
      </p:sp>
      <p:sp>
        <p:nvSpPr>
          <p:cNvPr id="4" name="Slide Number Placeholder 3"/>
          <p:cNvSpPr>
            <a:spLocks noGrp="1"/>
          </p:cNvSpPr>
          <p:nvPr>
            <p:ph type="sldNum" sz="quarter" idx="10"/>
          </p:nvPr>
        </p:nvSpPr>
        <p:spPr/>
        <p:txBody>
          <a:bodyPr/>
          <a:lstStyle/>
          <a:p>
            <a:fld id="{C8DC57A8-AE18-4654-B6AF-04B3577165BE}" type="slidenum">
              <a:rPr lang="en-US" smtClean="0"/>
              <a:t>7</a:t>
            </a:fld>
            <a:endParaRPr lang="en-US"/>
          </a:p>
        </p:txBody>
      </p:sp>
    </p:spTree>
    <p:extLst>
      <p:ext uri="{BB962C8B-B14F-4D97-AF65-F5344CB8AC3E}">
        <p14:creationId xmlns:p14="http://schemas.microsoft.com/office/powerpoint/2010/main" val="4248866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17600"/>
            <a:ext cx="5486400" cy="3086100"/>
          </a:xfrm>
        </p:spPr>
      </p:sp>
      <p:sp>
        <p:nvSpPr>
          <p:cNvPr id="3" name="Notes Placeholder 2"/>
          <p:cNvSpPr>
            <a:spLocks noGrp="1"/>
          </p:cNvSpPr>
          <p:nvPr>
            <p:ph type="body" idx="1"/>
          </p:nvPr>
        </p:nvSpPr>
        <p:spPr>
          <a:xfrm>
            <a:off x="685800" y="4400550"/>
            <a:ext cx="5486400" cy="4337050"/>
          </a:xfrm>
        </p:spPr>
        <p:txBody>
          <a:bodyPr/>
          <a:lstStyle/>
          <a:p>
            <a:r>
              <a:rPr lang="en-US" sz="1600" dirty="0">
                <a:solidFill>
                  <a:schemeClr val="bg2">
                    <a:lumMod val="25000"/>
                  </a:schemeClr>
                </a:solidFill>
              </a:rPr>
              <a:t>Note: Certain Controlling Agencies may elect to utilize their own authority and procedures for effecting land transfers. When land transfers occur under the authority of the other Federal agency, FHWA would normally not be involved. If these authorities are in addition to the procedures involving the FHWA or are for land for a Federal-aid project, the transfer is effected in a manner acceptable to the FHWA. </a:t>
            </a:r>
          </a:p>
          <a:p>
            <a:r>
              <a:rPr lang="en-US" sz="1600" dirty="0">
                <a:solidFill>
                  <a:schemeClr val="bg2">
                    <a:lumMod val="25000"/>
                  </a:schemeClr>
                </a:solidFill>
              </a:rPr>
              <a:t>These agencies include </a:t>
            </a:r>
            <a:r>
              <a:rPr lang="en-US" sz="1600" i="1" u="sng" dirty="0">
                <a:solidFill>
                  <a:schemeClr val="bg2">
                    <a:lumMod val="25000"/>
                  </a:schemeClr>
                </a:solidFill>
              </a:rPr>
              <a:t>Department of Defense military branches (Army, Navy, Air Force, Marines</a:t>
            </a:r>
            <a:r>
              <a:rPr lang="en-US" sz="1600" dirty="0">
                <a:solidFill>
                  <a:schemeClr val="bg2">
                    <a:lumMod val="25000"/>
                  </a:schemeClr>
                </a:solidFill>
              </a:rPr>
              <a:t>), the </a:t>
            </a:r>
            <a:r>
              <a:rPr lang="en-US" sz="1600" u="sng" dirty="0">
                <a:solidFill>
                  <a:schemeClr val="bg2">
                    <a:lumMod val="25000"/>
                  </a:schemeClr>
                </a:solidFill>
              </a:rPr>
              <a:t>Department of Veterans Affairs</a:t>
            </a:r>
            <a:r>
              <a:rPr lang="en-US" sz="1600" dirty="0">
                <a:solidFill>
                  <a:schemeClr val="bg2">
                    <a:lumMod val="25000"/>
                  </a:schemeClr>
                </a:solidFill>
              </a:rPr>
              <a:t>, and </a:t>
            </a:r>
            <a:r>
              <a:rPr lang="en-US" sz="1600" u="sng" dirty="0">
                <a:solidFill>
                  <a:schemeClr val="bg2">
                    <a:lumMod val="25000"/>
                  </a:schemeClr>
                </a:solidFill>
              </a:rPr>
              <a:t>United States Postal Service </a:t>
            </a:r>
            <a:r>
              <a:rPr lang="en-US" sz="1600" dirty="0">
                <a:solidFill>
                  <a:schemeClr val="bg2">
                    <a:lumMod val="25000"/>
                  </a:schemeClr>
                </a:solidFill>
              </a:rPr>
              <a:t>and</a:t>
            </a:r>
            <a:r>
              <a:rPr lang="en-US" sz="1600" b="1" dirty="0">
                <a:solidFill>
                  <a:schemeClr val="bg2">
                    <a:lumMod val="25000"/>
                  </a:schemeClr>
                </a:solidFill>
              </a:rPr>
              <a:t> </a:t>
            </a:r>
            <a:r>
              <a:rPr lang="en-US" sz="1600" dirty="0">
                <a:solidFill>
                  <a:schemeClr val="bg2">
                    <a:lumMod val="25000"/>
                  </a:schemeClr>
                </a:solidFill>
              </a:rPr>
              <a:t>others. </a:t>
            </a:r>
          </a:p>
          <a:p>
            <a:r>
              <a:rPr lang="en-US" sz="1600" dirty="0">
                <a:solidFill>
                  <a:schemeClr val="bg2">
                    <a:lumMod val="25000"/>
                  </a:schemeClr>
                </a:solidFill>
              </a:rPr>
              <a:t>In those instances, a State DOT or its nominee may work directly with a Base Commander or local administrator to process the requested land transfer.</a:t>
            </a:r>
          </a:p>
        </p:txBody>
      </p:sp>
      <p:sp>
        <p:nvSpPr>
          <p:cNvPr id="4" name="Slide Number Placeholder 3"/>
          <p:cNvSpPr>
            <a:spLocks noGrp="1"/>
          </p:cNvSpPr>
          <p:nvPr>
            <p:ph type="sldNum" sz="quarter" idx="10"/>
          </p:nvPr>
        </p:nvSpPr>
        <p:spPr/>
        <p:txBody>
          <a:bodyPr/>
          <a:lstStyle/>
          <a:p>
            <a:fld id="{C8DC57A8-AE18-4654-B6AF-04B3577165BE}" type="slidenum">
              <a:rPr lang="en-US" smtClean="0"/>
              <a:t>8</a:t>
            </a:fld>
            <a:endParaRPr lang="en-US"/>
          </a:p>
        </p:txBody>
      </p:sp>
    </p:spTree>
    <p:extLst>
      <p:ext uri="{BB962C8B-B14F-4D97-AF65-F5344CB8AC3E}">
        <p14:creationId xmlns:p14="http://schemas.microsoft.com/office/powerpoint/2010/main" val="795192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17600"/>
            <a:ext cx="5486400" cy="3086100"/>
          </a:xfrm>
        </p:spPr>
      </p:sp>
      <p:sp>
        <p:nvSpPr>
          <p:cNvPr id="3" name="Notes Placeholder 2"/>
          <p:cNvSpPr>
            <a:spLocks noGrp="1"/>
          </p:cNvSpPr>
          <p:nvPr>
            <p:ph type="body" idx="1"/>
          </p:nvPr>
        </p:nvSpPr>
        <p:spPr>
          <a:xfrm>
            <a:off x="685800" y="4400550"/>
            <a:ext cx="5486400" cy="4337050"/>
          </a:xfrm>
        </p:spPr>
        <p:txBody>
          <a:bodyPr/>
          <a:lstStyle/>
          <a:p>
            <a:endParaRPr lang="en-US" sz="1600" dirty="0"/>
          </a:p>
        </p:txBody>
      </p:sp>
      <p:sp>
        <p:nvSpPr>
          <p:cNvPr id="4" name="Slide Number Placeholder 3"/>
          <p:cNvSpPr>
            <a:spLocks noGrp="1"/>
          </p:cNvSpPr>
          <p:nvPr>
            <p:ph type="sldNum" sz="quarter" idx="10"/>
          </p:nvPr>
        </p:nvSpPr>
        <p:spPr/>
        <p:txBody>
          <a:bodyPr/>
          <a:lstStyle/>
          <a:p>
            <a:fld id="{C8DC57A8-AE18-4654-B6AF-04B3577165BE}" type="slidenum">
              <a:rPr lang="en-US" smtClean="0"/>
              <a:t>9</a:t>
            </a:fld>
            <a:endParaRPr lang="en-US"/>
          </a:p>
        </p:txBody>
      </p:sp>
    </p:spTree>
    <p:extLst>
      <p:ext uri="{BB962C8B-B14F-4D97-AF65-F5344CB8AC3E}">
        <p14:creationId xmlns:p14="http://schemas.microsoft.com/office/powerpoint/2010/main" val="21050923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6/3/2019</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6/3/2019</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6/3/2019</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6/3/2019</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6/3/2019</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6/3/2019</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6/3/2019</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6/3/2019</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6/3/2019</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6/3/2019</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6/3/2019</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6/3/2019</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6/3/2019</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Colleen.Smith@dot.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lwilkins@indot.in.gov"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mailto:Colleen.Smith@dot.gov"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mailto:lwilkins@indot.in.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fhwa.dot.gov/real_estate/uniform_act/acquisition/flt_manual/index.cfm"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0217" y="1311966"/>
            <a:ext cx="7893396" cy="1898374"/>
          </a:xfrm>
        </p:spPr>
        <p:txBody>
          <a:bodyPr>
            <a:normAutofit/>
          </a:bodyPr>
          <a:lstStyle/>
          <a:p>
            <a:r>
              <a:rPr lang="en-US" dirty="0"/>
              <a:t>Federal Land Transfer Indiana </a:t>
            </a:r>
          </a:p>
        </p:txBody>
      </p:sp>
      <p:sp>
        <p:nvSpPr>
          <p:cNvPr id="3" name="Subtitle 2"/>
          <p:cNvSpPr>
            <a:spLocks noGrp="1"/>
          </p:cNvSpPr>
          <p:nvPr>
            <p:ph type="subTitle" idx="1"/>
          </p:nvPr>
        </p:nvSpPr>
        <p:spPr>
          <a:xfrm>
            <a:off x="2713383" y="3581399"/>
            <a:ext cx="9183755" cy="1994453"/>
          </a:xfrm>
        </p:spPr>
        <p:txBody>
          <a:bodyPr>
            <a:normAutofit/>
          </a:bodyPr>
          <a:lstStyle/>
          <a:p>
            <a:r>
              <a:rPr lang="en-US" dirty="0"/>
              <a:t>Lesson Learned</a:t>
            </a:r>
          </a:p>
          <a:p>
            <a:r>
              <a:rPr lang="en-US" sz="2800" dirty="0">
                <a:solidFill>
                  <a:srgbClr val="002060"/>
                </a:solidFill>
                <a:latin typeface="Arial" panose="020B0604020202020204" pitchFamily="34" charset="0"/>
                <a:cs typeface="Arial" panose="020B0604020202020204" pitchFamily="34" charset="0"/>
              </a:rPr>
              <a:t>Colleen Smith  </a:t>
            </a:r>
            <a:r>
              <a:rPr lang="en-US" sz="2800" dirty="0">
                <a:solidFill>
                  <a:srgbClr val="002060"/>
                </a:solidFill>
                <a:latin typeface="Arial" panose="020B0604020202020204" pitchFamily="34" charset="0"/>
                <a:cs typeface="Arial" panose="020B0604020202020204" pitchFamily="34" charset="0"/>
                <a:hlinkClick r:id="rId3"/>
              </a:rPr>
              <a:t>Colleen.Smith@dot.gov</a:t>
            </a:r>
            <a:r>
              <a:rPr lang="en-US" sz="2800" dirty="0">
                <a:solidFill>
                  <a:srgbClr val="002060"/>
                </a:solidFill>
                <a:latin typeface="Arial" panose="020B0604020202020204" pitchFamily="34" charset="0"/>
                <a:cs typeface="Arial" panose="020B0604020202020204" pitchFamily="34" charset="0"/>
              </a:rPr>
              <a:t> FHWA and </a:t>
            </a:r>
          </a:p>
          <a:p>
            <a:r>
              <a:rPr lang="en-US" sz="2800" dirty="0">
                <a:solidFill>
                  <a:srgbClr val="002060"/>
                </a:solidFill>
                <a:latin typeface="Arial" panose="020B0604020202020204" pitchFamily="34" charset="0"/>
                <a:cs typeface="Arial" panose="020B0604020202020204" pitchFamily="34" charset="0"/>
              </a:rPr>
              <a:t>Lynn Wilkins   </a:t>
            </a:r>
            <a:r>
              <a:rPr lang="en-US" sz="2800" u="sng" dirty="0">
                <a:latin typeface="Arial" panose="020B0604020202020204" pitchFamily="34" charset="0"/>
                <a:cs typeface="Arial" panose="020B0604020202020204" pitchFamily="34" charset="0"/>
                <a:hlinkClick r:id="rId4"/>
              </a:rPr>
              <a:t>lwilkins@indot.in.gov</a:t>
            </a:r>
            <a:r>
              <a:rPr lang="en-US" sz="2800" u="sng" dirty="0">
                <a:latin typeface="Arial" panose="020B0604020202020204" pitchFamily="34" charset="0"/>
                <a:cs typeface="Arial" panose="020B0604020202020204" pitchFamily="34" charset="0"/>
              </a:rPr>
              <a:t>  </a:t>
            </a:r>
            <a:r>
              <a:rPr lang="en-US" sz="2800" u="sng" dirty="0">
                <a:solidFill>
                  <a:srgbClr val="002060"/>
                </a:solidFill>
                <a:latin typeface="Arial" panose="020B0604020202020204" pitchFamily="34" charset="0"/>
                <a:cs typeface="Arial" panose="020B0604020202020204" pitchFamily="34" charset="0"/>
              </a:rPr>
              <a:t>Indiana DOT</a:t>
            </a:r>
            <a:endParaRPr lang="en-US" sz="2800" dirty="0">
              <a:solidFill>
                <a:srgbClr val="002060"/>
              </a:solidFill>
              <a:latin typeface="Arial" panose="020B0604020202020204" pitchFamily="34" charset="0"/>
              <a:cs typeface="Arial" panose="020B0604020202020204" pitchFamily="34" charset="0"/>
            </a:endParaRPr>
          </a:p>
          <a:p>
            <a:endParaRPr lang="en-US" dirty="0"/>
          </a:p>
          <a:p>
            <a:endParaRPr lang="en-US" dirty="0"/>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0217" y="1311966"/>
            <a:ext cx="7893396" cy="1898374"/>
          </a:xfrm>
        </p:spPr>
        <p:txBody>
          <a:bodyPr>
            <a:normAutofit/>
          </a:bodyPr>
          <a:lstStyle/>
          <a:p>
            <a:r>
              <a:rPr lang="en-US" dirty="0"/>
              <a:t>Thank you</a:t>
            </a:r>
          </a:p>
        </p:txBody>
      </p:sp>
      <p:sp>
        <p:nvSpPr>
          <p:cNvPr id="3" name="Subtitle 2"/>
          <p:cNvSpPr>
            <a:spLocks noGrp="1"/>
          </p:cNvSpPr>
          <p:nvPr>
            <p:ph type="subTitle" idx="1"/>
          </p:nvPr>
        </p:nvSpPr>
        <p:spPr>
          <a:xfrm>
            <a:off x="2713383" y="3581399"/>
            <a:ext cx="9183755" cy="1199323"/>
          </a:xfrm>
        </p:spPr>
        <p:txBody>
          <a:bodyPr>
            <a:normAutofit/>
          </a:bodyPr>
          <a:lstStyle/>
          <a:p>
            <a:r>
              <a:rPr lang="en-US" sz="2800" dirty="0">
                <a:solidFill>
                  <a:srgbClr val="002060"/>
                </a:solidFill>
                <a:latin typeface="Arial" panose="020B0604020202020204" pitchFamily="34" charset="0"/>
                <a:cs typeface="Arial" panose="020B0604020202020204" pitchFamily="34" charset="0"/>
              </a:rPr>
              <a:t>Colleen Smith  </a:t>
            </a:r>
            <a:r>
              <a:rPr lang="en-US" sz="2800" dirty="0">
                <a:solidFill>
                  <a:srgbClr val="002060"/>
                </a:solidFill>
                <a:latin typeface="Arial" panose="020B0604020202020204" pitchFamily="34" charset="0"/>
                <a:cs typeface="Arial" panose="020B0604020202020204" pitchFamily="34" charset="0"/>
                <a:hlinkClick r:id="rId3"/>
              </a:rPr>
              <a:t>Colleen.Smith@dot.gov</a:t>
            </a:r>
            <a:r>
              <a:rPr lang="en-US" sz="2800" dirty="0">
                <a:solidFill>
                  <a:srgbClr val="002060"/>
                </a:solidFill>
                <a:latin typeface="Arial" panose="020B0604020202020204" pitchFamily="34" charset="0"/>
                <a:cs typeface="Arial" panose="020B0604020202020204" pitchFamily="34" charset="0"/>
              </a:rPr>
              <a:t> FHWA and </a:t>
            </a:r>
          </a:p>
          <a:p>
            <a:r>
              <a:rPr lang="en-US" sz="2800" dirty="0">
                <a:solidFill>
                  <a:srgbClr val="002060"/>
                </a:solidFill>
                <a:latin typeface="Arial" panose="020B0604020202020204" pitchFamily="34" charset="0"/>
                <a:cs typeface="Arial" panose="020B0604020202020204" pitchFamily="34" charset="0"/>
              </a:rPr>
              <a:t>Lynn Wilkins   </a:t>
            </a:r>
            <a:r>
              <a:rPr lang="en-US" sz="2800" u="sng" dirty="0">
                <a:latin typeface="Arial" panose="020B0604020202020204" pitchFamily="34" charset="0"/>
                <a:cs typeface="Arial" panose="020B0604020202020204" pitchFamily="34" charset="0"/>
                <a:hlinkClick r:id="rId4"/>
              </a:rPr>
              <a:t>lwilkins@indot.in.gov</a:t>
            </a:r>
            <a:r>
              <a:rPr lang="en-US" sz="2800" u="sng" dirty="0">
                <a:latin typeface="Arial" panose="020B0604020202020204" pitchFamily="34" charset="0"/>
                <a:cs typeface="Arial" panose="020B0604020202020204" pitchFamily="34" charset="0"/>
              </a:rPr>
              <a:t>  </a:t>
            </a:r>
            <a:r>
              <a:rPr lang="en-US" sz="2800" u="sng" dirty="0">
                <a:solidFill>
                  <a:srgbClr val="002060"/>
                </a:solidFill>
                <a:latin typeface="Arial" panose="020B0604020202020204" pitchFamily="34" charset="0"/>
                <a:cs typeface="Arial" panose="020B0604020202020204" pitchFamily="34" charset="0"/>
              </a:rPr>
              <a:t>Indiana DOT</a:t>
            </a:r>
            <a:endParaRPr lang="en-US" sz="2800" dirty="0">
              <a:solidFill>
                <a:srgbClr val="002060"/>
              </a:solidFill>
              <a:latin typeface="Arial" panose="020B0604020202020204" pitchFamily="34" charset="0"/>
              <a:cs typeface="Arial" panose="020B0604020202020204" pitchFamily="34" charset="0"/>
            </a:endParaRPr>
          </a:p>
          <a:p>
            <a:endParaRPr lang="en-US" dirty="0"/>
          </a:p>
          <a:p>
            <a:endParaRPr lang="en-US" dirty="0"/>
          </a:p>
        </p:txBody>
      </p:sp>
    </p:spTree>
    <p:extLst>
      <p:ext uri="{BB962C8B-B14F-4D97-AF65-F5344CB8AC3E}">
        <p14:creationId xmlns:p14="http://schemas.microsoft.com/office/powerpoint/2010/main" val="287091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556591"/>
            <a:ext cx="7923213" cy="3597966"/>
          </a:xfrm>
        </p:spPr>
        <p:txBody>
          <a:bodyPr>
            <a:normAutofit fontScale="90000"/>
          </a:bodyPr>
          <a:lstStyle/>
          <a:p>
            <a:r>
              <a:rPr lang="en-US" sz="3600" dirty="0">
                <a:solidFill>
                  <a:schemeClr val="bg2">
                    <a:lumMod val="25000"/>
                  </a:schemeClr>
                </a:solidFill>
                <a:latin typeface="Arial" panose="020B0604020202020204" pitchFamily="34" charset="0"/>
                <a:cs typeface="Arial" panose="020B0604020202020204" pitchFamily="34" charset="0"/>
              </a:rPr>
              <a:t>Since our first Federal Land Transfer since 1994. </a:t>
            </a:r>
            <a:br>
              <a:rPr lang="en-US" sz="3600" dirty="0">
                <a:solidFill>
                  <a:schemeClr val="bg2">
                    <a:lumMod val="25000"/>
                  </a:schemeClr>
                </a:solidFill>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FHWA Division shared process documents and PowerPoint presentations provided by Dave Leighow, </a:t>
            </a:r>
            <a:r>
              <a:rPr lang="en-US" altLang="en-US" sz="3600" dirty="0">
                <a:latin typeface="Arial" panose="020B0604020202020204" pitchFamily="34" charset="0"/>
                <a:cs typeface="Arial" panose="020B0604020202020204" pitchFamily="34" charset="0"/>
              </a:rPr>
              <a:t>Carolyn </a:t>
            </a:r>
            <a:r>
              <a:rPr lang="en-US" altLang="en-US" sz="3600" dirty="0" err="1">
                <a:latin typeface="Arial" panose="020B0604020202020204" pitchFamily="34" charset="0"/>
                <a:cs typeface="Arial" panose="020B0604020202020204" pitchFamily="34" charset="0"/>
              </a:rPr>
              <a:t>Winborne</a:t>
            </a:r>
            <a:r>
              <a:rPr lang="en-US" altLang="en-US" sz="3600" dirty="0">
                <a:latin typeface="Arial" panose="020B0604020202020204" pitchFamily="34" charset="0"/>
                <a:cs typeface="Arial" panose="020B0604020202020204" pitchFamily="34" charset="0"/>
              </a:rPr>
              <a:t> James, and other experienced FHWA professionals with Indiana DOT</a:t>
            </a:r>
            <a:r>
              <a:rPr lang="en-US" altLang="en-US" sz="4400" dirty="0">
                <a:latin typeface="Arial" panose="020B0604020202020204" pitchFamily="34" charset="0"/>
                <a:cs typeface="Arial" panose="020B0604020202020204" pitchFamily="34" charset="0"/>
              </a:rPr>
              <a:t>. </a:t>
            </a:r>
            <a:br>
              <a:rPr lang="en-US" altLang="en-US" sz="4400" dirty="0">
                <a:latin typeface="Arial" panose="020B0604020202020204" pitchFamily="34" charset="0"/>
                <a:cs typeface="Arial" panose="020B0604020202020204" pitchFamily="34" charset="0"/>
              </a:rPr>
            </a:br>
            <a:endParaRPr lang="en-US" sz="27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713384" y="3836504"/>
            <a:ext cx="1987826" cy="655983"/>
          </a:xfrm>
        </p:spPr>
        <p:txBody>
          <a:bodyPr>
            <a:normAutofit/>
          </a:bodyPr>
          <a:lstStyle/>
          <a:p>
            <a:r>
              <a:rPr lang="en-US" dirty="0"/>
              <a:t> </a:t>
            </a:r>
          </a:p>
        </p:txBody>
      </p:sp>
    </p:spTree>
    <p:extLst>
      <p:ext uri="{BB962C8B-B14F-4D97-AF65-F5344CB8AC3E}">
        <p14:creationId xmlns:p14="http://schemas.microsoft.com/office/powerpoint/2010/main" val="265241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500743"/>
            <a:ext cx="9581017" cy="1719943"/>
          </a:xfrm>
        </p:spPr>
        <p:txBody>
          <a:bodyPr>
            <a:normAutofit fontScale="90000"/>
          </a:bodyPr>
          <a:lstStyle/>
          <a:p>
            <a:r>
              <a:rPr lang="en-US" sz="4800" dirty="0"/>
              <a:t>Lesson Learned </a:t>
            </a:r>
            <a:br>
              <a:rPr lang="en-US" sz="4800" dirty="0"/>
            </a:br>
            <a:br>
              <a:rPr lang="en-US" sz="4800" dirty="0"/>
            </a:br>
            <a:br>
              <a:rPr lang="en-US" sz="4800" dirty="0"/>
            </a:br>
            <a:br>
              <a:rPr lang="en-US" sz="4800" dirty="0"/>
            </a:br>
            <a:br>
              <a:rPr lang="en-US" sz="4800" dirty="0"/>
            </a:br>
            <a:r>
              <a:rPr lang="en-US" sz="4800" dirty="0"/>
              <a:t>Lessons Learned </a:t>
            </a:r>
            <a:br>
              <a:rPr lang="en-US" sz="4800" dirty="0"/>
            </a:br>
            <a:r>
              <a:rPr lang="en-US" sz="4800" dirty="0"/>
              <a:t>Communications Starts </a:t>
            </a:r>
            <a:br>
              <a:rPr lang="en-US" dirty="0"/>
            </a:br>
            <a:endParaRPr lang="en-US" dirty="0"/>
          </a:p>
        </p:txBody>
      </p:sp>
      <p:sp>
        <p:nvSpPr>
          <p:cNvPr id="3" name="Content Placeholder 2"/>
          <p:cNvSpPr>
            <a:spLocks noGrp="1"/>
          </p:cNvSpPr>
          <p:nvPr>
            <p:ph idx="1"/>
          </p:nvPr>
        </p:nvSpPr>
        <p:spPr>
          <a:xfrm>
            <a:off x="826520" y="2220686"/>
            <a:ext cx="10058400" cy="3654287"/>
          </a:xfrm>
        </p:spPr>
        <p:txBody>
          <a:bodyPr/>
          <a:lstStyle/>
          <a:p>
            <a:r>
              <a:rPr lang="en-US" sz="3200" dirty="0">
                <a:solidFill>
                  <a:srgbClr val="002060"/>
                </a:solidFill>
                <a:latin typeface="Arial" panose="020B0604020202020204" pitchFamily="34" charset="0"/>
                <a:cs typeface="Arial" panose="020B0604020202020204" pitchFamily="34" charset="0"/>
              </a:rPr>
              <a:t>Plan System &amp; Needs - Once the need for a highway project has been identified, the agency determines a broad, general location (the corridor) where the potential road may be constructed.  </a:t>
            </a:r>
          </a:p>
          <a:p>
            <a:r>
              <a:rPr lang="en-US" sz="3200" dirty="0">
                <a:solidFill>
                  <a:srgbClr val="002060"/>
                </a:solidFill>
                <a:latin typeface="Arial" panose="020B0604020202020204" pitchFamily="34" charset="0"/>
                <a:cs typeface="Arial" panose="020B0604020202020204" pitchFamily="34" charset="0"/>
              </a:rPr>
              <a:t>If an LPA or State project needs rights to federal land start communication with federal land owner.</a:t>
            </a:r>
          </a:p>
          <a:p>
            <a:pPr marL="0" indent="0">
              <a:buNone/>
            </a:pPr>
            <a:endParaRPr lang="en-US" dirty="0"/>
          </a:p>
        </p:txBody>
      </p:sp>
    </p:spTree>
    <p:extLst>
      <p:ext uri="{BB962C8B-B14F-4D97-AF65-F5344CB8AC3E}">
        <p14:creationId xmlns:p14="http://schemas.microsoft.com/office/powerpoint/2010/main" val="2952599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t>Success means keeping all parties involved from the beginning.</a:t>
            </a:r>
            <a:endParaRPr dirty="0"/>
          </a:p>
        </p:txBody>
      </p:sp>
      <p:sp>
        <p:nvSpPr>
          <p:cNvPr id="14" name="Content Placeholder 13"/>
          <p:cNvSpPr>
            <a:spLocks noGrp="1"/>
          </p:cNvSpPr>
          <p:nvPr>
            <p:ph idx="1"/>
          </p:nvPr>
        </p:nvSpPr>
        <p:spPr/>
        <p:txBody>
          <a:bodyPr>
            <a:normAutofit/>
          </a:bodyPr>
          <a:lstStyle/>
          <a:p>
            <a:r>
              <a:rPr lang="en-US" sz="3200" dirty="0">
                <a:solidFill>
                  <a:srgbClr val="002060"/>
                </a:solidFill>
                <a:latin typeface="Arial" panose="020B0604020202020204" pitchFamily="34" charset="0"/>
                <a:cs typeface="Arial" panose="020B0604020202020204" pitchFamily="34" charset="0"/>
              </a:rPr>
              <a:t>Indiana DOT sends an Early Coordination Letter while </a:t>
            </a:r>
            <a:r>
              <a:rPr lang="en-US" sz="3200" dirty="0">
                <a:solidFill>
                  <a:schemeClr val="bg2">
                    <a:lumMod val="25000"/>
                  </a:schemeClr>
                </a:solidFill>
                <a:latin typeface="Arial" panose="020B0604020202020204" pitchFamily="34" charset="0"/>
                <a:cs typeface="Arial" panose="020B0604020202020204" pitchFamily="34" charset="0"/>
              </a:rPr>
              <a:t>the project </a:t>
            </a:r>
            <a:r>
              <a:rPr lang="en-US" sz="3200" dirty="0">
                <a:solidFill>
                  <a:srgbClr val="002060"/>
                </a:solidFill>
                <a:latin typeface="Arial" panose="020B0604020202020204" pitchFamily="34" charset="0"/>
                <a:cs typeface="Arial" panose="020B0604020202020204" pitchFamily="34" charset="0"/>
              </a:rPr>
              <a:t>is still in the “Plan System and Needs Phase.” </a:t>
            </a:r>
          </a:p>
          <a:p>
            <a:r>
              <a:rPr lang="en-US" sz="3200" dirty="0">
                <a:solidFill>
                  <a:srgbClr val="002060"/>
                </a:solidFill>
                <a:latin typeface="Arial" panose="020B0604020202020204" pitchFamily="34" charset="0"/>
                <a:cs typeface="Arial" panose="020B0604020202020204" pitchFamily="34" charset="0"/>
              </a:rPr>
              <a:t>There MUST be discussions with the U.S. Forest</a:t>
            </a:r>
            <a:r>
              <a:rPr lang="en-US" sz="3200" dirty="0">
                <a:solidFill>
                  <a:srgbClr val="FF0000"/>
                </a:solidFill>
                <a:latin typeface="Arial" panose="020B0604020202020204" pitchFamily="34" charset="0"/>
                <a:cs typeface="Arial" panose="020B0604020202020204" pitchFamily="34" charset="0"/>
              </a:rPr>
              <a:t> </a:t>
            </a:r>
            <a:r>
              <a:rPr lang="en-US" sz="3200" dirty="0">
                <a:solidFill>
                  <a:srgbClr val="002060"/>
                </a:solidFill>
                <a:latin typeface="Arial" panose="020B0604020202020204" pitchFamily="34" charset="0"/>
                <a:cs typeface="Arial" panose="020B0604020202020204" pitchFamily="34" charset="0"/>
              </a:rPr>
              <a:t>Service at every phase. </a:t>
            </a:r>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t>Success means keeping all parties involved from the beginning.</a:t>
            </a:r>
            <a:endParaRPr dirty="0"/>
          </a:p>
        </p:txBody>
      </p:sp>
      <p:sp>
        <p:nvSpPr>
          <p:cNvPr id="14" name="Content Placeholder 13"/>
          <p:cNvSpPr>
            <a:spLocks noGrp="1"/>
          </p:cNvSpPr>
          <p:nvPr>
            <p:ph idx="1"/>
          </p:nvPr>
        </p:nvSpPr>
        <p:spPr/>
        <p:txBody>
          <a:bodyPr>
            <a:normAutofit/>
          </a:bodyPr>
          <a:lstStyle/>
          <a:p>
            <a:r>
              <a:rPr lang="en-US" sz="3600" dirty="0">
                <a:solidFill>
                  <a:srgbClr val="002060"/>
                </a:solidFill>
                <a:latin typeface="Arial" panose="020B0604020202020204" pitchFamily="34" charset="0"/>
                <a:cs typeface="Arial" panose="020B0604020202020204" pitchFamily="34" charset="0"/>
              </a:rPr>
              <a:t>Everyone should be reviewing and reading the preliminary environmental document.  </a:t>
            </a:r>
          </a:p>
          <a:p>
            <a:r>
              <a:rPr lang="en-US" sz="3600" dirty="0">
                <a:solidFill>
                  <a:schemeClr val="bg2">
                    <a:lumMod val="25000"/>
                  </a:schemeClr>
                </a:solidFill>
                <a:latin typeface="Arial" panose="020B0604020202020204" pitchFamily="34" charset="0"/>
                <a:cs typeface="Arial" panose="020B0604020202020204" pitchFamily="34" charset="0"/>
              </a:rPr>
              <a:t>Keep inviting the U.S. Forest Service to all project meetings, including conference calls.</a:t>
            </a:r>
            <a:endParaRPr sz="3600" dirty="0">
              <a:solidFill>
                <a:schemeClr val="bg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6678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t>Success means keeping all parties involved from the beginning.</a:t>
            </a:r>
            <a:endParaRPr dirty="0"/>
          </a:p>
        </p:txBody>
      </p:sp>
      <p:sp>
        <p:nvSpPr>
          <p:cNvPr id="14" name="Content Placeholder 13"/>
          <p:cNvSpPr>
            <a:spLocks noGrp="1"/>
          </p:cNvSpPr>
          <p:nvPr>
            <p:ph idx="1"/>
          </p:nvPr>
        </p:nvSpPr>
        <p:spPr/>
        <p:txBody>
          <a:bodyPr>
            <a:normAutofit lnSpcReduction="10000"/>
          </a:bodyPr>
          <a:lstStyle/>
          <a:p>
            <a:r>
              <a:rPr lang="en-US" sz="3200" dirty="0">
                <a:solidFill>
                  <a:srgbClr val="002060"/>
                </a:solidFill>
                <a:latin typeface="Arial" panose="020B0604020202020204" pitchFamily="34" charset="0"/>
                <a:cs typeface="Arial" panose="020B0604020202020204" pitchFamily="34" charset="0"/>
              </a:rPr>
              <a:t>Discuss pending easement transfer with </a:t>
            </a:r>
            <a:r>
              <a:rPr lang="en-US" sz="3200" dirty="0">
                <a:solidFill>
                  <a:schemeClr val="bg2">
                    <a:lumMod val="25000"/>
                  </a:schemeClr>
                </a:solidFill>
                <a:latin typeface="Arial" panose="020B0604020202020204" pitchFamily="34" charset="0"/>
                <a:cs typeface="Arial" panose="020B0604020202020204" pitchFamily="34" charset="0"/>
              </a:rPr>
              <a:t>agency’s legal </a:t>
            </a:r>
            <a:r>
              <a:rPr lang="en-US" sz="3200" dirty="0">
                <a:solidFill>
                  <a:srgbClr val="002060"/>
                </a:solidFill>
                <a:latin typeface="Arial" panose="020B0604020202020204" pitchFamily="34" charset="0"/>
                <a:cs typeface="Arial" panose="020B0604020202020204" pitchFamily="34" charset="0"/>
              </a:rPr>
              <a:t>counsel.   </a:t>
            </a:r>
          </a:p>
          <a:p>
            <a:r>
              <a:rPr lang="en-US" sz="3200" dirty="0">
                <a:solidFill>
                  <a:schemeClr val="bg2">
                    <a:lumMod val="25000"/>
                  </a:schemeClr>
                </a:solidFill>
                <a:latin typeface="Arial" panose="020B0604020202020204" pitchFamily="34" charset="0"/>
                <a:cs typeface="Arial" panose="020B0604020202020204" pitchFamily="34" charset="0"/>
              </a:rPr>
              <a:t>Indiana DOT creates a draft of the easement document and forwards to the U.S. Forest Service for review and approval.  </a:t>
            </a:r>
          </a:p>
          <a:p>
            <a:r>
              <a:rPr lang="en-US" sz="3200" dirty="0">
                <a:solidFill>
                  <a:schemeClr val="bg2">
                    <a:lumMod val="25000"/>
                  </a:schemeClr>
                </a:solidFill>
                <a:latin typeface="Arial" panose="020B0604020202020204" pitchFamily="34" charset="0"/>
                <a:cs typeface="Arial" panose="020B0604020202020204" pitchFamily="34" charset="0"/>
              </a:rPr>
              <a:t>Indiana DOT also prepares a draft of the Application Letter and forwards to the U.S. Forest Service for review and approval. </a:t>
            </a:r>
            <a:endParaRPr lang="en-US" b="1" dirty="0">
              <a:solidFill>
                <a:schemeClr val="bg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0249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the 120 day clock starts</a:t>
            </a:r>
          </a:p>
        </p:txBody>
      </p:sp>
      <p:sp>
        <p:nvSpPr>
          <p:cNvPr id="3" name="Content Placeholder 2"/>
          <p:cNvSpPr>
            <a:spLocks noGrp="1"/>
          </p:cNvSpPr>
          <p:nvPr>
            <p:ph idx="1"/>
          </p:nvPr>
        </p:nvSpPr>
        <p:spPr/>
        <p:txBody>
          <a:bodyPr>
            <a:normAutofit lnSpcReduction="10000"/>
          </a:bodyPr>
          <a:lstStyle/>
          <a:p>
            <a:r>
              <a:rPr lang="en-US" sz="2800" dirty="0">
                <a:solidFill>
                  <a:schemeClr val="bg2">
                    <a:lumMod val="25000"/>
                  </a:schemeClr>
                </a:solidFill>
                <a:latin typeface="Arial" panose="020B0604020202020204" pitchFamily="34" charset="0"/>
                <a:cs typeface="Arial" panose="020B0604020202020204" pitchFamily="34" charset="0"/>
              </a:rPr>
              <a:t>Provide the U.S. Forest Service with a final draft of the environmental document for review</a:t>
            </a:r>
            <a:r>
              <a:rPr lang="en-US" sz="2800" dirty="0">
                <a:solidFill>
                  <a:srgbClr val="FF0000"/>
                </a:solidFill>
                <a:latin typeface="Arial" panose="020B0604020202020204" pitchFamily="34" charset="0"/>
                <a:cs typeface="Arial" panose="020B0604020202020204" pitchFamily="34" charset="0"/>
              </a:rPr>
              <a:t>.</a:t>
            </a:r>
            <a:r>
              <a:rPr lang="en-US" sz="2800" dirty="0">
                <a:solidFill>
                  <a:srgbClr val="002060"/>
                </a:solidFill>
                <a:latin typeface="Arial" panose="020B0604020202020204" pitchFamily="34" charset="0"/>
                <a:cs typeface="Arial" panose="020B0604020202020204" pitchFamily="34" charset="0"/>
              </a:rPr>
              <a:t> </a:t>
            </a:r>
          </a:p>
          <a:p>
            <a:endParaRPr lang="en-US" sz="2800" dirty="0">
              <a:solidFill>
                <a:srgbClr val="002060"/>
              </a:solidFill>
              <a:latin typeface="Arial" panose="020B0604020202020204" pitchFamily="34" charset="0"/>
              <a:cs typeface="Arial" panose="020B0604020202020204" pitchFamily="34" charset="0"/>
            </a:endParaRPr>
          </a:p>
          <a:p>
            <a:pPr marL="0" indent="0">
              <a:spcBef>
                <a:spcPts val="0"/>
              </a:spcBef>
              <a:buNone/>
            </a:pPr>
            <a:r>
              <a:rPr lang="en-US" sz="2800" dirty="0">
                <a:solidFill>
                  <a:schemeClr val="bg2">
                    <a:lumMod val="25000"/>
                  </a:schemeClr>
                </a:solidFill>
                <a:latin typeface="Arial" panose="020B0604020202020204" pitchFamily="34" charset="0"/>
                <a:cs typeface="Arial" panose="020B0604020202020204" pitchFamily="34" charset="0"/>
              </a:rPr>
              <a:t>Note: the Forest Service review of the draft environmental document could be taking place simultaneously while FHWA and the State DOT are also performing final review and approval of the CE.</a:t>
            </a:r>
          </a:p>
          <a:p>
            <a:r>
              <a:rPr lang="en-US" sz="2800" dirty="0">
                <a:solidFill>
                  <a:srgbClr val="002060"/>
                </a:solidFill>
                <a:latin typeface="Arial" panose="020B0604020202020204" pitchFamily="34" charset="0"/>
                <a:cs typeface="Arial" panose="020B0604020202020204" pitchFamily="34" charset="0"/>
              </a:rPr>
              <a:t>Taking these steps before the clock starts may help keep the project letting on schedule.  </a:t>
            </a:r>
          </a:p>
        </p:txBody>
      </p:sp>
    </p:spTree>
    <p:extLst>
      <p:ext uri="{BB962C8B-B14F-4D97-AF65-F5344CB8AC3E}">
        <p14:creationId xmlns:p14="http://schemas.microsoft.com/office/powerpoint/2010/main" val="3709152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087" y="1331843"/>
            <a:ext cx="11897139" cy="4201150"/>
          </a:xfrm>
          <a:prstGeom prst="rect">
            <a:avLst/>
          </a:prstGeom>
          <a:noFill/>
        </p:spPr>
        <p:txBody>
          <a:bodyPr wrap="square" rtlCol="0">
            <a:spAutoFit/>
          </a:bodyPr>
          <a:lstStyle/>
          <a:p>
            <a:r>
              <a:rPr lang="en-US" sz="3600" dirty="0">
                <a:solidFill>
                  <a:srgbClr val="002060"/>
                </a:solidFill>
                <a:latin typeface="Arial" panose="020B0604020202020204" pitchFamily="34" charset="0"/>
                <a:cs typeface="Arial" panose="020B0604020202020204" pitchFamily="34" charset="0"/>
              </a:rPr>
              <a:t>FHWA Division become familiar with:</a:t>
            </a:r>
          </a:p>
          <a:p>
            <a:endParaRPr lang="en-US" sz="3600" dirty="0">
              <a:solidFill>
                <a:srgbClr val="002060"/>
              </a:solidFill>
              <a:latin typeface="Arial" panose="020B0604020202020204" pitchFamily="34" charset="0"/>
              <a:cs typeface="Arial" panose="020B0604020202020204" pitchFamily="34" charset="0"/>
            </a:endParaRPr>
          </a:p>
          <a:p>
            <a:r>
              <a:rPr lang="en-US" sz="3600" dirty="0">
                <a:solidFill>
                  <a:srgbClr val="002060"/>
                </a:solidFill>
                <a:latin typeface="Arial" panose="020B0604020202020204" pitchFamily="34" charset="0"/>
                <a:cs typeface="Arial" panose="020B0604020202020204" pitchFamily="34" charset="0"/>
              </a:rPr>
              <a:t>Federal Land Transfer Manual at: </a:t>
            </a:r>
            <a:r>
              <a:rPr lang="en-US" sz="3500" dirty="0">
                <a:hlinkClick r:id="rId3"/>
              </a:rPr>
              <a:t>https://www.fhwa.dot.gov/real_estate/uniform_act/acquisition/flt_manual/index.cfm</a:t>
            </a:r>
            <a:endParaRPr lang="en-US" sz="3500" dirty="0"/>
          </a:p>
          <a:p>
            <a:endParaRPr lang="en-US" sz="3500" dirty="0">
              <a:solidFill>
                <a:srgbClr val="002060"/>
              </a:solidFill>
              <a:latin typeface="Arial" panose="020B0604020202020204" pitchFamily="34" charset="0"/>
              <a:cs typeface="Arial" panose="020B0604020202020204" pitchFamily="34" charset="0"/>
            </a:endParaRPr>
          </a:p>
          <a:p>
            <a:r>
              <a:rPr lang="en-US" sz="2800" dirty="0">
                <a:solidFill>
                  <a:srgbClr val="002060"/>
                </a:solidFill>
                <a:latin typeface="Arial" panose="020B0604020202020204" pitchFamily="34" charset="0"/>
                <a:cs typeface="Arial" panose="020B0604020202020204" pitchFamily="34" charset="0"/>
              </a:rPr>
              <a:t>And next slide</a:t>
            </a:r>
          </a:p>
          <a:p>
            <a:endParaRPr lang="en-US" dirty="0"/>
          </a:p>
        </p:txBody>
      </p:sp>
    </p:spTree>
    <p:extLst>
      <p:ext uri="{BB962C8B-B14F-4D97-AF65-F5344CB8AC3E}">
        <p14:creationId xmlns:p14="http://schemas.microsoft.com/office/powerpoint/2010/main" val="1386702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087" y="1331843"/>
            <a:ext cx="11897139" cy="4616648"/>
          </a:xfrm>
          <a:prstGeom prst="rect">
            <a:avLst/>
          </a:prstGeom>
          <a:noFill/>
        </p:spPr>
        <p:txBody>
          <a:bodyPr wrap="square" rtlCol="0">
            <a:spAutoFit/>
          </a:bodyPr>
          <a:lstStyle/>
          <a:p>
            <a:r>
              <a:rPr lang="en-US" sz="3600" dirty="0">
                <a:solidFill>
                  <a:srgbClr val="002060"/>
                </a:solidFill>
                <a:latin typeface="Arial" panose="020B0604020202020204" pitchFamily="34" charset="0"/>
                <a:cs typeface="Arial" panose="020B0604020202020204" pitchFamily="34" charset="0"/>
              </a:rPr>
              <a:t>Continue - FHWA Division become familiar with:</a:t>
            </a:r>
          </a:p>
          <a:p>
            <a:r>
              <a:rPr lang="en-US" sz="3000" dirty="0">
                <a:solidFill>
                  <a:srgbClr val="002060"/>
                </a:solidFill>
                <a:latin typeface="Arial" panose="020B0604020202020204" pitchFamily="34" charset="0"/>
                <a:cs typeface="Arial" panose="020B0604020202020204" pitchFamily="34" charset="0"/>
              </a:rPr>
              <a:t>23 U.S. Code § 107 - Acquisition of rights-of-way—Interstate System</a:t>
            </a:r>
          </a:p>
          <a:p>
            <a:r>
              <a:rPr lang="en-US" sz="3000" dirty="0">
                <a:solidFill>
                  <a:srgbClr val="002060"/>
                </a:solidFill>
                <a:latin typeface="Arial" panose="020B0604020202020204" pitchFamily="34" charset="0"/>
                <a:cs typeface="Arial" panose="020B0604020202020204" pitchFamily="34" charset="0"/>
              </a:rPr>
              <a:t>23 U.S. Code § 317 - Appropriation for highway purposes of lands or interests in lands owned by the United States</a:t>
            </a:r>
          </a:p>
          <a:p>
            <a:r>
              <a:rPr lang="en-US" sz="3000" dirty="0">
                <a:solidFill>
                  <a:srgbClr val="002060"/>
                </a:solidFill>
                <a:latin typeface="Arial" panose="020B0604020202020204" pitchFamily="34" charset="0"/>
                <a:cs typeface="Arial" panose="020B0604020202020204" pitchFamily="34" charset="0"/>
              </a:rPr>
              <a:t>23 U.S. Code § 203 - Federal lands transportation program</a:t>
            </a:r>
          </a:p>
          <a:p>
            <a:r>
              <a:rPr lang="en-US" sz="3000" dirty="0">
                <a:solidFill>
                  <a:srgbClr val="002060"/>
                </a:solidFill>
                <a:latin typeface="Arial" panose="020B0604020202020204" pitchFamily="34" charset="0"/>
                <a:cs typeface="Arial" panose="020B0604020202020204" pitchFamily="34" charset="0"/>
              </a:rPr>
              <a:t>23 U.S. Code § 204 - Federal lands access program</a:t>
            </a:r>
          </a:p>
          <a:p>
            <a:r>
              <a:rPr lang="en-US" sz="3000" dirty="0">
                <a:solidFill>
                  <a:srgbClr val="002060"/>
                </a:solidFill>
                <a:latin typeface="Arial" panose="020B0604020202020204" pitchFamily="34" charset="0"/>
                <a:cs typeface="Arial" panose="020B0604020202020204" pitchFamily="34" charset="0"/>
              </a:rPr>
              <a:t>23 CFR 710.601 - Federal land transfers.</a:t>
            </a:r>
          </a:p>
          <a:p>
            <a:r>
              <a:rPr lang="en-US" sz="3000" dirty="0">
                <a:solidFill>
                  <a:srgbClr val="002060"/>
                </a:solidFill>
                <a:latin typeface="Arial" panose="020B0604020202020204" pitchFamily="34" charset="0"/>
                <a:cs typeface="Arial" panose="020B0604020202020204" pitchFamily="34" charset="0"/>
              </a:rPr>
              <a:t>49 CFR 21.7 - Assurances required.</a:t>
            </a:r>
          </a:p>
          <a:p>
            <a:r>
              <a:rPr lang="en-US" sz="3000" dirty="0">
                <a:solidFill>
                  <a:srgbClr val="002060"/>
                </a:solidFill>
                <a:latin typeface="Arial" panose="020B0604020202020204" pitchFamily="34" charset="0"/>
                <a:cs typeface="Arial" panose="020B0604020202020204" pitchFamily="34" charset="0"/>
              </a:rPr>
              <a:t>36 CFR Part 14 - Rights-of-way</a:t>
            </a:r>
          </a:p>
          <a:p>
            <a:endParaRPr lang="en-US" dirty="0"/>
          </a:p>
        </p:txBody>
      </p:sp>
    </p:spTree>
    <p:extLst>
      <p:ext uri="{BB962C8B-B14F-4D97-AF65-F5344CB8AC3E}">
        <p14:creationId xmlns:p14="http://schemas.microsoft.com/office/powerpoint/2010/main" val="3510350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3F97F2D857454897E555215B172CEF" ma:contentTypeVersion="4" ma:contentTypeDescription="Create a new document." ma:contentTypeScope="" ma:versionID="cbbf747e403b7698b93925a06a7165eb">
  <xsd:schema xmlns:xsd="http://www.w3.org/2001/XMLSchema" xmlns:xs="http://www.w3.org/2001/XMLSchema" xmlns:p="http://schemas.microsoft.com/office/2006/metadata/properties" xmlns:ns2="18aae5a6-488e-48b7-b668-4b7a842b9a27" xmlns:ns3="5720fd21-3244-4a90-b9c4-c894564e2a96" targetNamespace="http://schemas.microsoft.com/office/2006/metadata/properties" ma:root="true" ma:fieldsID="48b8b27e5101247a1d09cd791d8f3bfb" ns2:_="" ns3:_="">
    <xsd:import namespace="18aae5a6-488e-48b7-b668-4b7a842b9a27"/>
    <xsd:import namespace="5720fd21-3244-4a90-b9c4-c894564e2a9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aae5a6-488e-48b7-b668-4b7a842b9a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20fd21-3244-4a90-b9c4-c894564e2a9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05B27EE-FAE8-41F0-A12C-9108787CC502}"/>
</file>

<file path=customXml/itemProps2.xml><?xml version="1.0" encoding="utf-8"?>
<ds:datastoreItem xmlns:ds="http://schemas.openxmlformats.org/officeDocument/2006/customXml" ds:itemID="{4D0B4FDA-C08C-4842-A82F-43F3C619A695}"/>
</file>

<file path=customXml/itemProps3.xml><?xml version="1.0" encoding="utf-8"?>
<ds:datastoreItem xmlns:ds="http://schemas.openxmlformats.org/officeDocument/2006/customXml" ds:itemID="{0B755260-EBED-4E87-8FEF-408E889A21D1}"/>
</file>

<file path=docProps/app.xml><?xml version="1.0" encoding="utf-8"?>
<Properties xmlns="http://schemas.openxmlformats.org/officeDocument/2006/extended-properties" xmlns:vt="http://schemas.openxmlformats.org/officeDocument/2006/docPropsVTypes">
  <Template>Rainbow presentation</Template>
  <TotalTime>1689</TotalTime>
  <Words>1028</Words>
  <Application>Microsoft Office PowerPoint</Application>
  <PresentationFormat>Widescreen</PresentationFormat>
  <Paragraphs>77</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Segoe Print</vt:lpstr>
      <vt:lpstr>Nature Illustration 16x9</vt:lpstr>
      <vt:lpstr>Federal Land Transfer Indiana </vt:lpstr>
      <vt:lpstr>Since our first Federal Land Transfer since 1994.  FHWA Division shared process documents and PowerPoint presentations provided by Dave Leighow, Carolyn Winborne James, and other experienced FHWA professionals with Indiana DOT.  </vt:lpstr>
      <vt:lpstr>Lesson Learned      Lessons Learned  Communications Starts  </vt:lpstr>
      <vt:lpstr>Success means keeping all parties involved from the beginning.</vt:lpstr>
      <vt:lpstr>Success means keeping all parties involved from the beginning.</vt:lpstr>
      <vt:lpstr>Success means keeping all parties involved from the beginning.</vt:lpstr>
      <vt:lpstr>Before the 120 day clock starts</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Smith, Colleen (FHWA)</dc:creator>
  <cp:lastModifiedBy>Smith, Colleen (FHWA)</cp:lastModifiedBy>
  <cp:revision>116</cp:revision>
  <dcterms:created xsi:type="dcterms:W3CDTF">2019-04-10T14:36:01Z</dcterms:created>
  <dcterms:modified xsi:type="dcterms:W3CDTF">2019-06-03T15:59:08Z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0x0101001B3F97F2D857454897E555215B172CEF</vt:lpwstr>
  </property>
</Properties>
</file>