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 id="2147483672" r:id="rId5"/>
  </p:sldMasterIdLst>
  <p:notesMasterIdLst>
    <p:notesMasterId r:id="rId12"/>
  </p:notesMasterIdLst>
  <p:sldIdLst>
    <p:sldId id="256" r:id="rId6"/>
    <p:sldId id="258" r:id="rId7"/>
    <p:sldId id="263" r:id="rId8"/>
    <p:sldId id="261" r:id="rId9"/>
    <p:sldId id="260" r:id="rId10"/>
    <p:sldId id="259" r:id="rId11"/>
  </p:sldIdLst>
  <p:sldSz cx="9144000" cy="6858000" type="screen4x3"/>
  <p:notesSz cx="7010400" cy="92964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Garamond" panose="02020404030301010803" pitchFamily="18" charset="0"/>
      <p:regular r:id="rId19"/>
      <p:bold r:id="rId20"/>
      <p:italic r:id="rId21"/>
    </p:embeddedFont>
    <p:embeddedFont>
      <p:font typeface="Tahoma" panose="020B060403050404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F9EDBC-D88B-4DA1-AA2A-405349A52308}">
  <a:tblStyle styleId="{81F9EDBC-D88B-4DA1-AA2A-405349A523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4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24424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55" name="Google Shape;155;p4: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1</a:t>
            </a:fld>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683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9: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74" name="Google Shape;174;p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2</a:t>
            </a:fld>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38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14"/>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5" name="Google Shape;85;p1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6" name="Google Shape;86;p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7" name="Google Shape;87;p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8" name="Google Shape;8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2" name="Google Shape;142;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Google Shape;143;p2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4" name="Google Shape;144;p2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5" name="Google Shape;14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8" name="Google Shape;148;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Google Shape;149;p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0" name="Google Shape;150;p2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1" name="Google Shape;15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8E29-F7A2-4DB5-8503-27DF3A081E8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E60F6A9-D99F-4AB1-8B76-217D3B1FE0D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40B5556-96BE-4865-8457-1036295BA78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0539511-9EAB-42D9-8F3D-4F32255AF2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4B1F89-533D-4C7A-8D54-47BC94DA78BB}"/>
              </a:ext>
            </a:extLst>
          </p:cNvPr>
          <p:cNvSpPr>
            <a:spLocks noGrp="1"/>
          </p:cNvSpPr>
          <p:nvPr>
            <p:ph type="sldNum" sz="quarter" idx="12"/>
          </p:nvPr>
        </p:nvSpPr>
        <p:spPr/>
        <p:txBody>
          <a:bodyPr/>
          <a:lstStyle/>
          <a:p>
            <a:fld id="{E45A0E4C-445D-46E0-A189-6D0EE8ECD954}" type="slidenum">
              <a:rPr lang="en-US" smtClean="0"/>
              <a:t>‹#›</a:t>
            </a:fld>
            <a:endParaRPr lang="en-US"/>
          </a:p>
        </p:txBody>
      </p:sp>
    </p:spTree>
    <p:extLst>
      <p:ext uri="{BB962C8B-B14F-4D97-AF65-F5344CB8AC3E}">
        <p14:creationId xmlns:p14="http://schemas.microsoft.com/office/powerpoint/2010/main" val="1392591973"/>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3DA0-AF15-47CF-A79D-42B5E1C31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E8D5A5-A883-4200-A1D6-AF6D7F6984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A3CC4-56B1-4D15-A356-3812DDFEA60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52FDF09-20CF-4326-A972-8D7E0DBB4C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0AF8D2-28AD-4123-9415-E76F4EE21E2C}"/>
              </a:ext>
            </a:extLst>
          </p:cNvPr>
          <p:cNvSpPr>
            <a:spLocks noGrp="1"/>
          </p:cNvSpPr>
          <p:nvPr>
            <p:ph type="sldNum" sz="quarter" idx="12"/>
          </p:nvPr>
        </p:nvSpPr>
        <p:spPr/>
        <p:txBody>
          <a:bodyPr/>
          <a:lstStyle/>
          <a:p>
            <a:fld id="{E45A0E4C-445D-46E0-A189-6D0EE8ECD954}" type="slidenum">
              <a:rPr lang="en-US" smtClean="0"/>
              <a:t>‹#›</a:t>
            </a:fld>
            <a:endParaRPr lang="en-US"/>
          </a:p>
        </p:txBody>
      </p:sp>
    </p:spTree>
    <p:extLst>
      <p:ext uri="{BB962C8B-B14F-4D97-AF65-F5344CB8AC3E}">
        <p14:creationId xmlns:p14="http://schemas.microsoft.com/office/powerpoint/2010/main" val="1224840705"/>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C54E-7450-4DE9-B0BF-60C0C4E8427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1E00732-0452-4AAE-B3C7-0A213991AD5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81349A-5E5E-4731-8B01-9D54DBBDCAC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743159E-2929-401A-BAE3-24D26ABFB9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D61361-B822-4CE9-80D2-6ED07C992982}"/>
              </a:ext>
            </a:extLst>
          </p:cNvPr>
          <p:cNvSpPr>
            <a:spLocks noGrp="1"/>
          </p:cNvSpPr>
          <p:nvPr>
            <p:ph type="sldNum" sz="quarter" idx="12"/>
          </p:nvPr>
        </p:nvSpPr>
        <p:spPr/>
        <p:txBody>
          <a:bodyPr/>
          <a:lstStyle/>
          <a:p>
            <a:fld id="{E45A0E4C-445D-46E0-A189-6D0EE8ECD954}" type="slidenum">
              <a:rPr lang="en-US" smtClean="0"/>
              <a:t>‹#›</a:t>
            </a:fld>
            <a:endParaRPr lang="en-US"/>
          </a:p>
        </p:txBody>
      </p:sp>
    </p:spTree>
    <p:extLst>
      <p:ext uri="{BB962C8B-B14F-4D97-AF65-F5344CB8AC3E}">
        <p14:creationId xmlns:p14="http://schemas.microsoft.com/office/powerpoint/2010/main" val="219410450"/>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56CC-9745-43BC-A95A-921C862C5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48A54-6E53-46A4-BAFB-CD998ED1C2E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5B4930-BF0B-4976-B234-4563541324B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B79A6-0CFB-4B25-8F1F-719771E53A5C}"/>
              </a:ext>
            </a:extLst>
          </p:cNvPr>
          <p:cNvSpPr>
            <a:spLocks noGrp="1"/>
          </p:cNvSpPr>
          <p:nvPr>
            <p:ph type="dt" sz="half" idx="10"/>
          </p:nvPr>
        </p:nvSpPr>
        <p:spPr/>
        <p:txBody>
          <a:bodyPr/>
          <a:lstStyle/>
          <a:p>
            <a:fld id="{E7913B2D-E10A-491B-9FAA-17F2D3167E3A}" type="datetimeFigureOut">
              <a:rPr lang="en-US" smtClean="0"/>
              <a:t>10/28/2021</a:t>
            </a:fld>
            <a:endParaRPr lang="en-US"/>
          </a:p>
        </p:txBody>
      </p:sp>
      <p:sp>
        <p:nvSpPr>
          <p:cNvPr id="6" name="Footer Placeholder 5">
            <a:extLst>
              <a:ext uri="{FF2B5EF4-FFF2-40B4-BE49-F238E27FC236}">
                <a16:creationId xmlns:a16="http://schemas.microsoft.com/office/drawing/2014/main" id="{82CD2ACF-C2E9-4B40-A60D-478295B75D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7C284A-4084-4EAC-897E-50E1210F12C9}"/>
              </a:ext>
            </a:extLst>
          </p:cNvPr>
          <p:cNvSpPr>
            <a:spLocks noGrp="1"/>
          </p:cNvSpPr>
          <p:nvPr>
            <p:ph type="sldNum" sz="quarter" idx="12"/>
          </p:nvPr>
        </p:nvSpPr>
        <p:spPr/>
        <p:txBody>
          <a:bodyPr/>
          <a:lstStyle/>
          <a:p>
            <a:fld id="{E45A0E4C-445D-46E0-A189-6D0EE8ECD954}" type="slidenum">
              <a:rPr lang="en-US" smtClean="0"/>
              <a:t>‹#›</a:t>
            </a:fld>
            <a:endParaRPr lang="en-US"/>
          </a:p>
        </p:txBody>
      </p:sp>
    </p:spTree>
    <p:extLst>
      <p:ext uri="{BB962C8B-B14F-4D97-AF65-F5344CB8AC3E}">
        <p14:creationId xmlns:p14="http://schemas.microsoft.com/office/powerpoint/2010/main" val="300956440"/>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10D0-561D-4E7A-92CC-32942369216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22CFF2-FB25-4249-9C53-857A17E6E90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98DD4E-770F-4925-B887-B69CF0C0C42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30589D-F685-4974-A085-6A6B632052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BACDF97-13D6-4861-872C-99033D9293A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3B257-A182-4594-8A45-5DCC0F6DAD2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A895B0D-671D-41F6-BA8C-2401A251CB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43FB3DE-ED7E-4057-A345-1D05EA87932E}"/>
              </a:ext>
            </a:extLst>
          </p:cNvPr>
          <p:cNvSpPr>
            <a:spLocks noGrp="1"/>
          </p:cNvSpPr>
          <p:nvPr>
            <p:ph type="sldNum" sz="quarter" idx="12"/>
          </p:nvPr>
        </p:nvSpPr>
        <p:spPr/>
        <p:txBody>
          <a:bodyPr/>
          <a:lstStyle/>
          <a:p>
            <a:fld id="{E45A0E4C-445D-46E0-A189-6D0EE8ECD954}" type="slidenum">
              <a:rPr lang="en-US" smtClean="0"/>
              <a:t>‹#›</a:t>
            </a:fld>
            <a:endParaRPr lang="en-US"/>
          </a:p>
        </p:txBody>
      </p:sp>
    </p:spTree>
    <p:extLst>
      <p:ext uri="{BB962C8B-B14F-4D97-AF65-F5344CB8AC3E}">
        <p14:creationId xmlns:p14="http://schemas.microsoft.com/office/powerpoint/2010/main" val="2277631190"/>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4EAB-67E8-4C77-BF46-1439C1B5BF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79E8A-D21A-4AC5-8D54-20333114BD8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C99C683-C558-4CA6-9747-9EAE1D86D7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8C1FB6-9D5C-427E-A099-E310E2F14112}"/>
              </a:ext>
            </a:extLst>
          </p:cNvPr>
          <p:cNvSpPr>
            <a:spLocks noGrp="1"/>
          </p:cNvSpPr>
          <p:nvPr>
            <p:ph type="sldNum" sz="quarter" idx="12"/>
          </p:nvPr>
        </p:nvSpPr>
        <p:spPr/>
        <p:txBody>
          <a:bodyPr/>
          <a:lstStyle/>
          <a:p>
            <a:fld id="{E45A0E4C-445D-46E0-A189-6D0EE8ECD954}" type="slidenum">
              <a:rPr lang="en-US" smtClean="0"/>
              <a:t>‹#›</a:t>
            </a:fld>
            <a:endParaRPr lang="en-US"/>
          </a:p>
        </p:txBody>
      </p:sp>
    </p:spTree>
    <p:extLst>
      <p:ext uri="{BB962C8B-B14F-4D97-AF65-F5344CB8AC3E}">
        <p14:creationId xmlns:p14="http://schemas.microsoft.com/office/powerpoint/2010/main" val="3119152212"/>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DDB5E-E6A8-4A89-9884-2D6E4B9A3D5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280AAC1-551E-4C82-8829-EF4F317608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5C660F-810F-402A-ADFA-7C2D271D3006}"/>
              </a:ext>
            </a:extLst>
          </p:cNvPr>
          <p:cNvSpPr>
            <a:spLocks noGrp="1"/>
          </p:cNvSpPr>
          <p:nvPr>
            <p:ph type="sldNum" sz="quarter" idx="12"/>
          </p:nvPr>
        </p:nvSpPr>
        <p:spPr/>
        <p:txBody>
          <a:bodyPr/>
          <a:lstStyle/>
          <a:p>
            <a:fld id="{E45A0E4C-445D-46E0-A189-6D0EE8ECD954}" type="slidenum">
              <a:rPr lang="en-US" smtClean="0"/>
              <a:t>‹#›</a:t>
            </a:fld>
            <a:endParaRPr lang="en-US"/>
          </a:p>
        </p:txBody>
      </p:sp>
    </p:spTree>
    <p:extLst>
      <p:ext uri="{BB962C8B-B14F-4D97-AF65-F5344CB8AC3E}">
        <p14:creationId xmlns:p14="http://schemas.microsoft.com/office/powerpoint/2010/main" val="782676816"/>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F70C-A882-469B-86BB-F741CA12F10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B373A51-5EEB-40BF-9A5D-CB02625B118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80EB82-72E5-4483-85A7-EA54E0AFD6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B9CAF9-8E66-43E8-AB15-82215A3DB8F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35B61C2-EE8A-424F-B4AD-C8BB7CE6B6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EC8D4D-FA1F-4DD2-B601-88C0A6934460}"/>
              </a:ext>
            </a:extLst>
          </p:cNvPr>
          <p:cNvSpPr>
            <a:spLocks noGrp="1"/>
          </p:cNvSpPr>
          <p:nvPr>
            <p:ph type="sldNum" sz="quarter" idx="12"/>
          </p:nvPr>
        </p:nvSpPr>
        <p:spPr/>
        <p:txBody>
          <a:bodyPr/>
          <a:lstStyle/>
          <a:p>
            <a:fld id="{E45A0E4C-445D-46E0-A189-6D0EE8ECD954}" type="slidenum">
              <a:rPr lang="en-US" smtClean="0"/>
              <a:t>‹#›</a:t>
            </a:fld>
            <a:endParaRPr lang="en-US"/>
          </a:p>
        </p:txBody>
      </p:sp>
    </p:spTree>
    <p:extLst>
      <p:ext uri="{BB962C8B-B14F-4D97-AF65-F5344CB8AC3E}">
        <p14:creationId xmlns:p14="http://schemas.microsoft.com/office/powerpoint/2010/main" val="43906952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1" name="Google Shape;91;p15"/>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1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3" name="Google Shape;93;p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4" name="Google Shape;9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D84C-5B6A-4F27-A97B-85779CBDA5E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EDFD3D3-A265-432B-9B67-37BE187304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782F809-C985-46EE-94B4-048434B049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76CA53-1FB6-4C51-980E-8D4F3921B24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5599CD0-2BB7-46D8-87CA-50F7F6EBD9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C3E893-A795-4CC1-91DF-C1463A64C540}"/>
              </a:ext>
            </a:extLst>
          </p:cNvPr>
          <p:cNvSpPr>
            <a:spLocks noGrp="1"/>
          </p:cNvSpPr>
          <p:nvPr>
            <p:ph type="sldNum" sz="quarter" idx="12"/>
          </p:nvPr>
        </p:nvSpPr>
        <p:spPr/>
        <p:txBody>
          <a:bodyPr/>
          <a:lstStyle/>
          <a:p>
            <a:fld id="{E45A0E4C-445D-46E0-A189-6D0EE8ECD954}" type="slidenum">
              <a:rPr lang="en-US" smtClean="0"/>
              <a:t>‹#›</a:t>
            </a:fld>
            <a:endParaRPr lang="en-US"/>
          </a:p>
        </p:txBody>
      </p:sp>
    </p:spTree>
    <p:extLst>
      <p:ext uri="{BB962C8B-B14F-4D97-AF65-F5344CB8AC3E}">
        <p14:creationId xmlns:p14="http://schemas.microsoft.com/office/powerpoint/2010/main" val="149614741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5C18-AE57-43BD-BE08-1177C043AB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CE5FB7-9C20-427E-93EA-8260934D6C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D377-358E-4472-A260-450627ED154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374F55F-0433-427B-977C-E2B87E06A4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C8C0C4-8CBF-4335-AC5C-E55E50BB2461}"/>
              </a:ext>
            </a:extLst>
          </p:cNvPr>
          <p:cNvSpPr>
            <a:spLocks noGrp="1"/>
          </p:cNvSpPr>
          <p:nvPr>
            <p:ph type="sldNum" sz="quarter" idx="12"/>
          </p:nvPr>
        </p:nvSpPr>
        <p:spPr/>
        <p:txBody>
          <a:bodyPr/>
          <a:lstStyle/>
          <a:p>
            <a:fld id="{E45A0E4C-445D-46E0-A189-6D0EE8ECD954}" type="slidenum">
              <a:rPr lang="en-US" smtClean="0"/>
              <a:t>‹#›</a:t>
            </a:fld>
            <a:endParaRPr lang="en-US"/>
          </a:p>
        </p:txBody>
      </p:sp>
    </p:spTree>
    <p:extLst>
      <p:ext uri="{BB962C8B-B14F-4D97-AF65-F5344CB8AC3E}">
        <p14:creationId xmlns:p14="http://schemas.microsoft.com/office/powerpoint/2010/main" val="2136071526"/>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7D13E-4EA5-421E-B575-DDABE3F72E0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D74B5C-76BF-46B0-B091-7503EEA9F14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8F500-B199-4FE9-9AD8-449F5B0AA1E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59008CD-58D9-4938-BB36-D11C301C97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4D0B3-8082-426D-9D39-B44440F5E9C2}"/>
              </a:ext>
            </a:extLst>
          </p:cNvPr>
          <p:cNvSpPr>
            <a:spLocks noGrp="1"/>
          </p:cNvSpPr>
          <p:nvPr>
            <p:ph type="sldNum" sz="quarter" idx="12"/>
          </p:nvPr>
        </p:nvSpPr>
        <p:spPr/>
        <p:txBody>
          <a:bodyPr/>
          <a:lstStyle/>
          <a:p>
            <a:fld id="{E45A0E4C-445D-46E0-A189-6D0EE8ECD954}" type="slidenum">
              <a:rPr lang="en-US" smtClean="0"/>
              <a:t>‹#›</a:t>
            </a:fld>
            <a:endParaRPr lang="en-US"/>
          </a:p>
        </p:txBody>
      </p:sp>
    </p:spTree>
    <p:extLst>
      <p:ext uri="{BB962C8B-B14F-4D97-AF65-F5344CB8AC3E}">
        <p14:creationId xmlns:p14="http://schemas.microsoft.com/office/powerpoint/2010/main" val="5155997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7" name="Google Shape;97;p16"/>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8" name="Google Shape;98;p1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9" name="Google Shape;99;p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0" name="Google Shape;10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3" name="Google Shape;103;p17"/>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7"/>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1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6" name="Google Shape;106;p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7" name="Google Shape;10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0" name="Google Shape;110;p1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1" name="Google Shape;111;p18"/>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2" name="Google Shape;112;p1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3" name="Google Shape;113;p18"/>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4" name="Google Shape;114;p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15" name="Google Shape;115;p1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16" name="Google Shape;11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9" name="Google Shape;119;p1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0" name="Google Shape;120;p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1" name="Google Shape;12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4" name="Google Shape;124;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25" name="Google Shape;125;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8" name="Google Shape;128;p21"/>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9" name="Google Shape;129;p2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0" name="Google Shape;130;p2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1" name="Google Shape;131;p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2" name="Google Shape;13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5" name="Google Shape;135;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36" name="Google Shape;136;p22"/>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7" name="Google Shape;137;p2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8" name="Google Shape;138;p2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9" name="Google Shape;13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effectLst/>
      </p:bgPr>
    </p:bg>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9" name="Google Shape;79;p1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1" name="Google Shape;81;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990604-91F9-4891-BF19-93438C2DC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D6FB9A-089F-46BF-A695-9DE2083C0B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78D23-2FE4-457D-950F-146D2E248E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CF98A8F-8653-4CDC-9BE2-D6C407C70CE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6EDA3D0-D87D-4E56-B5F7-7B4C65E9BED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5A0E4C-445D-46E0-A189-6D0EE8ECD954}" type="slidenum">
              <a:rPr lang="en-US" smtClean="0"/>
              <a:t>‹#›</a:t>
            </a:fld>
            <a:endParaRPr lang="en-US"/>
          </a:p>
        </p:txBody>
      </p:sp>
    </p:spTree>
    <p:extLst>
      <p:ext uri="{BB962C8B-B14F-4D97-AF65-F5344CB8AC3E}">
        <p14:creationId xmlns:p14="http://schemas.microsoft.com/office/powerpoint/2010/main" val="1847755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5"/>
          <p:cNvSpPr txBox="1">
            <a:spLocks noGrp="1"/>
          </p:cNvSpPr>
          <p:nvPr>
            <p:ph type="ctrTitle"/>
          </p:nvPr>
        </p:nvSpPr>
        <p:spPr>
          <a:xfrm>
            <a:off x="758641" y="1740543"/>
            <a:ext cx="7781510" cy="4264340"/>
          </a:xfrm>
          <a:prstGeom prst="rect">
            <a:avLst/>
          </a:prstGeom>
          <a:solidFill>
            <a:schemeClr val="bg2">
              <a:lumMod val="40000"/>
              <a:lumOff val="60000"/>
            </a:schemeClr>
          </a:solidFill>
          <a:ln>
            <a:noFill/>
          </a:ln>
        </p:spPr>
        <p:txBody>
          <a:bodyPr spcFirstLastPara="1" wrap="square" lIns="91425" tIns="45700" rIns="91425" bIns="45700" anchor="ctr" anchorCtr="0">
            <a:noAutofit/>
          </a:bodyPr>
          <a:lstStyle/>
          <a:p>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r>
              <a:rPr lang="en-US" sz="1600" u="sng" dirty="0">
                <a:solidFill>
                  <a:srgbClr val="0F0F05"/>
                </a:solidFill>
                <a:latin typeface="Tahoma" panose="020B0604030504040204" pitchFamily="34" charset="0"/>
                <a:ea typeface="Tahoma" panose="020B0604030504040204" pitchFamily="34" charset="0"/>
                <a:cs typeface="Tahoma" panose="020B0604030504040204" pitchFamily="34" charset="0"/>
              </a:rPr>
              <a:t>Points of Contact</a:t>
            </a:r>
            <a:br>
              <a:rPr lang="en-US" sz="1600" u="sng"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rPr>
              <a:t>National Park Service – National Point of Contact</a:t>
            </a:r>
            <a:br>
              <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t>Truda Stella, Right-of-Way Program Manager</a:t>
            </a:r>
            <a:b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t>Land Resources Division</a:t>
            </a:r>
            <a:b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t>12795 West Alameda Parkway, Lakewood, CO 80228</a:t>
            </a:r>
            <a:b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t>(303) 987-6695</a:t>
            </a:r>
            <a:b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t>truda_stella@nps.gov</a:t>
            </a:r>
            <a:b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br>
            <a:br>
              <a:rPr lang="en-US" sz="1600" b="0" dirty="0">
                <a:latin typeface="Tahoma" panose="020B0604030504040204" pitchFamily="34" charset="0"/>
                <a:ea typeface="Tahoma" panose="020B0604030504040204" pitchFamily="34" charset="0"/>
                <a:cs typeface="Tahoma" panose="020B0604030504040204" pitchFamily="34" charset="0"/>
              </a:rPr>
            </a:br>
            <a:br>
              <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rPr>
              <a:t>National Park Service – Northeast Region </a:t>
            </a:r>
            <a:br>
              <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t>Jennifer Cherry, Branch Chief Land Resources Division</a:t>
            </a:r>
            <a:b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t>115 John Street, 5</a:t>
            </a:r>
            <a:r>
              <a:rPr lang="en-US" sz="1600" b="0" baseline="30000" dirty="0">
                <a:solidFill>
                  <a:srgbClr val="0F0F05"/>
                </a:solidFill>
                <a:latin typeface="Tahoma" panose="020B0604030504040204" pitchFamily="34" charset="0"/>
                <a:ea typeface="Tahoma" panose="020B0604030504040204" pitchFamily="34" charset="0"/>
                <a:cs typeface="Tahoma" panose="020B0604030504040204" pitchFamily="34" charset="0"/>
              </a:rPr>
              <a:t>th</a:t>
            </a:r>
            <a: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t> Floor</a:t>
            </a:r>
            <a:b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t>Lowell, MA 01852</a:t>
            </a:r>
            <a:b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t>(978) 970-5260</a:t>
            </a:r>
            <a:b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b="0" dirty="0">
                <a:solidFill>
                  <a:srgbClr val="0F0F05"/>
                </a:solidFill>
                <a:latin typeface="Tahoma" panose="020B0604030504040204" pitchFamily="34" charset="0"/>
                <a:ea typeface="Tahoma" panose="020B0604030504040204" pitchFamily="34" charset="0"/>
                <a:cs typeface="Tahoma" panose="020B0604030504040204" pitchFamily="34" charset="0"/>
              </a:rPr>
              <a:t>jennifer_cherry@nps.gov</a:t>
            </a:r>
            <a:br>
              <a:rPr lang="en-US" sz="1600" b="0" dirty="0">
                <a:solidFill>
                  <a:srgbClr val="0F0F05"/>
                </a:solidFill>
              </a:rPr>
            </a:br>
            <a:br>
              <a:rPr lang="en-US" sz="1600" b="0" dirty="0">
                <a:solidFill>
                  <a:srgbClr val="0F0F05"/>
                </a:solidFill>
              </a:rPr>
            </a:br>
            <a:br>
              <a:rPr lang="en-US" sz="1600" b="0" dirty="0"/>
            </a:br>
            <a:br>
              <a:rPr lang="en-US" sz="1600" b="0" dirty="0"/>
            </a:br>
            <a:br>
              <a:rPr lang="en-US" sz="1600" dirty="0"/>
            </a:br>
            <a:br>
              <a:rPr lang="en-US" sz="1600" dirty="0"/>
            </a:br>
            <a:br>
              <a:rPr lang="en-US" sz="1600" b="0" dirty="0"/>
            </a:br>
            <a:br>
              <a:rPr lang="en-US" sz="3200" b="0" dirty="0"/>
            </a:br>
            <a:endParaRPr sz="3200" b="1" i="0" u="none" strike="noStrike" cap="none" dirty="0">
              <a:solidFill>
                <a:schemeClr val="lt2"/>
              </a:solidFill>
              <a:latin typeface="Arial"/>
              <a:ea typeface="Arial"/>
              <a:cs typeface="Arial"/>
              <a:sym typeface="Arial"/>
            </a:endParaRPr>
          </a:p>
        </p:txBody>
      </p:sp>
      <p:sp>
        <p:nvSpPr>
          <p:cNvPr id="157" name="Google Shape;157;p25"/>
          <p:cNvSpPr txBox="1">
            <a:spLocks noGrp="1"/>
          </p:cNvSpPr>
          <p:nvPr>
            <p:ph type="ftr" sz="quarter" idx="11"/>
          </p:nvPr>
        </p:nvSpPr>
        <p:spPr>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sz="1000" b="0" i="0" u="none" strike="noStrike" cap="none" dirty="0">
                <a:solidFill>
                  <a:schemeClr val="lt1"/>
                </a:solidFill>
                <a:latin typeface="Garamond" panose="02020404030301010803" pitchFamily="18" charset="0"/>
                <a:sym typeface="Arial"/>
              </a:rPr>
              <a:t>E X P E R I E N C E    Y O U R    A M E R I C A</a:t>
            </a:r>
            <a:endParaRPr dirty="0">
              <a:latin typeface="Garamond" panose="02020404030301010803" pitchFamily="18" charset="0"/>
            </a:endParaRPr>
          </a:p>
        </p:txBody>
      </p:sp>
      <p:pic>
        <p:nvPicPr>
          <p:cNvPr id="159" name="Google Shape;159;p25" descr="ah_large_shaded_4c"/>
          <p:cNvPicPr preferRelativeResize="0"/>
          <p:nvPr/>
        </p:nvPicPr>
        <p:blipFill rotWithShape="1">
          <a:blip r:embed="rId3">
            <a:alphaModFix/>
          </a:blip>
          <a:srcRect/>
          <a:stretch/>
        </p:blipFill>
        <p:spPr>
          <a:xfrm>
            <a:off x="7795701" y="609599"/>
            <a:ext cx="637099" cy="830998"/>
          </a:xfrm>
          <a:prstGeom prst="rect">
            <a:avLst/>
          </a:prstGeom>
          <a:noFill/>
          <a:ln>
            <a:noFill/>
          </a:ln>
        </p:spPr>
      </p:pic>
      <p:sp>
        <p:nvSpPr>
          <p:cNvPr id="160" name="Google Shape;160;p25"/>
          <p:cNvSpPr txBox="1"/>
          <p:nvPr/>
        </p:nvSpPr>
        <p:spPr>
          <a:xfrm>
            <a:off x="692861" y="609600"/>
            <a:ext cx="4543168" cy="830997"/>
          </a:xfrm>
          <a:prstGeom prst="rect">
            <a:avLst/>
          </a:prstGeom>
          <a:noFill/>
          <a:ln>
            <a:noFill/>
          </a:ln>
        </p:spPr>
        <p:txBody>
          <a:bodyPr spcFirstLastPara="1" wrap="square" lIns="91425" tIns="45700" rIns="91425" bIns="45700" anchor="t" anchorCtr="0">
            <a:noAutofit/>
          </a:bodyPr>
          <a:lstStyle/>
          <a:p>
            <a:r>
              <a:rPr lang="en-US" sz="1800" b="1" dirty="0">
                <a:solidFill>
                  <a:srgbClr val="0F0F05"/>
                </a:solidFill>
                <a:latin typeface="Tahoma" panose="020B0604030504040204" pitchFamily="34" charset="0"/>
                <a:ea typeface="Tahoma" panose="020B0604030504040204" pitchFamily="34" charset="0"/>
                <a:cs typeface="Tahoma" panose="020B0604030504040204" pitchFamily="34" charset="0"/>
              </a:rPr>
              <a:t>U.S. Department of the Interior</a:t>
            </a:r>
          </a:p>
          <a:p>
            <a:pPr marL="0" marR="0" lvl="0" indent="0" algn="l" rtl="0">
              <a:spcBef>
                <a:spcPts val="0"/>
              </a:spcBef>
              <a:spcAft>
                <a:spcPts val="0"/>
              </a:spcAft>
              <a:buNone/>
            </a:pPr>
            <a:r>
              <a:rPr lang="en-US" sz="1800" b="1" i="0" u="none" strike="noStrike" cap="none" dirty="0">
                <a:solidFill>
                  <a:srgbClr val="0F0F05"/>
                </a:solidFill>
                <a:latin typeface="Tahoma" panose="020B0604030504040204" pitchFamily="34" charset="0"/>
                <a:ea typeface="Tahoma" panose="020B0604030504040204" pitchFamily="34" charset="0"/>
                <a:cs typeface="Tahoma" panose="020B0604030504040204" pitchFamily="34" charset="0"/>
                <a:sym typeface="Arial"/>
              </a:rPr>
              <a:t>National Park Service</a:t>
            </a:r>
          </a:p>
          <a:p>
            <a:pPr marL="0" marR="0" lvl="0" indent="0" algn="l" rtl="0">
              <a:spcBef>
                <a:spcPts val="0"/>
              </a:spcBef>
              <a:spcAft>
                <a:spcPts val="0"/>
              </a:spcAft>
              <a:buNone/>
            </a:pPr>
            <a:r>
              <a:rPr lang="en-US" sz="1800" b="1" dirty="0">
                <a:solidFill>
                  <a:srgbClr val="0F0F05"/>
                </a:solidFill>
                <a:latin typeface="Tahoma" panose="020B0604030504040204" pitchFamily="34" charset="0"/>
                <a:ea typeface="Tahoma" panose="020B0604030504040204" pitchFamily="34" charset="0"/>
                <a:cs typeface="Tahoma" panose="020B0604030504040204" pitchFamily="34" charset="0"/>
              </a:rPr>
              <a:t>Land Resources Division</a:t>
            </a:r>
            <a:endParaRPr sz="1800" b="1" dirty="0">
              <a:solidFill>
                <a:srgbClr val="0F0F05"/>
              </a:solidFill>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endParaRPr sz="1200" b="0" i="0" u="none" strike="noStrike" cap="none" dirty="0">
              <a:solidFill>
                <a:schemeClr val="lt1"/>
              </a:solidFill>
              <a:latin typeface="Arial"/>
              <a:ea typeface="Arial"/>
              <a:cs typeface="Arial"/>
              <a:sym typeface="Arial"/>
            </a:endParaRPr>
          </a:p>
        </p:txBody>
      </p:sp>
      <p:sp>
        <p:nvSpPr>
          <p:cNvPr id="2" name="Rectangle 1"/>
          <p:cNvSpPr/>
          <p:nvPr/>
        </p:nvSpPr>
        <p:spPr>
          <a:xfrm>
            <a:off x="692861" y="336430"/>
            <a:ext cx="7847290" cy="181155"/>
          </a:xfrm>
          <a:prstGeom prst="rect">
            <a:avLst/>
          </a:prstGeom>
          <a:solidFill>
            <a:srgbClr val="0F0F05"/>
          </a:solidFill>
          <a:ln>
            <a:solidFill>
              <a:srgbClr val="0F0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Google Shape;178;p27"/>
          <p:cNvSpPr txBox="1">
            <a:spLocks noGrp="1"/>
          </p:cNvSpPr>
          <p:nvPr>
            <p:ph type="title"/>
          </p:nvPr>
        </p:nvSpPr>
        <p:spPr>
          <a:xfrm>
            <a:off x="751438" y="609600"/>
            <a:ext cx="7848600" cy="685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i="0" u="none" strike="noStrike" cap="none" dirty="0">
                <a:solidFill>
                  <a:srgbClr val="0F0F05"/>
                </a:solidFill>
                <a:latin typeface="Tahoma" panose="020B0604030504040204" pitchFamily="34" charset="0"/>
                <a:ea typeface="Tahoma" panose="020B0604030504040204" pitchFamily="34" charset="0"/>
                <a:cs typeface="Tahoma" panose="020B0604030504040204" pitchFamily="34" charset="0"/>
                <a:sym typeface="Arial"/>
              </a:rPr>
              <a:t>National Park Service Authorities</a:t>
            </a:r>
            <a:br>
              <a:rPr lang="en-US" sz="2400" b="1" i="0" u="none" strike="noStrike" cap="none" dirty="0">
                <a:solidFill>
                  <a:srgbClr val="0F0F05"/>
                </a:solidFill>
                <a:latin typeface="Arial"/>
                <a:ea typeface="Arial"/>
                <a:cs typeface="Arial"/>
                <a:sym typeface="Arial"/>
              </a:rPr>
            </a:br>
            <a:endParaRPr sz="2400" b="1" i="0" u="none" strike="noStrike" cap="none" dirty="0">
              <a:solidFill>
                <a:srgbClr val="0F0F05"/>
              </a:solidFill>
              <a:latin typeface="Arial"/>
              <a:ea typeface="Arial"/>
              <a:cs typeface="Arial"/>
              <a:sym typeface="Arial"/>
            </a:endParaRPr>
          </a:p>
        </p:txBody>
      </p:sp>
      <p:sp>
        <p:nvSpPr>
          <p:cNvPr id="2" name="TextBox 1"/>
          <p:cNvSpPr txBox="1"/>
          <p:nvPr/>
        </p:nvSpPr>
        <p:spPr>
          <a:xfrm>
            <a:off x="751438" y="1091050"/>
            <a:ext cx="7935362" cy="5693866"/>
          </a:xfrm>
          <a:prstGeom prst="rect">
            <a:avLst/>
          </a:prstGeom>
          <a:solidFill>
            <a:schemeClr val="bg2">
              <a:lumMod val="40000"/>
              <a:lumOff val="60000"/>
            </a:schemeClr>
          </a:solidFill>
          <a:ln>
            <a:noFill/>
          </a:ln>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36 C.F.R. Part 14, Subpart D – Rights-of-Way Under Title 23</a:t>
            </a:r>
          </a:p>
          <a:p>
            <a:r>
              <a:rPr lang="en-US" b="1" dirty="0">
                <a:latin typeface="Tahoma" panose="020B0604030504040204" pitchFamily="34" charset="0"/>
                <a:ea typeface="Tahoma" panose="020B0604030504040204" pitchFamily="34" charset="0"/>
                <a:cs typeface="Tahoma" panose="020B0604030504040204" pitchFamily="34" charset="0"/>
              </a:rPr>
              <a:t>Park Specific Authorities</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Directors Order #87D: Non-NPS Roads, effective date December 14, 2000 – NPS operational policies and procedures for responding to requests for use of NPS lands for non-NPS highway projects that are partially or fully funded under Title 23.  </a:t>
            </a:r>
            <a:endParaRPr lang="en-US" dirty="0">
              <a:latin typeface="Tahoma" panose="020B0604030504040204" pitchFamily="34" charset="0"/>
              <a:ea typeface="Tahoma" panose="020B0604030504040204" pitchFamily="34" charset="0"/>
              <a:cs typeface="Tahoma" panose="020B0604030504040204" pitchFamily="34" charset="0"/>
            </a:endParaRPr>
          </a:p>
          <a:p>
            <a:pPr lvl="0"/>
            <a:endParaRPr lang="en-US" u="sng" dirty="0">
              <a:latin typeface="Tahoma" panose="020B0604030504040204" pitchFamily="34" charset="0"/>
              <a:ea typeface="Tahoma" panose="020B0604030504040204" pitchFamily="34" charset="0"/>
              <a:cs typeface="Tahoma" panose="020B0604030504040204" pitchFamily="34" charset="0"/>
            </a:endParaRPr>
          </a:p>
          <a:p>
            <a:pPr lvl="0"/>
            <a:r>
              <a:rPr lang="en-US" u="sng" dirty="0">
                <a:latin typeface="Tahoma" panose="020B0604030504040204" pitchFamily="34" charset="0"/>
                <a:ea typeface="Tahoma" panose="020B0604030504040204" pitchFamily="34" charset="0"/>
                <a:cs typeface="Tahoma" panose="020B0604030504040204" pitchFamily="34" charset="0"/>
              </a:rPr>
              <a:t>23 U.S.C §317</a:t>
            </a:r>
            <a:r>
              <a:rPr lang="en-US" dirty="0">
                <a:latin typeface="Tahoma" panose="020B0604030504040204" pitchFamily="34" charset="0"/>
                <a:ea typeface="Tahoma" panose="020B0604030504040204" pitchFamily="34" charset="0"/>
                <a:cs typeface="Tahoma" panose="020B0604030504040204" pitchFamily="34" charset="0"/>
              </a:rPr>
              <a:t>, which authorizes the FHWA to appropriate Federal lands that are necessary for the right-of-way of any Federal-aid highway, or as a source of materials for the construction or maintenance of such highway, unless it would be contrary to the public interest or inconsistent with the purposes for which such land or materials have been reserved. </a:t>
            </a:r>
          </a:p>
          <a:p>
            <a:pPr lvl="0"/>
            <a:endParaRPr lang="en-US" dirty="0">
              <a:latin typeface="Tahoma" panose="020B0604030504040204" pitchFamily="34" charset="0"/>
              <a:ea typeface="Tahoma" panose="020B0604030504040204" pitchFamily="34" charset="0"/>
              <a:cs typeface="Tahoma" panose="020B0604030504040204" pitchFamily="34" charset="0"/>
            </a:endParaRPr>
          </a:p>
          <a:p>
            <a:pPr lvl="0"/>
            <a:r>
              <a:rPr lang="en-US" u="sng" dirty="0">
                <a:latin typeface="Tahoma" panose="020B0604030504040204" pitchFamily="34" charset="0"/>
                <a:ea typeface="Tahoma" panose="020B0604030504040204" pitchFamily="34" charset="0"/>
                <a:cs typeface="Tahoma" panose="020B0604030504040204" pitchFamily="34" charset="0"/>
              </a:rPr>
              <a:t>23 U.S.C. §107(d)</a:t>
            </a:r>
            <a:r>
              <a:rPr lang="en-US" dirty="0">
                <a:latin typeface="Tahoma" panose="020B0604030504040204" pitchFamily="34" charset="0"/>
                <a:ea typeface="Tahoma" panose="020B0604030504040204" pitchFamily="34" charset="0"/>
                <a:cs typeface="Tahoma" panose="020B0604030504040204" pitchFamily="34" charset="0"/>
              </a:rPr>
              <a:t>, which authorizes the FHWA to make arrangements with Federal agencies having jurisdiction over lands or interests owned by the United States to give rights-of-way to DOTs whenever such rights-of-way are required for the Interstate System. Federal agencies are directed to cooperate with the FHWA.</a:t>
            </a:r>
          </a:p>
          <a:p>
            <a:pPr lvl="0"/>
            <a:endParaRPr lang="en-US" dirty="0">
              <a:latin typeface="Tahoma" panose="020B0604030504040204" pitchFamily="34" charset="0"/>
              <a:ea typeface="Tahoma" panose="020B0604030504040204" pitchFamily="34" charset="0"/>
              <a:cs typeface="Tahoma" panose="020B0604030504040204" pitchFamily="34" charset="0"/>
            </a:endParaRPr>
          </a:p>
          <a:p>
            <a:pPr lvl="0"/>
            <a:r>
              <a:rPr lang="en-US" u="sng" dirty="0">
                <a:latin typeface="Tahoma" panose="020B0604030504040204" pitchFamily="34" charset="0"/>
                <a:ea typeface="Tahoma" panose="020B0604030504040204" pitchFamily="34" charset="0"/>
                <a:cs typeface="Tahoma" panose="020B0604030504040204" pitchFamily="34" charset="0"/>
              </a:rPr>
              <a:t>23 U.S.C. §138</a:t>
            </a:r>
            <a:r>
              <a:rPr lang="en-US" dirty="0">
                <a:latin typeface="Tahoma" panose="020B0604030504040204" pitchFamily="34" charset="0"/>
                <a:ea typeface="Tahoma" panose="020B0604030504040204" pitchFamily="34" charset="0"/>
                <a:cs typeface="Tahoma" panose="020B0604030504040204" pitchFamily="34" charset="0"/>
              </a:rPr>
              <a:t>, which is titled "Preservation of Park Land" and codifies </a:t>
            </a:r>
            <a:r>
              <a:rPr lang="en-US" b="1" dirty="0">
                <a:latin typeface="Tahoma" panose="020B0604030504040204" pitchFamily="34" charset="0"/>
                <a:ea typeface="Tahoma" panose="020B0604030504040204" pitchFamily="34" charset="0"/>
                <a:cs typeface="Tahoma" panose="020B0604030504040204" pitchFamily="34" charset="0"/>
              </a:rPr>
              <a:t>Section 4(f) </a:t>
            </a:r>
            <a:r>
              <a:rPr lang="en-US" dirty="0">
                <a:latin typeface="Tahoma" panose="020B0604030504040204" pitchFamily="34" charset="0"/>
                <a:ea typeface="Tahoma" panose="020B0604030504040204" pitchFamily="34" charset="0"/>
                <a:cs typeface="Tahoma" panose="020B0604030504040204" pitchFamily="34" charset="0"/>
              </a:rPr>
              <a:t>of the DOT Act of 1969. This section applies to both sections 317 and 107(d), and requires FHWA to determine that </a:t>
            </a:r>
            <a:r>
              <a:rPr lang="en-US" b="1" dirty="0">
                <a:solidFill>
                  <a:srgbClr val="0F0F05"/>
                </a:solidFill>
                <a:latin typeface="Tahoma" panose="020B0604030504040204" pitchFamily="34" charset="0"/>
                <a:ea typeface="Tahoma" panose="020B0604030504040204" pitchFamily="34" charset="0"/>
                <a:cs typeface="Tahoma" panose="020B0604030504040204" pitchFamily="34" charset="0"/>
              </a:rPr>
              <a:t>(1) there is no feasible and prudent alternative, and (2) such program or project includes all possible planning to minimize harm. </a:t>
            </a:r>
          </a:p>
          <a:p>
            <a:pPr lvl="0"/>
            <a:endParaRPr lang="en-US" dirty="0">
              <a:latin typeface="Tahoma" panose="020B0604030504040204" pitchFamily="34" charset="0"/>
              <a:ea typeface="Tahoma" panose="020B0604030504040204" pitchFamily="34" charset="0"/>
              <a:cs typeface="Tahoma" panose="020B0604030504040204" pitchFamily="34" charset="0"/>
            </a:endParaRPr>
          </a:p>
          <a:p>
            <a:pPr lvl="0"/>
            <a:r>
              <a:rPr lang="en-US" dirty="0">
                <a:latin typeface="Tahoma" panose="020B0604030504040204" pitchFamily="34" charset="0"/>
                <a:ea typeface="Tahoma" panose="020B0604030504040204" pitchFamily="34" charset="0"/>
                <a:cs typeface="Tahoma" panose="020B0604030504040204" pitchFamily="34" charset="0"/>
              </a:rPr>
              <a:t>23 C.F.R §710 – Right of Way and Real Estate</a:t>
            </a:r>
          </a:p>
          <a:p>
            <a:pPr lvl="0"/>
            <a:r>
              <a:rPr lang="en-US" dirty="0">
                <a:latin typeface="Tahoma" panose="020B0604030504040204" pitchFamily="34" charset="0"/>
                <a:ea typeface="Tahoma" panose="020B0604030504040204" pitchFamily="34" charset="0"/>
                <a:cs typeface="Tahoma" panose="020B0604030504040204" pitchFamily="34" charset="0"/>
              </a:rPr>
              <a:t>23 C.F.R. § 774 – Parks, Recreation Areas, Wildlife and Waterfowl Requests Section 4(f) approvals</a:t>
            </a:r>
          </a:p>
          <a:p>
            <a:pPr lvl="0"/>
            <a:endParaRPr lang="en-US" dirty="0"/>
          </a:p>
          <a:p>
            <a:endParaRPr lang="en-US" dirty="0"/>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F0F05"/>
                </a:solidFill>
                <a:latin typeface="Tahoma" panose="020B0604030504040204" pitchFamily="34" charset="0"/>
                <a:ea typeface="Tahoma" panose="020B0604030504040204" pitchFamily="34" charset="0"/>
                <a:cs typeface="Tahoma" panose="020B0604030504040204" pitchFamily="34" charset="0"/>
              </a:rPr>
              <a:t>Key Considerations for Use of NPS Lands</a:t>
            </a:r>
          </a:p>
        </p:txBody>
      </p:sp>
      <p:sp>
        <p:nvSpPr>
          <p:cNvPr id="3" name="Text Placeholder 2"/>
          <p:cNvSpPr>
            <a:spLocks noGrp="1"/>
          </p:cNvSpPr>
          <p:nvPr>
            <p:ph idx="1"/>
          </p:nvPr>
        </p:nvSpPr>
        <p:spPr>
          <a:xfrm>
            <a:off x="609600" y="1208313"/>
            <a:ext cx="7848600" cy="5045837"/>
          </a:xfrm>
          <a:solidFill>
            <a:schemeClr val="bg2">
              <a:lumMod val="40000"/>
              <a:lumOff val="60000"/>
            </a:schemeClr>
          </a:solidFill>
        </p:spPr>
        <p:txBody>
          <a:bodyPr/>
          <a:lstStyle/>
          <a:p>
            <a:r>
              <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rPr>
              <a:t>Section 4(f) applies to all NPS lands requested for rights-of-way for highway purposes that would use funds obtained under Title 23. </a:t>
            </a:r>
          </a:p>
          <a:p>
            <a:endParaRPr lang="en-US" sz="1400" dirty="0">
              <a:solidFill>
                <a:srgbClr val="0F0F05"/>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rPr>
              <a:t>All lands within the National Park System are considered Nationally Significant for 4(f) purposes.</a:t>
            </a:r>
          </a:p>
          <a:p>
            <a:pPr marL="121920" indent="0">
              <a:buNone/>
            </a:pPr>
            <a:endPar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rPr>
              <a:t>Section 4(f) prohibits the Secretary of Transportation from approving "any program or project which requires the use of any publicly owned land from a public park, recreation area, or wildlife and waterfowl refuge of national, State, or local significance..., or any land from an historic site of national, State, or local significance...unless </a:t>
            </a:r>
          </a:p>
          <a:p>
            <a:pPr marL="121920" indent="0">
              <a:buNone/>
            </a:pPr>
            <a:br>
              <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rPr>
              <a:t>	(1) there is no feasible and prudent alternative to the use of such land, 	and </a:t>
            </a:r>
          </a:p>
          <a:p>
            <a:pPr marL="121920" indent="0">
              <a:buNone/>
            </a:pPr>
            <a:endPar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endParaRPr>
          </a:p>
          <a:p>
            <a:pPr marL="121920" indent="0">
              <a:buNone/>
            </a:pPr>
            <a:r>
              <a:rPr lang="en-US" sz="1600" dirty="0">
                <a:solidFill>
                  <a:srgbClr val="0F0F05"/>
                </a:solidFill>
                <a:latin typeface="Tahoma" panose="020B0604030504040204" pitchFamily="34" charset="0"/>
                <a:ea typeface="Tahoma" panose="020B0604030504040204" pitchFamily="34" charset="0"/>
                <a:cs typeface="Tahoma" panose="020B0604030504040204" pitchFamily="34" charset="0"/>
              </a:rPr>
              <a:t>	(2) such program includes all possible planning to minimize harm to such 	park, recreational area, wildlife and waterfowl refuge, or historic site 	resulting from such use." </a:t>
            </a:r>
          </a:p>
          <a:p>
            <a:endParaRPr lang="en-US" sz="1400" dirty="0">
              <a:solidFill>
                <a:srgbClr val="0F0F05"/>
              </a:solidFill>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p>
        </p:txBody>
      </p:sp>
    </p:spTree>
    <p:extLst>
      <p:ext uri="{BB962C8B-B14F-4D97-AF65-F5344CB8AC3E}">
        <p14:creationId xmlns:p14="http://schemas.microsoft.com/office/powerpoint/2010/main" val="13932645"/>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82351" y="663500"/>
            <a:ext cx="7427175" cy="273050"/>
          </a:xfrm>
          <a:prstGeom prst="rect">
            <a:avLst/>
          </a:prstGeom>
          <a:solidFill>
            <a:schemeClr val="tx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DOT/FHWA Contacts NPS Regarding Potential Project Impacting NPS Lands</a:t>
            </a:r>
          </a:p>
        </p:txBody>
      </p:sp>
      <p:sp>
        <p:nvSpPr>
          <p:cNvPr id="7" name="TextBox 6"/>
          <p:cNvSpPr txBox="1"/>
          <p:nvPr/>
        </p:nvSpPr>
        <p:spPr>
          <a:xfrm>
            <a:off x="584380" y="63364"/>
            <a:ext cx="7761515" cy="646331"/>
          </a:xfrm>
          <a:prstGeom prst="rect">
            <a:avLst/>
          </a:prstGeom>
          <a:noFill/>
        </p:spPr>
        <p:txBody>
          <a:bodyPr wrap="square" rtlCol="0">
            <a:spAutoFit/>
          </a:bodyPr>
          <a:lstStyle/>
          <a:p>
            <a:r>
              <a:rPr lang="en-US" sz="1800" b="1" u="sng" dirty="0">
                <a:solidFill>
                  <a:srgbClr val="0F0F05"/>
                </a:solidFill>
                <a:latin typeface="Tahoma" panose="020B0604030504040204" pitchFamily="34" charset="0"/>
                <a:ea typeface="Tahoma" panose="020B0604030504040204" pitchFamily="34" charset="0"/>
                <a:cs typeface="Tahoma" panose="020B0604030504040204" pitchFamily="34" charset="0"/>
              </a:rPr>
              <a:t>Process to Request Transfer of NPS Lands for Highway Purposes</a:t>
            </a:r>
            <a:endParaRPr lang="en-US" sz="1800" dirty="0">
              <a:solidFill>
                <a:srgbClr val="0F0F05"/>
              </a:solidFill>
              <a:latin typeface="Tahoma" panose="020B0604030504040204" pitchFamily="34" charset="0"/>
              <a:ea typeface="Tahoma" panose="020B0604030504040204" pitchFamily="34" charset="0"/>
              <a:cs typeface="Tahoma" panose="020B0604030504040204" pitchFamily="34" charset="0"/>
            </a:endParaRPr>
          </a:p>
          <a:p>
            <a:endParaRPr lang="en-US" sz="1800" dirty="0">
              <a:solidFill>
                <a:srgbClr val="0F0F05"/>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2"/>
          <p:cNvSpPr txBox="1">
            <a:spLocks noChangeArrowheads="1"/>
          </p:cNvSpPr>
          <p:nvPr/>
        </p:nvSpPr>
        <p:spPr bwMode="auto">
          <a:xfrm>
            <a:off x="682351" y="927430"/>
            <a:ext cx="7427175" cy="1742431"/>
          </a:xfrm>
          <a:prstGeom prst="rect">
            <a:avLst/>
          </a:prstGeom>
          <a:solidFill>
            <a:schemeClr val="tx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DOT provides documentation regarding any existing land rights and a description of the project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Determine if project is inconsistent with the purposes for which the park was established or would obviously cause impairment or derogation of park resources or values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Tahoma" panose="020B0604030504040204" pitchFamily="34" charset="0"/>
                <a:ea typeface="Tahoma" panose="020B0604030504040204" pitchFamily="34" charset="0"/>
                <a:cs typeface="Tahoma" panose="020B0604030504040204" pitchFamily="34" charset="0"/>
              </a:rPr>
              <a:t>If Inconsistent, NPS to issue Letter of Summary Denial</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Sent by Regional Director</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Listing objections and reasons for denial</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If additional information is needed for NPS to make a decision, continue to 4(f) and NEPA evaluation stage</a:t>
            </a:r>
          </a:p>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2"/>
          <p:cNvSpPr txBox="1">
            <a:spLocks noChangeArrowheads="1"/>
          </p:cNvSpPr>
          <p:nvPr/>
        </p:nvSpPr>
        <p:spPr bwMode="auto">
          <a:xfrm>
            <a:off x="682350" y="2769201"/>
            <a:ext cx="7427176" cy="293902"/>
          </a:xfrm>
          <a:prstGeom prst="rect">
            <a:avLst/>
          </a:prstGeom>
          <a:solidFill>
            <a:schemeClr val="tx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Preliminary Evaluation Prior to Official Request</a:t>
            </a:r>
          </a:p>
          <a:p>
            <a:pPr marL="0" marR="0">
              <a:lnSpc>
                <a:spcPct val="107000"/>
              </a:lnSpc>
              <a:spcBef>
                <a:spcPts val="0"/>
              </a:spcBef>
              <a:spcAft>
                <a:spcPts val="800"/>
              </a:spcAft>
            </a:pPr>
            <a:r>
              <a:rPr lang="en-US" sz="1100" dirty="0">
                <a:effectLst/>
                <a:latin typeface="Tahoma" panose="020B0604030504040204" pitchFamily="34" charset="0"/>
                <a:ea typeface="Tahoma" panose="020B0604030504040204" pitchFamily="34" charset="0"/>
                <a:cs typeface="Tahoma" panose="020B0604030504040204" pitchFamily="34" charset="0"/>
              </a:rPr>
              <a:t> </a:t>
            </a:r>
          </a:p>
        </p:txBody>
      </p:sp>
      <p:sp>
        <p:nvSpPr>
          <p:cNvPr id="10" name="Text Box 2"/>
          <p:cNvSpPr txBox="1">
            <a:spLocks noChangeArrowheads="1"/>
          </p:cNvSpPr>
          <p:nvPr/>
        </p:nvSpPr>
        <p:spPr bwMode="auto">
          <a:xfrm>
            <a:off x="682351" y="3024012"/>
            <a:ext cx="7427175" cy="1496828"/>
          </a:xfrm>
          <a:prstGeom prst="rect">
            <a:avLst/>
          </a:prstGeom>
          <a:solidFill>
            <a:schemeClr val="tx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FHWA (in consultation with NPS) prepares draft 4(f) evaluation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Tahoma" panose="020B0604030504040204" pitchFamily="34" charset="0"/>
                <a:ea typeface="Tahoma" panose="020B0604030504040204" pitchFamily="34" charset="0"/>
                <a:cs typeface="Tahoma" panose="020B0604030504040204" pitchFamily="34" charset="0"/>
              </a:rPr>
              <a:t>Environmental Analysis (NEPA, </a:t>
            </a:r>
            <a:r>
              <a:rPr lang="en-US" sz="1100" dirty="0">
                <a:latin typeface="Tahoma" panose="020B0604030504040204" pitchFamily="34" charset="0"/>
                <a:ea typeface="Tahoma" panose="020B0604030504040204" pitchFamily="34" charset="0"/>
                <a:cs typeface="Tahoma" panose="020B0604030504040204" pitchFamily="34" charset="0"/>
              </a:rPr>
              <a:t>NHPA</a:t>
            </a:r>
            <a:r>
              <a:rPr lang="en-US" sz="1100" dirty="0">
                <a:effectLst/>
                <a:latin typeface="Tahoma" panose="020B0604030504040204" pitchFamily="34" charset="0"/>
                <a:ea typeface="Tahoma" panose="020B0604030504040204" pitchFamily="34" charset="0"/>
                <a:cs typeface="Tahoma" panose="020B0604030504040204" pitchFamily="34" charset="0"/>
              </a:rPr>
              <a:t>, CAA)</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NPS to consult with DOT and FHWA to review environmental and cultural impacts (NEPA, NHPA) resulting from the proposed use of park land.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Tahoma" panose="020B0604030504040204" pitchFamily="34" charset="0"/>
                <a:ea typeface="Tahoma" panose="020B0604030504040204" pitchFamily="34" charset="0"/>
                <a:cs typeface="Tahoma" panose="020B0604030504040204" pitchFamily="34" charset="0"/>
              </a:rPr>
              <a:t>If clear that proposed use is inconsistent with the park’s purposes and values, NPS to send letter of denial to terminate process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Tahoma" panose="020B0604030504040204" pitchFamily="34" charset="0"/>
                <a:ea typeface="Tahoma" panose="020B0604030504040204" pitchFamily="34" charset="0"/>
                <a:cs typeface="Tahoma" panose="020B0604030504040204" pitchFamily="34" charset="0"/>
              </a:rPr>
              <a:t>If review does not result in finding that the proposed use is inconsistent, DOT to proceed with finalization of documents.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 Box 2"/>
          <p:cNvSpPr txBox="1">
            <a:spLocks noChangeArrowheads="1"/>
          </p:cNvSpPr>
          <p:nvPr/>
        </p:nvSpPr>
        <p:spPr bwMode="auto">
          <a:xfrm>
            <a:off x="682349" y="4631823"/>
            <a:ext cx="7427177" cy="406012"/>
          </a:xfrm>
          <a:prstGeom prst="rect">
            <a:avLst/>
          </a:prstGeom>
          <a:solidFill>
            <a:schemeClr val="tx1">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FHWA to Send Official Request for Letter of Consent to NPS Requesting the Land for Highway Purposes</a:t>
            </a:r>
            <a:r>
              <a:rPr lang="en-US" sz="1100"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 Box 2"/>
          <p:cNvSpPr txBox="1">
            <a:spLocks noChangeArrowheads="1"/>
          </p:cNvSpPr>
          <p:nvPr/>
        </p:nvSpPr>
        <p:spPr bwMode="auto">
          <a:xfrm>
            <a:off x="682349" y="4914593"/>
            <a:ext cx="7427177" cy="1541448"/>
          </a:xfrm>
          <a:prstGeom prst="rect">
            <a:avLst/>
          </a:prstGeom>
          <a:solidFill>
            <a:schemeClr val="tx1">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Opportunity for NPS to review documentation one more time including the Highway Easement Deed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Tahoma" panose="020B0604030504040204" pitchFamily="34" charset="0"/>
                <a:ea typeface="Tahoma" panose="020B0604030504040204" pitchFamily="34" charset="0"/>
                <a:cs typeface="Tahoma" panose="020B0604030504040204" pitchFamily="34" charset="0"/>
              </a:rPr>
              <a:t>4 month clock begins upon Regional Director’s receipt of </a:t>
            </a:r>
            <a:r>
              <a:rPr lang="en-US" sz="1100" u="sng" dirty="0">
                <a:effectLst/>
                <a:latin typeface="Tahoma" panose="020B0604030504040204" pitchFamily="34" charset="0"/>
                <a:ea typeface="Tahoma" panose="020B0604030504040204" pitchFamily="34" charset="0"/>
                <a:cs typeface="Tahoma" panose="020B0604030504040204" pitchFamily="34" charset="0"/>
              </a:rPr>
              <a:t>Official </a:t>
            </a:r>
            <a:r>
              <a:rPr lang="en-US" sz="1100" u="sng" dirty="0">
                <a:latin typeface="Tahoma" panose="020B0604030504040204" pitchFamily="34" charset="0"/>
                <a:ea typeface="Tahoma" panose="020B0604030504040204" pitchFamily="34" charset="0"/>
                <a:cs typeface="Tahoma" panose="020B0604030504040204" pitchFamily="34" charset="0"/>
              </a:rPr>
              <a:t>R</a:t>
            </a:r>
            <a:r>
              <a:rPr lang="en-US" sz="1100" u="sng" dirty="0">
                <a:effectLst/>
                <a:latin typeface="Tahoma" panose="020B0604030504040204" pitchFamily="34" charset="0"/>
                <a:ea typeface="Tahoma" panose="020B0604030504040204" pitchFamily="34" charset="0"/>
                <a:cs typeface="Tahoma" panose="020B0604030504040204" pitchFamily="34" charset="0"/>
              </a:rPr>
              <a:t>equest for Letter of Consent</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Park superintendent to initiate Letter of Denial or Consent indicating:</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Agreement to consent to terms of HED with or without mitigation measures</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Conditional denial pending further consideration of possible modification of the proposed project</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Denial with no chance of modification, specifying reasons</a:t>
            </a:r>
          </a:p>
          <a:p>
            <a:pPr marL="739775" indent="-282575">
              <a:lnSpc>
                <a:spcPct val="107000"/>
              </a:lnSpc>
              <a:buFont typeface="Courier New" panose="02070309020205020404" pitchFamily="49" charset="0"/>
              <a:buChar char="o"/>
            </a:pPr>
            <a:r>
              <a:rPr lang="en-US" sz="1100" dirty="0">
                <a:effectLst/>
                <a:latin typeface="Tahoma" panose="020B0604030504040204" pitchFamily="34" charset="0"/>
                <a:ea typeface="Tahoma" panose="020B0604030504040204" pitchFamily="34" charset="0"/>
                <a:cs typeface="Tahoma" panose="020B0604030504040204" pitchFamily="34" charset="0"/>
              </a:rPr>
              <a:t> Regional Director to sign </a:t>
            </a:r>
            <a:r>
              <a:rPr lang="en-US" sz="1100" dirty="0">
                <a:latin typeface="Tahoma" panose="020B0604030504040204" pitchFamily="34" charset="0"/>
                <a:ea typeface="Tahoma" panose="020B0604030504040204" pitchFamily="34" charset="0"/>
                <a:cs typeface="Tahoma" panose="020B0604030504040204" pitchFamily="34" charset="0"/>
              </a:rPr>
              <a:t>Letter </a:t>
            </a:r>
            <a:r>
              <a:rPr lang="en-US" sz="1100" dirty="0">
                <a:effectLst/>
                <a:latin typeface="Tahoma" panose="020B0604030504040204" pitchFamily="34" charset="0"/>
                <a:ea typeface="Tahoma" panose="020B0604030504040204" pitchFamily="34" charset="0"/>
                <a:cs typeface="Tahoma" panose="020B0604030504040204" pitchFamily="34" charset="0"/>
              </a:rPr>
              <a:t>to FHWA, FHWA conveys decision to DOT </a:t>
            </a:r>
          </a:p>
        </p:txBody>
      </p:sp>
      <p:sp>
        <p:nvSpPr>
          <p:cNvPr id="27" name="U-Turn Arrow 26"/>
          <p:cNvSpPr/>
          <p:nvPr/>
        </p:nvSpPr>
        <p:spPr>
          <a:xfrm rot="16200000" flipH="1">
            <a:off x="-656259" y="1801409"/>
            <a:ext cx="2212587" cy="464632"/>
          </a:xfrm>
          <a:prstGeom prst="uturnArrow">
            <a:avLst>
              <a:gd name="adj1" fmla="val 28419"/>
              <a:gd name="adj2" fmla="val 25000"/>
              <a:gd name="adj3" fmla="val 25000"/>
              <a:gd name="adj4" fmla="val 43750"/>
              <a:gd name="adj5" fmla="val 75000"/>
            </a:avLst>
          </a:prstGeom>
          <a:solidFill>
            <a:schemeClr val="bg2">
              <a:lumMod val="40000"/>
              <a:lumOff val="60000"/>
            </a:schemeClr>
          </a:solidFill>
          <a:ln>
            <a:solidFill>
              <a:srgbClr val="0F0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U-Turn Arrow 27"/>
          <p:cNvSpPr/>
          <p:nvPr/>
        </p:nvSpPr>
        <p:spPr>
          <a:xfrm rot="16200000" flipH="1">
            <a:off x="-813677" y="4425805"/>
            <a:ext cx="2527422" cy="464632"/>
          </a:xfrm>
          <a:prstGeom prst="uturnArrow">
            <a:avLst>
              <a:gd name="adj1" fmla="val 28419"/>
              <a:gd name="adj2" fmla="val 25000"/>
              <a:gd name="adj3" fmla="val 25000"/>
              <a:gd name="adj4" fmla="val 43750"/>
              <a:gd name="adj5" fmla="val 75000"/>
            </a:avLst>
          </a:prstGeom>
          <a:solidFill>
            <a:schemeClr val="bg2">
              <a:lumMod val="40000"/>
              <a:lumOff val="60000"/>
            </a:schemeClr>
          </a:solidFill>
          <a:ln>
            <a:solidFill>
              <a:srgbClr val="0F0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89701843"/>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1886"/>
            <a:ext cx="7848600" cy="685800"/>
          </a:xfrm>
        </p:spPr>
        <p:txBody>
          <a:bodyPr/>
          <a:lstStyle/>
          <a:p>
            <a:r>
              <a:rPr lang="en-US" sz="2400" dirty="0">
                <a:solidFill>
                  <a:srgbClr val="0F0F05"/>
                </a:solidFill>
                <a:latin typeface="Tahoma" panose="020B0604030504040204" pitchFamily="34" charset="0"/>
                <a:ea typeface="Tahoma" panose="020B0604030504040204" pitchFamily="34" charset="0"/>
                <a:cs typeface="Tahoma" panose="020B0604030504040204" pitchFamily="34" charset="0"/>
              </a:rPr>
              <a:t>Highway Easement Deed</a:t>
            </a:r>
          </a:p>
        </p:txBody>
      </p:sp>
      <p:sp>
        <p:nvSpPr>
          <p:cNvPr id="3" name="Text Placeholder 2"/>
          <p:cNvSpPr>
            <a:spLocks noGrp="1"/>
          </p:cNvSpPr>
          <p:nvPr>
            <p:ph idx="1"/>
          </p:nvPr>
        </p:nvSpPr>
        <p:spPr>
          <a:xfrm>
            <a:off x="609600" y="1077686"/>
            <a:ext cx="8042694" cy="5504268"/>
          </a:xfrm>
          <a:solidFill>
            <a:schemeClr val="bg2">
              <a:lumMod val="40000"/>
              <a:lumOff val="60000"/>
            </a:schemeClr>
          </a:solidFill>
        </p:spPr>
        <p:txBody>
          <a:bodyPr/>
          <a:lstStyle/>
          <a:p>
            <a:pPr marL="121920" indent="0">
              <a:buNone/>
            </a:pPr>
            <a:r>
              <a:rPr lang="en-US" sz="1800" dirty="0">
                <a:solidFill>
                  <a:srgbClr val="0F0F05"/>
                </a:solidFill>
                <a:latin typeface="Tahoma" panose="020B0604030504040204" pitchFamily="34" charset="0"/>
                <a:ea typeface="Tahoma" panose="020B0604030504040204" pitchFamily="34" charset="0"/>
                <a:cs typeface="Tahoma" panose="020B0604030504040204" pitchFamily="34" charset="0"/>
              </a:rPr>
              <a:t>DOT prepares and sends HED to FHWA and NPS for review</a:t>
            </a:r>
          </a:p>
          <a:p>
            <a:pPr marL="121920" indent="0">
              <a:buNone/>
            </a:pPr>
            <a:endParaRPr lang="en-US" sz="1800" u="sng" dirty="0">
              <a:solidFill>
                <a:srgbClr val="0F0F05"/>
              </a:solidFill>
              <a:latin typeface="Tahoma" panose="020B0604030504040204" pitchFamily="34" charset="0"/>
              <a:ea typeface="Tahoma" panose="020B0604030504040204" pitchFamily="34" charset="0"/>
              <a:cs typeface="Tahoma" panose="020B0604030504040204" pitchFamily="34" charset="0"/>
            </a:endParaRPr>
          </a:p>
          <a:p>
            <a:pPr marL="121920" indent="0">
              <a:buNone/>
            </a:pPr>
            <a:r>
              <a:rPr lang="en-US" sz="1800" u="sng" dirty="0">
                <a:solidFill>
                  <a:srgbClr val="0F0F05"/>
                </a:solidFill>
                <a:latin typeface="Tahoma" panose="020B0604030504040204" pitchFamily="34" charset="0"/>
                <a:ea typeface="Tahoma" panose="020B0604030504040204" pitchFamily="34" charset="0"/>
                <a:cs typeface="Tahoma" panose="020B0604030504040204" pitchFamily="34" charset="0"/>
              </a:rPr>
              <a:t>Specific Conditions Required by NPS Regional Directors</a:t>
            </a:r>
          </a:p>
          <a:p>
            <a:pPr marL="121920" indent="0">
              <a:buNone/>
            </a:pPr>
            <a:r>
              <a:rPr lang="en-US" sz="1800" u="sng" dirty="0">
                <a:solidFill>
                  <a:srgbClr val="0F0F05"/>
                </a:solidFill>
                <a:latin typeface="Tahoma" panose="020B0604030504040204" pitchFamily="34" charset="0"/>
                <a:ea typeface="Tahoma" panose="020B0604030504040204" pitchFamily="34" charset="0"/>
                <a:cs typeface="Tahoma" panose="020B0604030504040204" pitchFamily="34" charset="0"/>
              </a:rPr>
              <a:t>No “piggy back” permits or non-highway use</a:t>
            </a:r>
          </a:p>
          <a:p>
            <a:pPr marL="121920" indent="0">
              <a:buNone/>
            </a:pPr>
            <a:r>
              <a:rPr lang="en-US" sz="1800" i="1" dirty="0">
                <a:solidFill>
                  <a:srgbClr val="0F0F05"/>
                </a:solidFill>
                <a:latin typeface="Tahoma" panose="020B0604030504040204" pitchFamily="34" charset="0"/>
                <a:ea typeface="Tahoma" panose="020B0604030504040204" pitchFamily="34" charset="0"/>
                <a:cs typeface="Tahoma" panose="020B0604030504040204" pitchFamily="34" charset="0"/>
              </a:rPr>
              <a:t>In accordance with Part 14 of Title 36 of the Code of Federal Regulations (36 CFR 14), the STATE shall not authorize any use of the Easement area described herein for non-highway purposes or facilities nor shall the STATE convey any portion of this highway easement to another party.</a:t>
            </a:r>
          </a:p>
          <a:p>
            <a:pPr marL="121920" indent="0">
              <a:buNone/>
            </a:pPr>
            <a:endParaRPr lang="en-US" sz="1800" dirty="0">
              <a:solidFill>
                <a:srgbClr val="0F0F05"/>
              </a:solidFill>
              <a:latin typeface="Tahoma" panose="020B0604030504040204" pitchFamily="34" charset="0"/>
              <a:ea typeface="Tahoma" panose="020B0604030504040204" pitchFamily="34" charset="0"/>
              <a:cs typeface="Tahoma" panose="020B0604030504040204" pitchFamily="34" charset="0"/>
            </a:endParaRPr>
          </a:p>
          <a:p>
            <a:pPr marL="121920" indent="0">
              <a:buNone/>
            </a:pPr>
            <a:r>
              <a:rPr lang="en-US" sz="1800" u="sng" dirty="0">
                <a:solidFill>
                  <a:srgbClr val="0F0F05"/>
                </a:solidFill>
                <a:latin typeface="Tahoma" panose="020B0604030504040204" pitchFamily="34" charset="0"/>
                <a:ea typeface="Tahoma" panose="020B0604030504040204" pitchFamily="34" charset="0"/>
                <a:cs typeface="Tahoma" panose="020B0604030504040204" pitchFamily="34" charset="0"/>
              </a:rPr>
              <a:t>Reversionary Clause  </a:t>
            </a:r>
          </a:p>
          <a:p>
            <a:pPr marL="121920" indent="0">
              <a:buNone/>
            </a:pPr>
            <a:r>
              <a:rPr lang="en-US" sz="1600" i="1" dirty="0">
                <a:solidFill>
                  <a:srgbClr val="0F0F05"/>
                </a:solidFill>
                <a:latin typeface="Tahoma" panose="020B0604030504040204" pitchFamily="34" charset="0"/>
                <a:ea typeface="Tahoma" panose="020B0604030504040204" pitchFamily="34" charset="0"/>
                <a:cs typeface="Tahoma" panose="020B0604030504040204" pitchFamily="34" charset="0"/>
              </a:rPr>
              <a:t>The STATE shall have and hold the above described permanent easement for highway purposes unto the STATE for so long a time as such is needed for highway purposes upon the express condition that if, at any time, the need for highway purposes shall no longer exist, notice of that fact shall be given by the STATE to the DEPARTMENT, and such land shall immediately revert to the control of the United States Department of the Interior, National Park Service, insuring clear and exclusive title of unencumbered land for the United States.</a:t>
            </a:r>
          </a:p>
          <a:p>
            <a:pPr marL="579120" indent="-457200">
              <a:buAutoNum type="arabicPeriod"/>
            </a:pPr>
            <a:endParaRPr lang="en-US" sz="1600" dirty="0">
              <a:solidFill>
                <a:srgbClr val="0F0F05"/>
              </a:solidFill>
            </a:endParaRPr>
          </a:p>
        </p:txBody>
      </p:sp>
    </p:spTree>
    <p:extLst>
      <p:ext uri="{BB962C8B-B14F-4D97-AF65-F5344CB8AC3E}">
        <p14:creationId xmlns:p14="http://schemas.microsoft.com/office/powerpoint/2010/main" val="2222556284"/>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7675"/>
            <a:ext cx="7848600" cy="685800"/>
          </a:xfrm>
        </p:spPr>
        <p:txBody>
          <a:bodyPr>
            <a:normAutofit fontScale="90000"/>
          </a:bodyPr>
          <a:lstStyle/>
          <a:p>
            <a:br>
              <a:rPr lang="en-US" dirty="0"/>
            </a:br>
            <a:r>
              <a:rPr lang="en-US" sz="2400" u="sng" dirty="0">
                <a:solidFill>
                  <a:srgbClr val="0F0F05"/>
                </a:solidFill>
                <a:latin typeface="Tahoma" panose="020B0604030504040204" pitchFamily="34" charset="0"/>
                <a:ea typeface="Tahoma" panose="020B0604030504040204" pitchFamily="34" charset="0"/>
                <a:cs typeface="Tahoma" panose="020B0604030504040204" pitchFamily="34" charset="0"/>
              </a:rPr>
              <a:t>NPS Trends/ Hot Topics</a:t>
            </a: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idx="1"/>
          </p:nvPr>
        </p:nvSpPr>
        <p:spPr>
          <a:xfrm>
            <a:off x="609600" y="1117121"/>
            <a:ext cx="7848600" cy="1953883"/>
          </a:xfrm>
          <a:solidFill>
            <a:schemeClr val="bg2">
              <a:lumMod val="40000"/>
              <a:lumOff val="60000"/>
            </a:schemeClr>
          </a:solidFill>
          <a:ln>
            <a:solidFill>
              <a:srgbClr val="0F0F05"/>
            </a:solidFill>
          </a:ln>
        </p:spPr>
        <p:txBody>
          <a:bodyPr/>
          <a:lstStyle/>
          <a:p>
            <a:pPr marL="121920" indent="0">
              <a:buNone/>
            </a:pPr>
            <a:r>
              <a:rPr lang="en-US" sz="2000" dirty="0">
                <a:solidFill>
                  <a:srgbClr val="0F0F05"/>
                </a:solidFill>
                <a:latin typeface="Tahoma" panose="020B0604030504040204" pitchFamily="34" charset="0"/>
                <a:ea typeface="Tahoma" panose="020B0604030504040204" pitchFamily="34" charset="0"/>
                <a:cs typeface="Tahoma" panose="020B0604030504040204" pitchFamily="34" charset="0"/>
              </a:rPr>
              <a:t>Request for early coordination with NPS.</a:t>
            </a:r>
          </a:p>
          <a:p>
            <a:pPr marL="121920" indent="0">
              <a:buNone/>
            </a:pPr>
            <a:endParaRPr lang="en-US" sz="2000" dirty="0">
              <a:solidFill>
                <a:srgbClr val="0F0F05"/>
              </a:solidFill>
              <a:latin typeface="Tahoma" panose="020B0604030504040204" pitchFamily="34" charset="0"/>
              <a:ea typeface="Tahoma" panose="020B0604030504040204" pitchFamily="34" charset="0"/>
              <a:cs typeface="Tahoma" panose="020B0604030504040204" pitchFamily="34" charset="0"/>
            </a:endParaRPr>
          </a:p>
          <a:p>
            <a:pPr marL="121920" indent="0">
              <a:buNone/>
            </a:pPr>
            <a:r>
              <a:rPr lang="en-US" sz="2000" dirty="0">
                <a:solidFill>
                  <a:srgbClr val="0F0F05"/>
                </a:solidFill>
                <a:latin typeface="Tahoma" panose="020B0604030504040204" pitchFamily="34" charset="0"/>
                <a:ea typeface="Tahoma" panose="020B0604030504040204" pitchFamily="34" charset="0"/>
                <a:cs typeface="Tahoma" panose="020B0604030504040204" pitchFamily="34" charset="0"/>
              </a:rPr>
              <a:t>Lands offices throughout the country have an interest in additional Training and Resources. </a:t>
            </a:r>
          </a:p>
          <a:p>
            <a:pPr marL="121920" indent="0">
              <a:buNone/>
            </a:pPr>
            <a:endParaRPr lang="en-US" sz="2000" dirty="0">
              <a:solidFill>
                <a:srgbClr val="0F0F05"/>
              </a:solidFill>
              <a:latin typeface="Tahoma" panose="020B0604030504040204" pitchFamily="34" charset="0"/>
              <a:ea typeface="Tahoma" panose="020B0604030504040204" pitchFamily="34" charset="0"/>
              <a:cs typeface="Tahoma" panose="020B0604030504040204" pitchFamily="34" charset="0"/>
            </a:endParaRPr>
          </a:p>
          <a:p>
            <a:pPr marL="121920" indent="0">
              <a:buNone/>
            </a:pPr>
            <a:endParaRPr lang="en-US" dirty="0">
              <a:solidFill>
                <a:srgbClr val="0F0F05"/>
              </a:solidFill>
            </a:endParaRPr>
          </a:p>
          <a:p>
            <a:pPr marL="121920" indent="0">
              <a:buNone/>
            </a:pPr>
            <a:endParaRPr lang="en-US" dirty="0">
              <a:solidFill>
                <a:srgbClr val="0F0F05"/>
              </a:solidFill>
            </a:endParaRPr>
          </a:p>
          <a:p>
            <a:pPr marL="121920" indent="0">
              <a:buNone/>
            </a:pPr>
            <a:endParaRPr lang="en-US" sz="1600" dirty="0"/>
          </a:p>
        </p:txBody>
      </p:sp>
    </p:spTree>
    <p:extLst>
      <p:ext uri="{BB962C8B-B14F-4D97-AF65-F5344CB8AC3E}">
        <p14:creationId xmlns:p14="http://schemas.microsoft.com/office/powerpoint/2010/main" val="1683505505"/>
      </p:ext>
    </p:extLst>
  </p:cSld>
  <p:clrMapOvr>
    <a:masterClrMapping/>
  </p:clrMapOvr>
  <p:transition spd="med">
    <p:fade thruBlk="1"/>
  </p:transition>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3F97F2D857454897E555215B172CEF" ma:contentTypeVersion="4" ma:contentTypeDescription="Create a new document." ma:contentTypeScope="" ma:versionID="cbbf747e403b7698b93925a06a7165eb">
  <xsd:schema xmlns:xsd="http://www.w3.org/2001/XMLSchema" xmlns:xs="http://www.w3.org/2001/XMLSchema" xmlns:p="http://schemas.microsoft.com/office/2006/metadata/properties" xmlns:ns2="18aae5a6-488e-48b7-b668-4b7a842b9a27" xmlns:ns3="5720fd21-3244-4a90-b9c4-c894564e2a96" targetNamespace="http://schemas.microsoft.com/office/2006/metadata/properties" ma:root="true" ma:fieldsID="48b8b27e5101247a1d09cd791d8f3bfb" ns2:_="" ns3:_="">
    <xsd:import namespace="18aae5a6-488e-48b7-b668-4b7a842b9a27"/>
    <xsd:import namespace="5720fd21-3244-4a90-b9c4-c894564e2a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ae5a6-488e-48b7-b668-4b7a842b9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20fd21-3244-4a90-b9c4-c894564e2a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E5A572-B86B-43DF-ADD2-3C54DDCA1AF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B9D827C-5265-453D-A433-973668FE1226}">
  <ds:schemaRefs>
    <ds:schemaRef ds:uri="http://schemas.microsoft.com/sharepoint/v3/contenttype/forms"/>
  </ds:schemaRefs>
</ds:datastoreItem>
</file>

<file path=customXml/itemProps3.xml><?xml version="1.0" encoding="utf-8"?>
<ds:datastoreItem xmlns:ds="http://schemas.openxmlformats.org/officeDocument/2006/customXml" ds:itemID="{AB6B3CEC-4164-4F28-8C2E-7C0AB100C8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aae5a6-488e-48b7-b668-4b7a842b9a27"/>
    <ds:schemaRef ds:uri="5720fd21-3244-4a90-b9c4-c894564e2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1333</TotalTime>
  <Words>1151</Words>
  <Application>Microsoft Office PowerPoint</Application>
  <PresentationFormat>On-screen Show (4:3)</PresentationFormat>
  <Paragraphs>75</Paragraphs>
  <Slides>6</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Arial</vt:lpstr>
      <vt:lpstr>Calibri</vt:lpstr>
      <vt:lpstr>Symbol</vt:lpstr>
      <vt:lpstr>Courier New</vt:lpstr>
      <vt:lpstr>Tahoma</vt:lpstr>
      <vt:lpstr>Wingdings</vt:lpstr>
      <vt:lpstr>Times New Roman</vt:lpstr>
      <vt:lpstr>Calibri Light</vt:lpstr>
      <vt:lpstr>Garamond</vt:lpstr>
      <vt:lpstr>Custom Design</vt:lpstr>
      <vt:lpstr>Office Theme</vt:lpstr>
      <vt:lpstr>         Points of Contact National Park Service – National Point of Contact Truda Stella, Right-of-Way Program Manager Land Resources Division 12795 West Alameda Parkway, Lakewood, CO 80228 (303) 987-6695 truda_stella@nps.gov   National Park Service – Northeast Region  Jennifer Cherry, Branch Chief Land Resources Division 115 John Street, 5th Floor Lowell, MA 01852 (978) 970-5260 jennifer_cherry@nps.gov        </vt:lpstr>
      <vt:lpstr>National Park Service Authorities </vt:lpstr>
      <vt:lpstr>Key Considerations for Use of NPS Lands</vt:lpstr>
      <vt:lpstr>PowerPoint Presentation</vt:lpstr>
      <vt:lpstr>Highway Easement Deed</vt:lpstr>
      <vt:lpstr> NPS Trends/ Hot Topics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Park Service –    Right-of-Way Program Manager Land Resources Division National Park Service  (Ph) 303-987-6695 (cell) 720-576-0656</dc:title>
  <dc:creator>Jennifer J. Cherry</dc:creator>
  <cp:lastModifiedBy>Lindenfelser, Paul (FHWA)</cp:lastModifiedBy>
  <cp:revision>68</cp:revision>
  <cp:lastPrinted>2019-05-29T18:26:43Z</cp:lastPrinted>
  <dcterms:modified xsi:type="dcterms:W3CDTF">2021-10-28T17:03:54Z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0x0101001B3F97F2D857454897E555215B172CEF</vt:lpwstr>
  </property>
</Properties>
</file>