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4"/>
    <p:sldMasterId id="2147483671" r:id="rId5"/>
  </p:sldMasterIdLst>
  <p:notesMasterIdLst>
    <p:notesMasterId r:id="rId21"/>
  </p:notesMasterIdLst>
  <p:sldIdLst>
    <p:sldId id="256" r:id="rId6"/>
    <p:sldId id="271" r:id="rId7"/>
    <p:sldId id="257" r:id="rId8"/>
    <p:sldId id="258" r:id="rId9"/>
    <p:sldId id="259" r:id="rId10"/>
    <p:sldId id="260" r:id="rId11"/>
    <p:sldId id="261" r:id="rId12"/>
    <p:sldId id="262" r:id="rId13"/>
    <p:sldId id="264" r:id="rId14"/>
    <p:sldId id="265" r:id="rId15"/>
    <p:sldId id="266" r:id="rId16"/>
    <p:sldId id="269" r:id="rId17"/>
    <p:sldId id="274" r:id="rId18"/>
    <p:sldId id="273" r:id="rId19"/>
    <p:sldId id="272" r:id="rId20"/>
  </p:sldIdLst>
  <p:sldSz cx="9144000" cy="7315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75">
          <p15:clr>
            <a:srgbClr val="000000"/>
          </p15:clr>
        </p15:guide>
        <p15:guide id="2" pos="5328">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A7027-D561-457E-969D-2F0998C7B5D9}" v="1885" dt="2021-11-04T15:32:39.794"/>
  </p1510:revLst>
</p1510:revInfo>
</file>

<file path=ppt/tableStyles.xml><?xml version="1.0" encoding="utf-8"?>
<a:tblStyleLst xmlns:a="http://schemas.openxmlformats.org/drawingml/2006/main" def="{770EA179-3B65-48C5-940F-E96BC24DEFB1}">
  <a:tblStyle styleId="{770EA179-3B65-48C5-940F-E96BC24DEF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9" autoAdjust="0"/>
    <p:restoredTop sz="86378" autoAdjust="0"/>
  </p:normalViewPr>
  <p:slideViewPr>
    <p:cSldViewPr snapToGrid="0">
      <p:cViewPr>
        <p:scale>
          <a:sx n="48" d="100"/>
          <a:sy n="48" d="100"/>
        </p:scale>
        <p:origin x="1656" y="1332"/>
      </p:cViewPr>
      <p:guideLst>
        <p:guide orient="horz" pos="1075"/>
        <p:guide pos="5328"/>
      </p:guideLst>
    </p:cSldViewPr>
  </p:slideViewPr>
  <p:outlineViewPr>
    <p:cViewPr>
      <p:scale>
        <a:sx n="33" d="100"/>
        <a:sy n="33" d="100"/>
      </p:scale>
      <p:origin x="0" y="-13512"/>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e, Carson (Volpe)" userId="6ae83194-c6b8-4776-922d-edd82b306dc3" providerId="ADAL" clId="{22AA7027-D561-457E-969D-2F0998C7B5D9}"/>
    <pc:docChg chg="custSel modSld">
      <pc:chgData name="Poe, Carson (Volpe)" userId="6ae83194-c6b8-4776-922d-edd82b306dc3" providerId="ADAL" clId="{22AA7027-D561-457E-969D-2F0998C7B5D9}" dt="2021-11-04T15:32:39.794" v="1897" actId="962"/>
      <pc:docMkLst>
        <pc:docMk/>
      </pc:docMkLst>
      <pc:sldChg chg="delSp modSp mod">
        <pc:chgData name="Poe, Carson (Volpe)" userId="6ae83194-c6b8-4776-922d-edd82b306dc3" providerId="ADAL" clId="{22AA7027-D561-457E-969D-2F0998C7B5D9}" dt="2021-11-04T15:26:40.180" v="15" actId="33553"/>
        <pc:sldMkLst>
          <pc:docMk/>
          <pc:sldMk cId="0" sldId="256"/>
        </pc:sldMkLst>
        <pc:spChg chg="del">
          <ac:chgData name="Poe, Carson (Volpe)" userId="6ae83194-c6b8-4776-922d-edd82b306dc3" providerId="ADAL" clId="{22AA7027-D561-457E-969D-2F0998C7B5D9}" dt="2021-11-04T15:25:59.104" v="6" actId="478"/>
          <ac:spMkLst>
            <pc:docMk/>
            <pc:sldMk cId="0" sldId="256"/>
            <ac:spMk id="140" creationId="{00000000-0000-0000-0000-000000000000}"/>
          </ac:spMkLst>
        </pc:spChg>
        <pc:spChg chg="mod">
          <ac:chgData name="Poe, Carson (Volpe)" userId="6ae83194-c6b8-4776-922d-edd82b306dc3" providerId="ADAL" clId="{22AA7027-D561-457E-969D-2F0998C7B5D9}" dt="2021-11-04T15:26:40.180" v="15" actId="33553"/>
          <ac:spMkLst>
            <pc:docMk/>
            <pc:sldMk cId="0" sldId="256"/>
            <ac:spMk id="141" creationId="{00000000-0000-0000-0000-000000000000}"/>
          </ac:spMkLst>
        </pc:spChg>
      </pc:sldChg>
      <pc:sldChg chg="addSp delSp modSp mod">
        <pc:chgData name="Poe, Carson (Volpe)" userId="6ae83194-c6b8-4776-922d-edd82b306dc3" providerId="ADAL" clId="{22AA7027-D561-457E-969D-2F0998C7B5D9}" dt="2021-11-04T15:26:49.007" v="16" actId="33553"/>
        <pc:sldMkLst>
          <pc:docMk/>
          <pc:sldMk cId="0" sldId="262"/>
        </pc:sldMkLst>
        <pc:spChg chg="add mod">
          <ac:chgData name="Poe, Carson (Volpe)" userId="6ae83194-c6b8-4776-922d-edd82b306dc3" providerId="ADAL" clId="{22AA7027-D561-457E-969D-2F0998C7B5D9}" dt="2021-11-04T15:26:49.007" v="16" actId="33553"/>
          <ac:spMkLst>
            <pc:docMk/>
            <pc:sldMk cId="0" sldId="262"/>
            <ac:spMk id="34" creationId="{BC581794-9555-476B-B14C-6456BB1679EB}"/>
          </ac:spMkLst>
        </pc:spChg>
        <pc:spChg chg="mod">
          <ac:chgData name="Poe, Carson (Volpe)" userId="6ae83194-c6b8-4776-922d-edd82b306dc3" providerId="ADAL" clId="{22AA7027-D561-457E-969D-2F0998C7B5D9}" dt="2021-11-04T15:25:48.839" v="5"/>
          <ac:spMkLst>
            <pc:docMk/>
            <pc:sldMk cId="0" sldId="262"/>
            <ac:spMk id="36" creationId="{66E4285F-24DF-42D7-8D0D-0E5A70E4FE96}"/>
          </ac:spMkLst>
        </pc:spChg>
        <pc:spChg chg="mod">
          <ac:chgData name="Poe, Carson (Volpe)" userId="6ae83194-c6b8-4776-922d-edd82b306dc3" providerId="ADAL" clId="{22AA7027-D561-457E-969D-2F0998C7B5D9}" dt="2021-11-04T15:25:48.839" v="5"/>
          <ac:spMkLst>
            <pc:docMk/>
            <pc:sldMk cId="0" sldId="262"/>
            <ac:spMk id="37" creationId="{6C485833-3B2E-43DE-AE5F-722EC490530E}"/>
          </ac:spMkLst>
        </pc:spChg>
        <pc:spChg chg="mod">
          <ac:chgData name="Poe, Carson (Volpe)" userId="6ae83194-c6b8-4776-922d-edd82b306dc3" providerId="ADAL" clId="{22AA7027-D561-457E-969D-2F0998C7B5D9}" dt="2021-11-04T15:25:48.839" v="5"/>
          <ac:spMkLst>
            <pc:docMk/>
            <pc:sldMk cId="0" sldId="262"/>
            <ac:spMk id="38" creationId="{BEE7E92B-CA65-4461-86DF-96723A15A86C}"/>
          </ac:spMkLst>
        </pc:spChg>
        <pc:spChg chg="mod">
          <ac:chgData name="Poe, Carson (Volpe)" userId="6ae83194-c6b8-4776-922d-edd82b306dc3" providerId="ADAL" clId="{22AA7027-D561-457E-969D-2F0998C7B5D9}" dt="2021-11-04T15:25:48.839" v="5"/>
          <ac:spMkLst>
            <pc:docMk/>
            <pc:sldMk cId="0" sldId="262"/>
            <ac:spMk id="41" creationId="{49C86A05-B3E5-488E-828B-E54F47676D50}"/>
          </ac:spMkLst>
        </pc:spChg>
        <pc:spChg chg="mod">
          <ac:chgData name="Poe, Carson (Volpe)" userId="6ae83194-c6b8-4776-922d-edd82b306dc3" providerId="ADAL" clId="{22AA7027-D561-457E-969D-2F0998C7B5D9}" dt="2021-11-04T15:25:48.839" v="5"/>
          <ac:spMkLst>
            <pc:docMk/>
            <pc:sldMk cId="0" sldId="262"/>
            <ac:spMk id="42" creationId="{FAC0740B-5683-4F36-8B6C-A7114BE1F141}"/>
          </ac:spMkLst>
        </pc:spChg>
        <pc:spChg chg="mod">
          <ac:chgData name="Poe, Carson (Volpe)" userId="6ae83194-c6b8-4776-922d-edd82b306dc3" providerId="ADAL" clId="{22AA7027-D561-457E-969D-2F0998C7B5D9}" dt="2021-11-04T15:25:48.839" v="5"/>
          <ac:spMkLst>
            <pc:docMk/>
            <pc:sldMk cId="0" sldId="262"/>
            <ac:spMk id="43" creationId="{C7451C11-3F8C-4BC6-8527-C8AF7086B1CA}"/>
          </ac:spMkLst>
        </pc:spChg>
        <pc:spChg chg="mod">
          <ac:chgData name="Poe, Carson (Volpe)" userId="6ae83194-c6b8-4776-922d-edd82b306dc3" providerId="ADAL" clId="{22AA7027-D561-457E-969D-2F0998C7B5D9}" dt="2021-11-04T15:25:48.839" v="5"/>
          <ac:spMkLst>
            <pc:docMk/>
            <pc:sldMk cId="0" sldId="262"/>
            <ac:spMk id="44" creationId="{4EE07777-B396-469D-80A0-0D2C9D6A41B0}"/>
          </ac:spMkLst>
        </pc:spChg>
        <pc:spChg chg="mod">
          <ac:chgData name="Poe, Carson (Volpe)" userId="6ae83194-c6b8-4776-922d-edd82b306dc3" providerId="ADAL" clId="{22AA7027-D561-457E-969D-2F0998C7B5D9}" dt="2021-11-04T15:25:48.839" v="5"/>
          <ac:spMkLst>
            <pc:docMk/>
            <pc:sldMk cId="0" sldId="262"/>
            <ac:spMk id="45" creationId="{2FC7930F-AECB-4CBD-B3E3-E76AA7666F8A}"/>
          </ac:spMkLst>
        </pc:spChg>
        <pc:spChg chg="mod">
          <ac:chgData name="Poe, Carson (Volpe)" userId="6ae83194-c6b8-4776-922d-edd82b306dc3" providerId="ADAL" clId="{22AA7027-D561-457E-969D-2F0998C7B5D9}" dt="2021-11-04T15:25:48.839" v="5"/>
          <ac:spMkLst>
            <pc:docMk/>
            <pc:sldMk cId="0" sldId="262"/>
            <ac:spMk id="46" creationId="{CFB95211-28E4-4FA9-8F2E-5C8551282E6E}"/>
          </ac:spMkLst>
        </pc:spChg>
        <pc:spChg chg="mod">
          <ac:chgData name="Poe, Carson (Volpe)" userId="6ae83194-c6b8-4776-922d-edd82b306dc3" providerId="ADAL" clId="{22AA7027-D561-457E-969D-2F0998C7B5D9}" dt="2021-11-04T15:25:48.839" v="5"/>
          <ac:spMkLst>
            <pc:docMk/>
            <pc:sldMk cId="0" sldId="262"/>
            <ac:spMk id="47" creationId="{A8603FCD-756A-4942-A36E-B116FC1D4094}"/>
          </ac:spMkLst>
        </pc:spChg>
        <pc:spChg chg="mod">
          <ac:chgData name="Poe, Carson (Volpe)" userId="6ae83194-c6b8-4776-922d-edd82b306dc3" providerId="ADAL" clId="{22AA7027-D561-457E-969D-2F0998C7B5D9}" dt="2021-11-04T15:25:48.839" v="5"/>
          <ac:spMkLst>
            <pc:docMk/>
            <pc:sldMk cId="0" sldId="262"/>
            <ac:spMk id="48" creationId="{463A5D33-0EFD-43D7-BA66-F8A8672B63BA}"/>
          </ac:spMkLst>
        </pc:spChg>
        <pc:spChg chg="mod">
          <ac:chgData name="Poe, Carson (Volpe)" userId="6ae83194-c6b8-4776-922d-edd82b306dc3" providerId="ADAL" clId="{22AA7027-D561-457E-969D-2F0998C7B5D9}" dt="2021-11-04T15:25:48.839" v="5"/>
          <ac:spMkLst>
            <pc:docMk/>
            <pc:sldMk cId="0" sldId="262"/>
            <ac:spMk id="49" creationId="{1B8A1BED-9F64-4F2C-AFA3-4F734C2B57F1}"/>
          </ac:spMkLst>
        </pc:spChg>
        <pc:spChg chg="mod">
          <ac:chgData name="Poe, Carson (Volpe)" userId="6ae83194-c6b8-4776-922d-edd82b306dc3" providerId="ADAL" clId="{22AA7027-D561-457E-969D-2F0998C7B5D9}" dt="2021-11-04T15:25:48.839" v="5"/>
          <ac:spMkLst>
            <pc:docMk/>
            <pc:sldMk cId="0" sldId="262"/>
            <ac:spMk id="50" creationId="{0F7A7E15-572A-4216-868A-78F92B9575D0}"/>
          </ac:spMkLst>
        </pc:spChg>
        <pc:spChg chg="mod">
          <ac:chgData name="Poe, Carson (Volpe)" userId="6ae83194-c6b8-4776-922d-edd82b306dc3" providerId="ADAL" clId="{22AA7027-D561-457E-969D-2F0998C7B5D9}" dt="2021-11-04T15:25:48.839" v="5"/>
          <ac:spMkLst>
            <pc:docMk/>
            <pc:sldMk cId="0" sldId="262"/>
            <ac:spMk id="51" creationId="{C48E394B-41BC-4AB4-A885-727D7B895663}"/>
          </ac:spMkLst>
        </pc:spChg>
        <pc:spChg chg="mod">
          <ac:chgData name="Poe, Carson (Volpe)" userId="6ae83194-c6b8-4776-922d-edd82b306dc3" providerId="ADAL" clId="{22AA7027-D561-457E-969D-2F0998C7B5D9}" dt="2021-11-04T15:25:48.839" v="5"/>
          <ac:spMkLst>
            <pc:docMk/>
            <pc:sldMk cId="0" sldId="262"/>
            <ac:spMk id="52" creationId="{FDC8EE92-FFC3-429D-B7F6-D0EC846190F0}"/>
          </ac:spMkLst>
        </pc:spChg>
        <pc:spChg chg="add mod">
          <ac:chgData name="Poe, Carson (Volpe)" userId="6ae83194-c6b8-4776-922d-edd82b306dc3" providerId="ADAL" clId="{22AA7027-D561-457E-969D-2F0998C7B5D9}" dt="2021-11-04T15:25:48.839" v="5"/>
          <ac:spMkLst>
            <pc:docMk/>
            <pc:sldMk cId="0" sldId="262"/>
            <ac:spMk id="53" creationId="{4D6F297F-0AD1-4F18-8FAA-5B9D5A87E018}"/>
          </ac:spMkLst>
        </pc:spChg>
        <pc:spChg chg="mod">
          <ac:chgData name="Poe, Carson (Volpe)" userId="6ae83194-c6b8-4776-922d-edd82b306dc3" providerId="ADAL" clId="{22AA7027-D561-457E-969D-2F0998C7B5D9}" dt="2021-11-04T15:25:48.839" v="5"/>
          <ac:spMkLst>
            <pc:docMk/>
            <pc:sldMk cId="0" sldId="262"/>
            <ac:spMk id="55" creationId="{16CDF353-65B6-486B-8D70-DF81813E249C}"/>
          </ac:spMkLst>
        </pc:spChg>
        <pc:spChg chg="mod">
          <ac:chgData name="Poe, Carson (Volpe)" userId="6ae83194-c6b8-4776-922d-edd82b306dc3" providerId="ADAL" clId="{22AA7027-D561-457E-969D-2F0998C7B5D9}" dt="2021-11-04T15:25:48.839" v="5"/>
          <ac:spMkLst>
            <pc:docMk/>
            <pc:sldMk cId="0" sldId="262"/>
            <ac:spMk id="56" creationId="{057ACF7A-8686-48F9-96A6-26F3694E1185}"/>
          </ac:spMkLst>
        </pc:spChg>
        <pc:spChg chg="mod">
          <ac:chgData name="Poe, Carson (Volpe)" userId="6ae83194-c6b8-4776-922d-edd82b306dc3" providerId="ADAL" clId="{22AA7027-D561-457E-969D-2F0998C7B5D9}" dt="2021-11-04T15:25:48.839" v="5"/>
          <ac:spMkLst>
            <pc:docMk/>
            <pc:sldMk cId="0" sldId="262"/>
            <ac:spMk id="57" creationId="{28533029-330F-4E5B-A0F9-28AB047576DD}"/>
          </ac:spMkLst>
        </pc:spChg>
        <pc:spChg chg="mod">
          <ac:chgData name="Poe, Carson (Volpe)" userId="6ae83194-c6b8-4776-922d-edd82b306dc3" providerId="ADAL" clId="{22AA7027-D561-457E-969D-2F0998C7B5D9}" dt="2021-11-04T15:25:48.839" v="5"/>
          <ac:spMkLst>
            <pc:docMk/>
            <pc:sldMk cId="0" sldId="262"/>
            <ac:spMk id="58" creationId="{E13A2A3F-C058-4B61-9110-28CB697500BB}"/>
          </ac:spMkLst>
        </pc:spChg>
        <pc:spChg chg="mod">
          <ac:chgData name="Poe, Carson (Volpe)" userId="6ae83194-c6b8-4776-922d-edd82b306dc3" providerId="ADAL" clId="{22AA7027-D561-457E-969D-2F0998C7B5D9}" dt="2021-11-04T15:25:48.839" v="5"/>
          <ac:spMkLst>
            <pc:docMk/>
            <pc:sldMk cId="0" sldId="262"/>
            <ac:spMk id="59" creationId="{B1B13EC0-9BF9-45B3-8E45-D5978F6444DE}"/>
          </ac:spMkLst>
        </pc:spChg>
        <pc:spChg chg="mod">
          <ac:chgData name="Poe, Carson (Volpe)" userId="6ae83194-c6b8-4776-922d-edd82b306dc3" providerId="ADAL" clId="{22AA7027-D561-457E-969D-2F0998C7B5D9}" dt="2021-11-04T15:25:48.839" v="5"/>
          <ac:spMkLst>
            <pc:docMk/>
            <pc:sldMk cId="0" sldId="262"/>
            <ac:spMk id="60" creationId="{35C4C8D4-C610-4C3E-84D4-A372B9746EAF}"/>
          </ac:spMkLst>
        </pc:spChg>
        <pc:spChg chg="mod">
          <ac:chgData name="Poe, Carson (Volpe)" userId="6ae83194-c6b8-4776-922d-edd82b306dc3" providerId="ADAL" clId="{22AA7027-D561-457E-969D-2F0998C7B5D9}" dt="2021-11-04T15:25:48.839" v="5"/>
          <ac:spMkLst>
            <pc:docMk/>
            <pc:sldMk cId="0" sldId="262"/>
            <ac:spMk id="61" creationId="{6D1D2A2A-C47C-442D-AD06-26D8EE771AD9}"/>
          </ac:spMkLst>
        </pc:spChg>
        <pc:spChg chg="mod">
          <ac:chgData name="Poe, Carson (Volpe)" userId="6ae83194-c6b8-4776-922d-edd82b306dc3" providerId="ADAL" clId="{22AA7027-D561-457E-969D-2F0998C7B5D9}" dt="2021-11-04T15:25:48.839" v="5"/>
          <ac:spMkLst>
            <pc:docMk/>
            <pc:sldMk cId="0" sldId="262"/>
            <ac:spMk id="62" creationId="{63BCA510-FFB8-4A5C-8569-4DFB909A652E}"/>
          </ac:spMkLst>
        </pc:spChg>
        <pc:spChg chg="mod">
          <ac:chgData name="Poe, Carson (Volpe)" userId="6ae83194-c6b8-4776-922d-edd82b306dc3" providerId="ADAL" clId="{22AA7027-D561-457E-969D-2F0998C7B5D9}" dt="2021-11-04T15:25:48.839" v="5"/>
          <ac:spMkLst>
            <pc:docMk/>
            <pc:sldMk cId="0" sldId="262"/>
            <ac:spMk id="63" creationId="{D2B45AAD-9F54-4FC3-A323-2B80E29490F0}"/>
          </ac:spMkLst>
        </pc:spChg>
        <pc:spChg chg="mod">
          <ac:chgData name="Poe, Carson (Volpe)" userId="6ae83194-c6b8-4776-922d-edd82b306dc3" providerId="ADAL" clId="{22AA7027-D561-457E-969D-2F0998C7B5D9}" dt="2021-11-04T15:25:48.839" v="5"/>
          <ac:spMkLst>
            <pc:docMk/>
            <pc:sldMk cId="0" sldId="262"/>
            <ac:spMk id="65" creationId="{B6B346D1-E7EF-4DAF-861D-7CCCBA679A15}"/>
          </ac:spMkLst>
        </pc:spChg>
        <pc:spChg chg="mod">
          <ac:chgData name="Poe, Carson (Volpe)" userId="6ae83194-c6b8-4776-922d-edd82b306dc3" providerId="ADAL" clId="{22AA7027-D561-457E-969D-2F0998C7B5D9}" dt="2021-11-04T15:25:48.839" v="5"/>
          <ac:spMkLst>
            <pc:docMk/>
            <pc:sldMk cId="0" sldId="262"/>
            <ac:spMk id="66" creationId="{CE10EC4D-BFC0-41AB-96CD-E72D22195DAE}"/>
          </ac:spMkLst>
        </pc:spChg>
        <pc:spChg chg="mod">
          <ac:chgData name="Poe, Carson (Volpe)" userId="6ae83194-c6b8-4776-922d-edd82b306dc3" providerId="ADAL" clId="{22AA7027-D561-457E-969D-2F0998C7B5D9}" dt="2021-11-04T15:25:48.839" v="5"/>
          <ac:spMkLst>
            <pc:docMk/>
            <pc:sldMk cId="0" sldId="262"/>
            <ac:spMk id="67" creationId="{12BD88F2-1A90-4B2A-968B-99A6AB84F486}"/>
          </ac:spMkLst>
        </pc:spChg>
        <pc:spChg chg="del">
          <ac:chgData name="Poe, Carson (Volpe)" userId="6ae83194-c6b8-4776-922d-edd82b306dc3" providerId="ADAL" clId="{22AA7027-D561-457E-969D-2F0998C7B5D9}" dt="2021-11-04T15:25:43.588" v="4" actId="478"/>
          <ac:spMkLst>
            <pc:docMk/>
            <pc:sldMk cId="0" sldId="262"/>
            <ac:spMk id="187"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88"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89"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0"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1"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2"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3"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4"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5"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6"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7"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8"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199"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0"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1"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2"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3"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4"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5"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6"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7"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8"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09"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2"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3"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4"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5"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6"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7" creationId="{00000000-0000-0000-0000-000000000000}"/>
          </ac:spMkLst>
        </pc:spChg>
        <pc:spChg chg="del">
          <ac:chgData name="Poe, Carson (Volpe)" userId="6ae83194-c6b8-4776-922d-edd82b306dc3" providerId="ADAL" clId="{22AA7027-D561-457E-969D-2F0998C7B5D9}" dt="2021-11-04T15:25:43.588" v="4" actId="478"/>
          <ac:spMkLst>
            <pc:docMk/>
            <pc:sldMk cId="0" sldId="262"/>
            <ac:spMk id="218" creationId="{00000000-0000-0000-0000-000000000000}"/>
          </ac:spMkLst>
        </pc:spChg>
        <pc:grpChg chg="add mod">
          <ac:chgData name="Poe, Carson (Volpe)" userId="6ae83194-c6b8-4776-922d-edd82b306dc3" providerId="ADAL" clId="{22AA7027-D561-457E-969D-2F0998C7B5D9}" dt="2021-11-04T15:25:48.839" v="5"/>
          <ac:grpSpMkLst>
            <pc:docMk/>
            <pc:sldMk cId="0" sldId="262"/>
            <ac:grpSpMk id="35" creationId="{3159CFDC-89B2-4FFD-AFA8-7FB1043238E6}"/>
          </ac:grpSpMkLst>
        </pc:grpChg>
        <pc:grpChg chg="add mod">
          <ac:chgData name="Poe, Carson (Volpe)" userId="6ae83194-c6b8-4776-922d-edd82b306dc3" providerId="ADAL" clId="{22AA7027-D561-457E-969D-2F0998C7B5D9}" dt="2021-11-04T15:25:48.839" v="5"/>
          <ac:grpSpMkLst>
            <pc:docMk/>
            <pc:sldMk cId="0" sldId="262"/>
            <ac:grpSpMk id="40" creationId="{4395ABB6-4A2D-4264-A010-ED6362409521}"/>
          </ac:grpSpMkLst>
        </pc:grpChg>
        <pc:grpChg chg="add mod">
          <ac:chgData name="Poe, Carson (Volpe)" userId="6ae83194-c6b8-4776-922d-edd82b306dc3" providerId="ADAL" clId="{22AA7027-D561-457E-969D-2F0998C7B5D9}" dt="2021-11-04T15:25:48.839" v="5"/>
          <ac:grpSpMkLst>
            <pc:docMk/>
            <pc:sldMk cId="0" sldId="262"/>
            <ac:grpSpMk id="54" creationId="{478816B5-2DFE-434C-A012-6B5209057E74}"/>
          </ac:grpSpMkLst>
        </pc:grpChg>
        <pc:grpChg chg="add mod">
          <ac:chgData name="Poe, Carson (Volpe)" userId="6ae83194-c6b8-4776-922d-edd82b306dc3" providerId="ADAL" clId="{22AA7027-D561-457E-969D-2F0998C7B5D9}" dt="2021-11-04T15:25:48.839" v="5"/>
          <ac:grpSpMkLst>
            <pc:docMk/>
            <pc:sldMk cId="0" sldId="262"/>
            <ac:grpSpMk id="64" creationId="{43238342-EE14-4FB8-AC5E-7B07B3B24ABB}"/>
          </ac:grpSpMkLst>
        </pc:grpChg>
        <pc:cxnChg chg="mod">
          <ac:chgData name="Poe, Carson (Volpe)" userId="6ae83194-c6b8-4776-922d-edd82b306dc3" providerId="ADAL" clId="{22AA7027-D561-457E-969D-2F0998C7B5D9}" dt="2021-11-04T15:25:48.839" v="5"/>
          <ac:cxnSpMkLst>
            <pc:docMk/>
            <pc:sldMk cId="0" sldId="262"/>
            <ac:cxnSpMk id="39" creationId="{7E468F9B-48DA-46CD-A314-8CF87A1D6C58}"/>
          </ac:cxnSpMkLst>
        </pc:cxnChg>
        <pc:cxnChg chg="mod">
          <ac:chgData name="Poe, Carson (Volpe)" userId="6ae83194-c6b8-4776-922d-edd82b306dc3" providerId="ADAL" clId="{22AA7027-D561-457E-969D-2F0998C7B5D9}" dt="2021-11-04T15:25:48.839" v="5"/>
          <ac:cxnSpMkLst>
            <pc:docMk/>
            <pc:sldMk cId="0" sldId="262"/>
            <ac:cxnSpMk id="68" creationId="{3D56760E-7123-4C37-8A2B-F36BE6F12003}"/>
          </ac:cxnSpMkLst>
        </pc:cxnChg>
        <pc:cxnChg chg="del">
          <ac:chgData name="Poe, Carson (Volpe)" userId="6ae83194-c6b8-4776-922d-edd82b306dc3" providerId="ADAL" clId="{22AA7027-D561-457E-969D-2F0998C7B5D9}" dt="2021-11-04T15:25:43.588" v="4" actId="478"/>
          <ac:cxnSpMkLst>
            <pc:docMk/>
            <pc:sldMk cId="0" sldId="262"/>
            <ac:cxnSpMk id="210" creationId="{00000000-0000-0000-0000-000000000000}"/>
          </ac:cxnSpMkLst>
        </pc:cxnChg>
        <pc:cxnChg chg="del">
          <ac:chgData name="Poe, Carson (Volpe)" userId="6ae83194-c6b8-4776-922d-edd82b306dc3" providerId="ADAL" clId="{22AA7027-D561-457E-969D-2F0998C7B5D9}" dt="2021-11-04T15:25:43.588" v="4" actId="478"/>
          <ac:cxnSpMkLst>
            <pc:docMk/>
            <pc:sldMk cId="0" sldId="262"/>
            <ac:cxnSpMk id="211" creationId="{00000000-0000-0000-0000-000000000000}"/>
          </ac:cxnSpMkLst>
        </pc:cxnChg>
      </pc:sldChg>
      <pc:sldChg chg="delSp modSp mod">
        <pc:chgData name="Poe, Carson (Volpe)" userId="6ae83194-c6b8-4776-922d-edd82b306dc3" providerId="ADAL" clId="{22AA7027-D561-457E-969D-2F0998C7B5D9}" dt="2021-11-04T15:27:26.319" v="23" actId="13244"/>
        <pc:sldMkLst>
          <pc:docMk/>
          <pc:sldMk cId="0" sldId="265"/>
        </pc:sldMkLst>
        <pc:spChg chg="del">
          <ac:chgData name="Poe, Carson (Volpe)" userId="6ae83194-c6b8-4776-922d-edd82b306dc3" providerId="ADAL" clId="{22AA7027-D561-457E-969D-2F0998C7B5D9}" dt="2021-11-04T15:27:23.940" v="22" actId="478"/>
          <ac:spMkLst>
            <pc:docMk/>
            <pc:sldMk cId="0" sldId="265"/>
            <ac:spMk id="242" creationId="{00000000-0000-0000-0000-000000000000}"/>
          </ac:spMkLst>
        </pc:spChg>
        <pc:spChg chg="mod">
          <ac:chgData name="Poe, Carson (Volpe)" userId="6ae83194-c6b8-4776-922d-edd82b306dc3" providerId="ADAL" clId="{22AA7027-D561-457E-969D-2F0998C7B5D9}" dt="2021-11-04T15:27:26.319" v="23" actId="13244"/>
          <ac:spMkLst>
            <pc:docMk/>
            <pc:sldMk cId="0" sldId="265"/>
            <ac:spMk id="244" creationId="{00000000-0000-0000-0000-000000000000}"/>
          </ac:spMkLst>
        </pc:spChg>
        <pc:graphicFrameChg chg="modGraphic">
          <ac:chgData name="Poe, Carson (Volpe)" userId="6ae83194-c6b8-4776-922d-edd82b306dc3" providerId="ADAL" clId="{22AA7027-D561-457E-969D-2F0998C7B5D9}" dt="2021-11-04T15:26:35.596" v="14" actId="13238"/>
          <ac:graphicFrameMkLst>
            <pc:docMk/>
            <pc:sldMk cId="0" sldId="265"/>
            <ac:graphicFrameMk id="243" creationId="{00000000-0000-0000-0000-000000000000}"/>
          </ac:graphicFrameMkLst>
        </pc:graphicFrameChg>
      </pc:sldChg>
      <pc:sldChg chg="addSp delSp modSp mod">
        <pc:chgData name="Poe, Carson (Volpe)" userId="6ae83194-c6b8-4776-922d-edd82b306dc3" providerId="ADAL" clId="{22AA7027-D561-457E-969D-2F0998C7B5D9}" dt="2021-11-04T15:27:14.398" v="21" actId="478"/>
        <pc:sldMkLst>
          <pc:docMk/>
          <pc:sldMk cId="0" sldId="271"/>
        </pc:sldMkLst>
        <pc:spChg chg="mod">
          <ac:chgData name="Poe, Carson (Volpe)" userId="6ae83194-c6b8-4776-922d-edd82b306dc3" providerId="ADAL" clId="{22AA7027-D561-457E-969D-2F0998C7B5D9}" dt="2021-11-04T15:27:12.715" v="20" actId="13244"/>
          <ac:spMkLst>
            <pc:docMk/>
            <pc:sldMk cId="0" sldId="271"/>
            <ac:spMk id="290" creationId="{00000000-0000-0000-0000-000000000000}"/>
          </ac:spMkLst>
        </pc:spChg>
        <pc:spChg chg="del">
          <ac:chgData name="Poe, Carson (Volpe)" userId="6ae83194-c6b8-4776-922d-edd82b306dc3" providerId="ADAL" clId="{22AA7027-D561-457E-969D-2F0998C7B5D9}" dt="2021-11-04T15:27:14.398" v="21" actId="478"/>
          <ac:spMkLst>
            <pc:docMk/>
            <pc:sldMk cId="0" sldId="271"/>
            <ac:spMk id="291" creationId="{00000000-0000-0000-0000-000000000000}"/>
          </ac:spMkLst>
        </pc:spChg>
        <pc:picChg chg="add mod ord">
          <ac:chgData name="Poe, Carson (Volpe)" userId="6ae83194-c6b8-4776-922d-edd82b306dc3" providerId="ADAL" clId="{22AA7027-D561-457E-969D-2F0998C7B5D9}" dt="2021-11-04T15:25:31.446" v="3" actId="167"/>
          <ac:picMkLst>
            <pc:docMk/>
            <pc:sldMk cId="0" sldId="271"/>
            <ac:picMk id="6" creationId="{46BC4AAE-6F9A-4CFD-BEBB-805143A5F4C6}"/>
          </ac:picMkLst>
        </pc:picChg>
        <pc:picChg chg="del">
          <ac:chgData name="Poe, Carson (Volpe)" userId="6ae83194-c6b8-4776-922d-edd82b306dc3" providerId="ADAL" clId="{22AA7027-D561-457E-969D-2F0998C7B5D9}" dt="2021-11-04T15:25:24.022" v="0" actId="478"/>
          <ac:picMkLst>
            <pc:docMk/>
            <pc:sldMk cId="0" sldId="271"/>
            <ac:picMk id="292" creationId="{00000000-0000-0000-0000-000000000000}"/>
          </ac:picMkLst>
        </pc:picChg>
      </pc:sldChg>
      <pc:sldChg chg="addSp delSp modSp mod">
        <pc:chgData name="Poe, Carson (Volpe)" userId="6ae83194-c6b8-4776-922d-edd82b306dc3" providerId="ADAL" clId="{22AA7027-D561-457E-969D-2F0998C7B5D9}" dt="2021-11-04T15:27:00.981" v="19" actId="478"/>
        <pc:sldMkLst>
          <pc:docMk/>
          <pc:sldMk cId="0" sldId="272"/>
        </pc:sldMkLst>
        <pc:spChg chg="mod">
          <ac:chgData name="Poe, Carson (Volpe)" userId="6ae83194-c6b8-4776-922d-edd82b306dc3" providerId="ADAL" clId="{22AA7027-D561-457E-969D-2F0998C7B5D9}" dt="2021-11-04T15:26:59.680" v="18" actId="13244"/>
          <ac:spMkLst>
            <pc:docMk/>
            <pc:sldMk cId="0" sldId="272"/>
            <ac:spMk id="2" creationId="{00000000-0000-0000-0000-000000000000}"/>
          </ac:spMkLst>
        </pc:spChg>
        <pc:spChg chg="del">
          <ac:chgData name="Poe, Carson (Volpe)" userId="6ae83194-c6b8-4776-922d-edd82b306dc3" providerId="ADAL" clId="{22AA7027-D561-457E-969D-2F0998C7B5D9}" dt="2021-11-04T15:26:04.371" v="7" actId="478"/>
          <ac:spMkLst>
            <pc:docMk/>
            <pc:sldMk cId="0" sldId="272"/>
            <ac:spMk id="298" creationId="{00000000-0000-0000-0000-000000000000}"/>
          </ac:spMkLst>
        </pc:spChg>
        <pc:spChg chg="del">
          <ac:chgData name="Poe, Carson (Volpe)" userId="6ae83194-c6b8-4776-922d-edd82b306dc3" providerId="ADAL" clId="{22AA7027-D561-457E-969D-2F0998C7B5D9}" dt="2021-11-04T15:27:00.981" v="19" actId="478"/>
          <ac:spMkLst>
            <pc:docMk/>
            <pc:sldMk cId="0" sldId="272"/>
            <ac:spMk id="300" creationId="{00000000-0000-0000-0000-000000000000}"/>
          </ac:spMkLst>
        </pc:spChg>
        <pc:picChg chg="add mod">
          <ac:chgData name="Poe, Carson (Volpe)" userId="6ae83194-c6b8-4776-922d-edd82b306dc3" providerId="ADAL" clId="{22AA7027-D561-457E-969D-2F0998C7B5D9}" dt="2021-11-04T15:26:26.623" v="13" actId="1076"/>
          <ac:picMkLst>
            <pc:docMk/>
            <pc:sldMk cId="0" sldId="272"/>
            <ac:picMk id="6" creationId="{163F634C-5985-4642-AF4B-94517BB6F936}"/>
          </ac:picMkLst>
        </pc:picChg>
        <pc:picChg chg="del">
          <ac:chgData name="Poe, Carson (Volpe)" userId="6ae83194-c6b8-4776-922d-edd82b306dc3" providerId="ADAL" clId="{22AA7027-D561-457E-969D-2F0998C7B5D9}" dt="2021-11-04T15:26:22.147" v="10" actId="478"/>
          <ac:picMkLst>
            <pc:docMk/>
            <pc:sldMk cId="0" sldId="272"/>
            <ac:picMk id="299" creationId="{00000000-0000-0000-0000-000000000000}"/>
          </ac:picMkLst>
        </pc:picChg>
      </pc:sldChg>
      <pc:sldChg chg="addSp delSp modSp">
        <pc:chgData name="Poe, Carson (Volpe)" userId="6ae83194-c6b8-4776-922d-edd82b306dc3" providerId="ADAL" clId="{22AA7027-D561-457E-969D-2F0998C7B5D9}" dt="2021-11-04T15:32:39.794" v="1897" actId="962"/>
        <pc:sldMkLst>
          <pc:docMk/>
          <pc:sldMk cId="3240977587" sldId="273"/>
        </pc:sldMkLst>
        <pc:spChg chg="del">
          <ac:chgData name="Poe, Carson (Volpe)" userId="6ae83194-c6b8-4776-922d-edd82b306dc3" providerId="ADAL" clId="{22AA7027-D561-457E-969D-2F0998C7B5D9}" dt="2021-11-04T15:27:31.121" v="24" actId="478"/>
          <ac:spMkLst>
            <pc:docMk/>
            <pc:sldMk cId="3240977587" sldId="273"/>
            <ac:spMk id="3" creationId="{00000000-0000-0000-0000-000000000000}"/>
          </ac:spMkLst>
        </pc:spChg>
        <pc:spChg chg="mod">
          <ac:chgData name="Poe, Carson (Volpe)" userId="6ae83194-c6b8-4776-922d-edd82b306dc3" providerId="ADAL" clId="{22AA7027-D561-457E-969D-2F0998C7B5D9}" dt="2021-11-04T15:31:19.878" v="1293" actId="164"/>
          <ac:spMkLst>
            <pc:docMk/>
            <pc:sldMk cId="3240977587" sldId="273"/>
            <ac:spMk id="7" creationId="{00000000-0000-0000-0000-000000000000}"/>
          </ac:spMkLst>
        </pc:spChg>
        <pc:grpChg chg="add mod">
          <ac:chgData name="Poe, Carson (Volpe)" userId="6ae83194-c6b8-4776-922d-edd82b306dc3" providerId="ADAL" clId="{22AA7027-D561-457E-969D-2F0998C7B5D9}" dt="2021-11-04T15:32:39.794" v="1897" actId="962"/>
          <ac:grpSpMkLst>
            <pc:docMk/>
            <pc:sldMk cId="3240977587" sldId="273"/>
            <ac:grpSpMk id="6" creationId="{DA96B175-848A-46FE-9EEE-A61DF24278EF}"/>
          </ac:grpSpMkLst>
        </pc:grpChg>
        <pc:picChg chg="mod">
          <ac:chgData name="Poe, Carson (Volpe)" userId="6ae83194-c6b8-4776-922d-edd82b306dc3" providerId="ADAL" clId="{22AA7027-D561-457E-969D-2F0998C7B5D9}" dt="2021-11-04T15:31:19.878" v="1293" actId="164"/>
          <ac:picMkLst>
            <pc:docMk/>
            <pc:sldMk cId="3240977587" sldId="273"/>
            <ac:picMk id="5" creationId="{00000000-0000-0000-0000-000000000000}"/>
          </ac:picMkLst>
        </pc:picChg>
        <pc:picChg chg="add del mod">
          <ac:chgData name="Poe, Carson (Volpe)" userId="6ae83194-c6b8-4776-922d-edd82b306dc3" providerId="ADAL" clId="{22AA7027-D561-457E-969D-2F0998C7B5D9}" dt="2021-11-04T15:31:19.878" v="1293" actId="164"/>
          <ac:picMkLst>
            <pc:docMk/>
            <pc:sldMk cId="3240977587" sldId="273"/>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08768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137" name="Google Shape;137;p1: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1acaadf5e_0_164: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1acaadf5e_0_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Title 23 sections 107 and 317 of the United States Code authorize the conveyance of lands, or interests in lands, owned by the United States, to any State for the purpose of interstate construction, reconstruction, improvement, maintenance, right of way or materials source. Property being conveyed for these uses must be requested by the Secretary of Transportation and must be authorized by the Secretary of the Department supervising the administration of such lands or the interests in such lands. The conveyance of such property shall be made to the state transportation department or such political subdivision thereof as its laws may provide, in the form of purchase, donation, condemnation or other form so long as it complies with the laws of the United States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Title 40 U.S.C. 1304(b) provides for the conveyance of lands or interest in such lands, with or without consideration to such state or political subdivision for the purposes of highway, street or alley widening.</a:t>
            </a:r>
            <a:endParaRPr dirty="0"/>
          </a:p>
          <a:p>
            <a:pPr marL="0" lvl="0" indent="0" algn="l" rtl="0">
              <a:spcBef>
                <a:spcPts val="360"/>
              </a:spcBef>
              <a:spcAft>
                <a:spcPts val="0"/>
              </a:spcAft>
              <a:buNone/>
            </a:pPr>
            <a:endParaRPr dirty="0"/>
          </a:p>
        </p:txBody>
      </p:sp>
      <p:sp>
        <p:nvSpPr>
          <p:cNvPr id="240" name="Google Shape;240;g51acaadf5e_0_16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1acaadf5e_0_184: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1acaadf5e_0_1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2100" algn="l" rtl="0">
              <a:spcBef>
                <a:spcPts val="400"/>
              </a:spcBef>
              <a:spcAft>
                <a:spcPts val="0"/>
              </a:spcAft>
              <a:buClr>
                <a:schemeClr val="dk1"/>
              </a:buClr>
              <a:buSzPts val="1000"/>
              <a:buChar char="•"/>
            </a:pPr>
            <a:r>
              <a:rPr lang="en-US" sz="1000"/>
              <a:t>Title conveyed by a Quitclaim Deed</a:t>
            </a:r>
            <a:endParaRPr sz="1000"/>
          </a:p>
          <a:p>
            <a:pPr marL="457200" lvl="0" indent="-292100" algn="l" rtl="0">
              <a:spcBef>
                <a:spcPts val="0"/>
              </a:spcBef>
              <a:spcAft>
                <a:spcPts val="0"/>
              </a:spcAft>
              <a:buClr>
                <a:schemeClr val="dk1"/>
              </a:buClr>
              <a:buSzPts val="1000"/>
              <a:buChar char="•"/>
            </a:pPr>
            <a:r>
              <a:rPr lang="en-US" sz="1000"/>
              <a:t>Covenants that may limit the use of the property to the Sponsoring Agency’s program are incorporated in the deed.</a:t>
            </a:r>
            <a:endParaRPr sz="1000"/>
          </a:p>
          <a:p>
            <a:pPr marL="457200" lvl="0" indent="-292100" algn="l" rtl="0">
              <a:spcBef>
                <a:spcPts val="0"/>
              </a:spcBef>
              <a:spcAft>
                <a:spcPts val="0"/>
              </a:spcAft>
              <a:buClr>
                <a:schemeClr val="dk1"/>
              </a:buClr>
              <a:buSzPts val="1000"/>
              <a:buChar char="•"/>
            </a:pPr>
            <a:r>
              <a:rPr lang="en-US" sz="1000"/>
              <a:t>Other covenants and notices frequently included are: CERCLA, historic preservation, non-discrimination, lead-based paint, and asbestos.</a:t>
            </a:r>
            <a:endParaRPr sz="1000"/>
          </a:p>
          <a:p>
            <a:pPr marL="457200" lvl="0" indent="-292100" algn="l" rtl="0">
              <a:spcBef>
                <a:spcPts val="0"/>
              </a:spcBef>
              <a:spcAft>
                <a:spcPts val="0"/>
              </a:spcAft>
              <a:buClr>
                <a:schemeClr val="dk1"/>
              </a:buClr>
              <a:buSzPts val="1000"/>
              <a:buChar char="•"/>
            </a:pPr>
            <a:r>
              <a:rPr lang="en-US" sz="1000"/>
              <a:t>The case is closed except for future compliance inspections to ensure the grantees’ compliance with covenant restrictions. </a:t>
            </a:r>
            <a:endParaRPr sz="1000"/>
          </a:p>
          <a:p>
            <a:pPr marL="457200" lvl="0" indent="-292100" algn="l" rtl="0">
              <a:spcBef>
                <a:spcPts val="0"/>
              </a:spcBef>
              <a:spcAft>
                <a:spcPts val="0"/>
              </a:spcAft>
              <a:buClr>
                <a:schemeClr val="dk1"/>
              </a:buClr>
              <a:buSzPts val="1000"/>
              <a:buChar char="•"/>
            </a:pPr>
            <a:r>
              <a:rPr lang="en-US" sz="1000"/>
              <a:t>The Sponsoring Agency conducts the compliance inspection. </a:t>
            </a:r>
            <a:endParaRPr sz="1000"/>
          </a:p>
          <a:p>
            <a:pPr marL="457200" lvl="0" indent="-292100" algn="l" rtl="0">
              <a:spcBef>
                <a:spcPts val="0"/>
              </a:spcBef>
              <a:spcAft>
                <a:spcPts val="0"/>
              </a:spcAft>
              <a:buClr>
                <a:schemeClr val="dk1"/>
              </a:buClr>
              <a:buSzPts val="1000"/>
              <a:buChar char="•"/>
            </a:pPr>
            <a:r>
              <a:rPr lang="en-US" sz="1000"/>
              <a:t>If the Grantee violates the covenant, the property may be reverted  to Government ownership. </a:t>
            </a:r>
            <a:endParaRPr sz="1000"/>
          </a:p>
        </p:txBody>
      </p:sp>
      <p:sp>
        <p:nvSpPr>
          <p:cNvPr id="248" name="Google Shape;248;g51acaadf5e_0_18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1acaadf5e_0_205: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1acaadf5e_0_20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sz="1000"/>
          </a:p>
        </p:txBody>
      </p:sp>
      <p:sp>
        <p:nvSpPr>
          <p:cNvPr id="272" name="Google Shape;272;g51acaadf5e_0_20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6" name="Google Shape;296;p13: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1acaadf5e_0_212: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1acaadf5e_0_2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sz="1000"/>
          </a:p>
        </p:txBody>
      </p:sp>
      <p:sp>
        <p:nvSpPr>
          <p:cNvPr id="288" name="Google Shape;288;g51acaadf5e_0_2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1ac038638_0_2: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1ac038638_0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g51ac038638_0_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1ac038638_0_9: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1ac038638_0_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g51ac038638_0_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1acaadf5e_0_119: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1acaadf5e_0_1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 name="Google Shape;162;g51acaadf5e_0_11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1acaadf5e_0_126: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1acaadf5e_0_1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g51acaadf5e_0_12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1acaadf5e_0_133: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1acaadf5e_0_1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g51acaadf5e_0_13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1acaadf5e_0_0:notes"/>
          <p:cNvSpPr txBox="1">
            <a:spLocks noGrp="1"/>
          </p:cNvSpPr>
          <p:nvPr>
            <p:ph type="body" idx="1"/>
          </p:nvPr>
        </p:nvSpPr>
        <p:spPr>
          <a:xfrm>
            <a:off x="685785" y="4343385"/>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On average, it takes 6 - 12 months to dispose of a Property once GSA accepts an ROE. </a:t>
            </a:r>
            <a:endParaRPr/>
          </a:p>
        </p:txBody>
      </p:sp>
      <p:sp>
        <p:nvSpPr>
          <p:cNvPr id="185" name="Google Shape;185;g51acaadf5e_0_0: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1acaadf5e_0_147:notes"/>
          <p:cNvSpPr>
            <a:spLocks noGrp="1" noRot="1" noChangeAspect="1"/>
          </p:cNvSpPr>
          <p:nvPr>
            <p:ph type="sldImg" idx="2"/>
          </p:nvPr>
        </p:nvSpPr>
        <p:spPr>
          <a:xfrm>
            <a:off x="1285875" y="685800"/>
            <a:ext cx="42862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1acaadf5e_0_1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g51acaadf5e_0_14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pic>
        <p:nvPicPr>
          <p:cNvPr id="14" name="Google Shape;14;p2" descr="HiRez4inchGSAStarMarkRGB.jpg"/>
          <p:cNvPicPr preferRelativeResize="0"/>
          <p:nvPr/>
        </p:nvPicPr>
        <p:blipFill rotWithShape="1">
          <a:blip r:embed="rId2">
            <a:alphaModFix/>
          </a:blip>
          <a:srcRect/>
          <a:stretch/>
        </p:blipFill>
        <p:spPr>
          <a:xfrm>
            <a:off x="685800" y="457200"/>
            <a:ext cx="759524" cy="685800"/>
          </a:xfrm>
          <a:prstGeom prst="rect">
            <a:avLst/>
          </a:prstGeom>
          <a:noFill/>
          <a:ln>
            <a:noFill/>
          </a:ln>
        </p:spPr>
      </p:pic>
      <p:sp>
        <p:nvSpPr>
          <p:cNvPr id="15" name="Google Shape;15;p2"/>
          <p:cNvSpPr txBox="1"/>
          <p:nvPr/>
        </p:nvSpPr>
        <p:spPr>
          <a:xfrm>
            <a:off x="4419600" y="1031241"/>
            <a:ext cx="4038600" cy="24384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a:solidFill>
                  <a:schemeClr val="lt2"/>
                </a:solidFill>
                <a:latin typeface="Arial"/>
                <a:ea typeface="Arial"/>
                <a:cs typeface="Arial"/>
                <a:sym typeface="Arial"/>
              </a:rPr>
              <a:t>U.S. General Services Administration</a:t>
            </a:r>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14703"/>
          <a:stretch/>
        </p:blipFill>
        <p:spPr>
          <a:xfrm>
            <a:off x="26634" y="1478698"/>
            <a:ext cx="9081857" cy="580990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txBox="1">
            <a:spLocks noGrp="1"/>
          </p:cNvSpPr>
          <p:nvPr>
            <p:ph type="body" idx="1"/>
          </p:nvPr>
        </p:nvSpPr>
        <p:spPr>
          <a:xfrm rot="5400000">
            <a:off x="2158153" y="5927"/>
            <a:ext cx="4827694" cy="82296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11"/>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rot="5400000">
            <a:off x="4537286" y="2385062"/>
            <a:ext cx="6241627" cy="20574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58" name="Google Shape;58;p12"/>
          <p:cNvSpPr txBox="1">
            <a:spLocks noGrp="1"/>
          </p:cNvSpPr>
          <p:nvPr>
            <p:ph type="body" idx="1"/>
          </p:nvPr>
        </p:nvSpPr>
        <p:spPr>
          <a:xfrm rot="5400000">
            <a:off x="346287" y="403863"/>
            <a:ext cx="6241627" cy="60198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12"/>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4"/>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685800" y="2272453"/>
            <a:ext cx="7772400" cy="1568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5"/>
          <p:cNvSpPr txBox="1">
            <a:spLocks noGrp="1"/>
          </p:cNvSpPr>
          <p:nvPr>
            <p:ph type="subTitle" idx="1"/>
          </p:nvPr>
        </p:nvSpPr>
        <p:spPr>
          <a:xfrm>
            <a:off x="1371600" y="4145280"/>
            <a:ext cx="6400800" cy="18693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3" name="Google Shape;73;p15"/>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6"/>
          <p:cNvSpPr txBox="1">
            <a:spLocks noGrp="1"/>
          </p:cNvSpPr>
          <p:nvPr>
            <p:ph type="body" idx="1"/>
          </p:nvPr>
        </p:nvSpPr>
        <p:spPr>
          <a:xfrm>
            <a:off x="457200" y="1706880"/>
            <a:ext cx="8229600" cy="4827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722313" y="4700693"/>
            <a:ext cx="7772400" cy="1452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722313" y="3100494"/>
            <a:ext cx="7772400" cy="16002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5" name="Google Shape;85;p17"/>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7"/>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7"/>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8"/>
          <p:cNvSpPr txBox="1">
            <a:spLocks noGrp="1"/>
          </p:cNvSpPr>
          <p:nvPr>
            <p:ph type="body" idx="1"/>
          </p:nvPr>
        </p:nvSpPr>
        <p:spPr>
          <a:xfrm>
            <a:off x="457200" y="1706880"/>
            <a:ext cx="4038600" cy="48279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1" name="Google Shape;91;p18"/>
          <p:cNvSpPr txBox="1">
            <a:spLocks noGrp="1"/>
          </p:cNvSpPr>
          <p:nvPr>
            <p:ph type="body" idx="2"/>
          </p:nvPr>
        </p:nvSpPr>
        <p:spPr>
          <a:xfrm>
            <a:off x="4648200" y="1706880"/>
            <a:ext cx="4038600" cy="48279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2" name="Google Shape;92;p18"/>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9"/>
          <p:cNvSpPr txBox="1">
            <a:spLocks noGrp="1"/>
          </p:cNvSpPr>
          <p:nvPr>
            <p:ph type="body" idx="1"/>
          </p:nvPr>
        </p:nvSpPr>
        <p:spPr>
          <a:xfrm>
            <a:off x="457200" y="1637454"/>
            <a:ext cx="4040100" cy="6825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8" name="Google Shape;98;p19"/>
          <p:cNvSpPr txBox="1">
            <a:spLocks noGrp="1"/>
          </p:cNvSpPr>
          <p:nvPr>
            <p:ph type="body" idx="2"/>
          </p:nvPr>
        </p:nvSpPr>
        <p:spPr>
          <a:xfrm>
            <a:off x="457200" y="2319867"/>
            <a:ext cx="4040100" cy="42147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9" name="Google Shape;99;p19"/>
          <p:cNvSpPr txBox="1">
            <a:spLocks noGrp="1"/>
          </p:cNvSpPr>
          <p:nvPr>
            <p:ph type="body" idx="3"/>
          </p:nvPr>
        </p:nvSpPr>
        <p:spPr>
          <a:xfrm>
            <a:off x="4645025" y="1637454"/>
            <a:ext cx="4041900" cy="6825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0" name="Google Shape;100;p19"/>
          <p:cNvSpPr txBox="1">
            <a:spLocks noGrp="1"/>
          </p:cNvSpPr>
          <p:nvPr>
            <p:ph type="body" idx="4"/>
          </p:nvPr>
        </p:nvSpPr>
        <p:spPr>
          <a:xfrm>
            <a:off x="4645025" y="2319867"/>
            <a:ext cx="4041900" cy="42147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01" name="Google Shape;101;p19"/>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9"/>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9"/>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0"/>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0"/>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0"/>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291253"/>
            <a:ext cx="3008400" cy="12393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1"/>
          <p:cNvSpPr txBox="1">
            <a:spLocks noGrp="1"/>
          </p:cNvSpPr>
          <p:nvPr>
            <p:ph type="body" idx="1"/>
          </p:nvPr>
        </p:nvSpPr>
        <p:spPr>
          <a:xfrm>
            <a:off x="3575050" y="291253"/>
            <a:ext cx="5111700" cy="62433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12" name="Google Shape;112;p21"/>
          <p:cNvSpPr txBox="1">
            <a:spLocks noGrp="1"/>
          </p:cNvSpPr>
          <p:nvPr>
            <p:ph type="body" idx="2"/>
          </p:nvPr>
        </p:nvSpPr>
        <p:spPr>
          <a:xfrm>
            <a:off x="457200" y="1530773"/>
            <a:ext cx="3008400" cy="50037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3" name="Google Shape;113;p21"/>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21"/>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1"/>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457200" y="1706880"/>
            <a:ext cx="8229600" cy="4827694"/>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1792288" y="5120640"/>
            <a:ext cx="5486400" cy="6045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22"/>
          <p:cNvSpPr>
            <a:spLocks noGrp="1"/>
          </p:cNvSpPr>
          <p:nvPr>
            <p:ph type="pic" idx="2"/>
          </p:nvPr>
        </p:nvSpPr>
        <p:spPr>
          <a:xfrm>
            <a:off x="1792288" y="653627"/>
            <a:ext cx="5486400" cy="43890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22"/>
          <p:cNvSpPr txBox="1">
            <a:spLocks noGrp="1"/>
          </p:cNvSpPr>
          <p:nvPr>
            <p:ph type="body" idx="1"/>
          </p:nvPr>
        </p:nvSpPr>
        <p:spPr>
          <a:xfrm>
            <a:off x="1792288" y="5725160"/>
            <a:ext cx="5486400" cy="8586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20" name="Google Shape;120;p22"/>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2"/>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22"/>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3"/>
          <p:cNvSpPr txBox="1">
            <a:spLocks noGrp="1"/>
          </p:cNvSpPr>
          <p:nvPr>
            <p:ph type="body" idx="1"/>
          </p:nvPr>
        </p:nvSpPr>
        <p:spPr>
          <a:xfrm rot="5400000">
            <a:off x="2158050" y="6030"/>
            <a:ext cx="48279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6" name="Google Shape;126;p23"/>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rot="5400000">
            <a:off x="4537350" y="2384997"/>
            <a:ext cx="624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rot="5400000">
            <a:off x="346350" y="403797"/>
            <a:ext cx="624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2" name="Google Shape;132;p24"/>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4"/>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4"/>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2313" y="4700695"/>
            <a:ext cx="7772400" cy="145288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722313" y="3100496"/>
            <a:ext cx="7772400" cy="1600199"/>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6" name="Google Shape;26;p5"/>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29" name="Google Shape;29;p6"/>
          <p:cNvSpPr txBox="1">
            <a:spLocks noGrp="1"/>
          </p:cNvSpPr>
          <p:nvPr>
            <p:ph type="body" idx="1"/>
          </p:nvPr>
        </p:nvSpPr>
        <p:spPr>
          <a:xfrm>
            <a:off x="457200" y="1706880"/>
            <a:ext cx="4038600" cy="4827694"/>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body" idx="2"/>
          </p:nvPr>
        </p:nvSpPr>
        <p:spPr>
          <a:xfrm>
            <a:off x="4648200" y="1706880"/>
            <a:ext cx="4038600" cy="4827694"/>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637455"/>
            <a:ext cx="4040188" cy="682413"/>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57200" y="2319868"/>
            <a:ext cx="4040188" cy="421470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4645028" y="1637455"/>
            <a:ext cx="4041775" cy="682413"/>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4645028" y="2319868"/>
            <a:ext cx="4041775" cy="421470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41" name="Google Shape;41;p8"/>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3" y="291253"/>
            <a:ext cx="3008313" cy="12395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44" name="Google Shape;44;p9"/>
          <p:cNvSpPr txBox="1">
            <a:spLocks noGrp="1"/>
          </p:cNvSpPr>
          <p:nvPr>
            <p:ph type="body" idx="1"/>
          </p:nvPr>
        </p:nvSpPr>
        <p:spPr>
          <a:xfrm>
            <a:off x="3575050" y="291255"/>
            <a:ext cx="5111750" cy="62433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body" idx="2"/>
          </p:nvPr>
        </p:nvSpPr>
        <p:spPr>
          <a:xfrm>
            <a:off x="457203" y="1530775"/>
            <a:ext cx="3008313" cy="5003801"/>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792288" y="5120641"/>
            <a:ext cx="5486400" cy="60452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a:spLocks noGrp="1"/>
          </p:cNvSpPr>
          <p:nvPr>
            <p:ph type="pic" idx="2"/>
          </p:nvPr>
        </p:nvSpPr>
        <p:spPr>
          <a:xfrm>
            <a:off x="1792288" y="653627"/>
            <a:ext cx="5486400" cy="438912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1"/>
          </p:nvPr>
        </p:nvSpPr>
        <p:spPr>
          <a:xfrm>
            <a:off x="1792288" y="5725162"/>
            <a:ext cx="5486400" cy="858519"/>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a:solidFill>
                  <a:schemeClr val="lt1"/>
                </a:solidFill>
                <a:latin typeface="Arial"/>
                <a:ea typeface="Arial"/>
                <a:cs typeface="Arial"/>
                <a:sym typeface="Arial"/>
              </a:defRPr>
            </a:lvl1pPr>
            <a:lvl2pPr marL="0" marR="0" lvl="1" indent="0" algn="r" rtl="0">
              <a:spcBef>
                <a:spcPts val="0"/>
              </a:spcBef>
              <a:spcAft>
                <a:spcPts val="0"/>
              </a:spcAft>
              <a:buNone/>
              <a:defRPr sz="1200">
                <a:solidFill>
                  <a:schemeClr val="lt1"/>
                </a:solidFill>
                <a:latin typeface="Arial"/>
                <a:ea typeface="Arial"/>
                <a:cs typeface="Arial"/>
                <a:sym typeface="Arial"/>
              </a:defRPr>
            </a:lvl2pPr>
            <a:lvl3pPr marL="0" marR="0" lvl="2" indent="0" algn="r" rtl="0">
              <a:spcBef>
                <a:spcPts val="0"/>
              </a:spcBef>
              <a:spcAft>
                <a:spcPts val="0"/>
              </a:spcAft>
              <a:buNone/>
              <a:defRPr sz="1200">
                <a:solidFill>
                  <a:schemeClr val="lt1"/>
                </a:solidFill>
                <a:latin typeface="Arial"/>
                <a:ea typeface="Arial"/>
                <a:cs typeface="Arial"/>
                <a:sym typeface="Arial"/>
              </a:defRPr>
            </a:lvl3pPr>
            <a:lvl4pPr marL="0" marR="0" lvl="3" indent="0" algn="r" rtl="0">
              <a:spcBef>
                <a:spcPts val="0"/>
              </a:spcBef>
              <a:spcAft>
                <a:spcPts val="0"/>
              </a:spcAft>
              <a:buNone/>
              <a:defRPr sz="1200">
                <a:solidFill>
                  <a:schemeClr val="lt1"/>
                </a:solidFill>
                <a:latin typeface="Arial"/>
                <a:ea typeface="Arial"/>
                <a:cs typeface="Arial"/>
                <a:sym typeface="Arial"/>
              </a:defRPr>
            </a:lvl4pPr>
            <a:lvl5pPr marL="0" marR="0" lvl="4" indent="0" algn="r" rtl="0">
              <a:spcBef>
                <a:spcPts val="0"/>
              </a:spcBef>
              <a:spcAft>
                <a:spcPts val="0"/>
              </a:spcAft>
              <a:buNone/>
              <a:defRPr sz="1200">
                <a:solidFill>
                  <a:schemeClr val="lt1"/>
                </a:solidFill>
                <a:latin typeface="Arial"/>
                <a:ea typeface="Arial"/>
                <a:cs typeface="Arial"/>
                <a:sym typeface="Arial"/>
              </a:defRPr>
            </a:lvl5pPr>
            <a:lvl6pPr marL="0" marR="0" lvl="5" indent="0" algn="r" rtl="0">
              <a:spcBef>
                <a:spcPts val="0"/>
              </a:spcBef>
              <a:spcAft>
                <a:spcPts val="0"/>
              </a:spcAft>
              <a:buNone/>
              <a:defRPr sz="1200">
                <a:solidFill>
                  <a:schemeClr val="lt1"/>
                </a:solidFill>
                <a:latin typeface="Arial"/>
                <a:ea typeface="Arial"/>
                <a:cs typeface="Arial"/>
                <a:sym typeface="Arial"/>
              </a:defRPr>
            </a:lvl6pPr>
            <a:lvl7pPr marL="0" marR="0" lvl="6" indent="0" algn="r" rtl="0">
              <a:spcBef>
                <a:spcPts val="0"/>
              </a:spcBef>
              <a:spcAft>
                <a:spcPts val="0"/>
              </a:spcAft>
              <a:buNone/>
              <a:defRPr sz="1200">
                <a:solidFill>
                  <a:schemeClr val="lt1"/>
                </a:solidFill>
                <a:latin typeface="Arial"/>
                <a:ea typeface="Arial"/>
                <a:cs typeface="Arial"/>
                <a:sym typeface="Arial"/>
              </a:defRPr>
            </a:lvl7pPr>
            <a:lvl8pPr marL="0" marR="0" lvl="7" indent="0" algn="r" rtl="0">
              <a:spcBef>
                <a:spcPts val="0"/>
              </a:spcBef>
              <a:spcAft>
                <a:spcPts val="0"/>
              </a:spcAft>
              <a:buNone/>
              <a:defRPr sz="1200">
                <a:solidFill>
                  <a:schemeClr val="lt1"/>
                </a:solidFill>
                <a:latin typeface="Arial"/>
                <a:ea typeface="Arial"/>
                <a:cs typeface="Arial"/>
                <a:sym typeface="Arial"/>
              </a:defRPr>
            </a:lvl8pPr>
            <a:lvl9pPr marL="0" marR="0" lvl="8" indent="0" algn="r" rtl="0">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6629400" y="6629400"/>
            <a:ext cx="1828800" cy="4572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1" name="Google Shape;11;p1"/>
          <p:cNvSpPr/>
          <p:nvPr/>
        </p:nvSpPr>
        <p:spPr>
          <a:xfrm>
            <a:off x="304800" y="0"/>
            <a:ext cx="9144000" cy="6827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2" name="Google Shape;12;p1"/>
          <p:cNvSpPr/>
          <p:nvPr/>
        </p:nvSpPr>
        <p:spPr>
          <a:xfrm>
            <a:off x="3" y="2"/>
            <a:ext cx="9140825" cy="731519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5087"/>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457200" y="292947"/>
            <a:ext cx="822960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 name="Google Shape;62;p13"/>
          <p:cNvSpPr txBox="1">
            <a:spLocks noGrp="1"/>
          </p:cNvSpPr>
          <p:nvPr>
            <p:ph type="body" idx="1"/>
          </p:nvPr>
        </p:nvSpPr>
        <p:spPr>
          <a:xfrm>
            <a:off x="457200" y="1706880"/>
            <a:ext cx="8229600" cy="4827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dt" idx="10"/>
          </p:nvPr>
        </p:nvSpPr>
        <p:spPr>
          <a:xfrm>
            <a:off x="457200" y="6780107"/>
            <a:ext cx="2133600" cy="38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ftr" idx="11"/>
          </p:nvPr>
        </p:nvSpPr>
        <p:spPr>
          <a:xfrm>
            <a:off x="3124200" y="6780107"/>
            <a:ext cx="2895600" cy="389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sldNum" idx="12"/>
          </p:nvPr>
        </p:nvSpPr>
        <p:spPr>
          <a:xfrm>
            <a:off x="6553200" y="6780107"/>
            <a:ext cx="2133600" cy="38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disposal.gsa.gov/s/contact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sposal.gsa.gov/s/FA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5"/>
          <p:cNvSpPr txBox="1">
            <a:spLocks noGrp="1"/>
          </p:cNvSpPr>
          <p:nvPr>
            <p:ph type="title" idx="4294967295"/>
          </p:nvPr>
        </p:nvSpPr>
        <p:spPr>
          <a:xfrm>
            <a:off x="0" y="1578421"/>
            <a:ext cx="7330726" cy="121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005087"/>
                </a:solidFill>
                <a:effectLst/>
                <a:uLnTx/>
                <a:uFillTx/>
                <a:latin typeface="Arial"/>
                <a:ea typeface="Arial"/>
                <a:cs typeface="Arial"/>
                <a:sym typeface="Arial"/>
              </a:rPr>
              <a:t>US General Services Administration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Arial"/>
                <a:ea typeface="Arial"/>
                <a:cs typeface="Arial"/>
                <a:sym typeface="Arial"/>
              </a:rPr>
              <a:t>Office of Real Property Utilization and Disposal</a:t>
            </a:r>
            <a:endParaRPr kumimoji="0" lang="en-US" sz="2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42" name="Google Shape;142;p25"/>
          <p:cNvSpPr txBox="1"/>
          <p:nvPr/>
        </p:nvSpPr>
        <p:spPr>
          <a:xfrm>
            <a:off x="533400" y="6172200"/>
            <a:ext cx="4802187" cy="457200"/>
          </a:xfrm>
          <a:prstGeom prst="rect">
            <a:avLst/>
          </a:prstGeom>
          <a:noFill/>
          <a:ln>
            <a:noFill/>
          </a:ln>
        </p:spPr>
        <p:txBody>
          <a:bodyPr spcFirstLastPara="1" wrap="square" lIns="0" tIns="0" rIns="0" bIns="0" anchor="b" anchorCtr="0">
            <a:noAutofit/>
          </a:bodyPr>
          <a:lstStyle/>
          <a:p>
            <a:pPr marL="0" marR="0" lvl="0" indent="0" algn="l" rtl="0">
              <a:lnSpc>
                <a:spcPct val="30000"/>
              </a:lnSpc>
              <a:spcBef>
                <a:spcPts val="0"/>
              </a:spcBef>
              <a:spcAft>
                <a:spcPts val="0"/>
              </a:spcAft>
              <a:buNone/>
            </a:pPr>
            <a:r>
              <a:rPr lang="en-US" sz="1400" dirty="0">
                <a:solidFill>
                  <a:srgbClr val="FFFFFF"/>
                </a:solidFill>
                <a:latin typeface="Arial"/>
                <a:ea typeface="Arial"/>
                <a:cs typeface="Arial"/>
                <a:sym typeface="Arial"/>
              </a:rPr>
              <a:t>presented by</a:t>
            </a:r>
            <a:endParaRPr dirty="0"/>
          </a:p>
          <a:p>
            <a:pPr marL="0" marR="0" lvl="0" indent="0" algn="l" rtl="0">
              <a:lnSpc>
                <a:spcPct val="30000"/>
              </a:lnSpc>
              <a:spcBef>
                <a:spcPts val="900"/>
              </a:spcBef>
              <a:spcAft>
                <a:spcPts val="0"/>
              </a:spcAft>
              <a:buNone/>
            </a:pPr>
            <a:r>
              <a:rPr lang="en-US" sz="1800" dirty="0">
                <a:solidFill>
                  <a:srgbClr val="FFFFFF"/>
                </a:solidFill>
              </a:rPr>
              <a:t>Angela </a:t>
            </a:r>
            <a:r>
              <a:rPr lang="en-US" sz="1800" dirty="0" err="1">
                <a:solidFill>
                  <a:srgbClr val="FFFFFF"/>
                </a:solidFill>
              </a:rPr>
              <a:t>LaMonica</a:t>
            </a:r>
            <a:endParaRPr lang="en-US" sz="1800" dirty="0">
              <a:solidFill>
                <a:srgbClr val="FFFFFF"/>
              </a:solidFill>
            </a:endParaRPr>
          </a:p>
          <a:p>
            <a:pPr marL="0" marR="0" lvl="0" indent="0" algn="l" rtl="0">
              <a:lnSpc>
                <a:spcPct val="30000"/>
              </a:lnSpc>
              <a:spcBef>
                <a:spcPts val="900"/>
              </a:spcBef>
              <a:spcAft>
                <a:spcPts val="0"/>
              </a:spcAft>
              <a:buNone/>
            </a:pPr>
            <a:r>
              <a:rPr lang="en-US" sz="1800" dirty="0">
                <a:solidFill>
                  <a:srgbClr val="FFFFFF"/>
                </a:solidFill>
              </a:rPr>
              <a:t>Deputy Director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p34"/>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dirty="0"/>
              <a:t>Property Act:</a:t>
            </a:r>
            <a:endParaRPr dirty="0"/>
          </a:p>
          <a:p>
            <a:pPr marL="0" lvl="0" indent="0" algn="ctr" rtl="0">
              <a:spcBef>
                <a:spcPts val="0"/>
              </a:spcBef>
              <a:spcAft>
                <a:spcPts val="0"/>
              </a:spcAft>
              <a:buClr>
                <a:schemeClr val="dk1"/>
              </a:buClr>
              <a:buSzPts val="1100"/>
              <a:buFont typeface="Arial"/>
              <a:buNone/>
            </a:pPr>
            <a:r>
              <a:rPr lang="en-US" dirty="0"/>
              <a:t>Which PBCs may be of interest to FHWA?</a:t>
            </a:r>
            <a:endParaRPr dirty="0"/>
          </a:p>
        </p:txBody>
      </p:sp>
      <p:graphicFrame>
        <p:nvGraphicFramePr>
          <p:cNvPr id="243" name="Google Shape;243;p34"/>
          <p:cNvGraphicFramePr/>
          <p:nvPr>
            <p:extLst>
              <p:ext uri="{D42A27DB-BD31-4B8C-83A1-F6EECF244321}">
                <p14:modId xmlns:p14="http://schemas.microsoft.com/office/powerpoint/2010/main" val="3044337254"/>
              </p:ext>
            </p:extLst>
          </p:nvPr>
        </p:nvGraphicFramePr>
        <p:xfrm>
          <a:off x="0" y="1542500"/>
          <a:ext cx="9144000" cy="5792386"/>
        </p:xfrm>
        <a:graphic>
          <a:graphicData uri="http://schemas.openxmlformats.org/drawingml/2006/table">
            <a:tbl>
              <a:tblPr firstRow="1">
                <a:noFill/>
                <a:tableStyleId>{770EA179-3B65-48C5-940F-E96BC24DEFB1}</a:tableStyleId>
              </a:tblPr>
              <a:tblGrid>
                <a:gridCol w="897225">
                  <a:extLst>
                    <a:ext uri="{9D8B030D-6E8A-4147-A177-3AD203B41FA5}">
                      <a16:colId xmlns:a16="http://schemas.microsoft.com/office/drawing/2014/main" val="20000"/>
                    </a:ext>
                  </a:extLst>
                </a:gridCol>
                <a:gridCol w="980400">
                  <a:extLst>
                    <a:ext uri="{9D8B030D-6E8A-4147-A177-3AD203B41FA5}">
                      <a16:colId xmlns:a16="http://schemas.microsoft.com/office/drawing/2014/main" val="20001"/>
                    </a:ext>
                  </a:extLst>
                </a:gridCol>
                <a:gridCol w="1170375">
                  <a:extLst>
                    <a:ext uri="{9D8B030D-6E8A-4147-A177-3AD203B41FA5}">
                      <a16:colId xmlns:a16="http://schemas.microsoft.com/office/drawing/2014/main" val="20002"/>
                    </a:ext>
                  </a:extLst>
                </a:gridCol>
                <a:gridCol w="1241625">
                  <a:extLst>
                    <a:ext uri="{9D8B030D-6E8A-4147-A177-3AD203B41FA5}">
                      <a16:colId xmlns:a16="http://schemas.microsoft.com/office/drawing/2014/main" val="20003"/>
                    </a:ext>
                  </a:extLst>
                </a:gridCol>
                <a:gridCol w="600375">
                  <a:extLst>
                    <a:ext uri="{9D8B030D-6E8A-4147-A177-3AD203B41FA5}">
                      <a16:colId xmlns:a16="http://schemas.microsoft.com/office/drawing/2014/main" val="20004"/>
                    </a:ext>
                  </a:extLst>
                </a:gridCol>
                <a:gridCol w="944750">
                  <a:extLst>
                    <a:ext uri="{9D8B030D-6E8A-4147-A177-3AD203B41FA5}">
                      <a16:colId xmlns:a16="http://schemas.microsoft.com/office/drawing/2014/main" val="20005"/>
                    </a:ext>
                  </a:extLst>
                </a:gridCol>
                <a:gridCol w="921000">
                  <a:extLst>
                    <a:ext uri="{9D8B030D-6E8A-4147-A177-3AD203B41FA5}">
                      <a16:colId xmlns:a16="http://schemas.microsoft.com/office/drawing/2014/main" val="20006"/>
                    </a:ext>
                  </a:extLst>
                </a:gridCol>
                <a:gridCol w="1182250">
                  <a:extLst>
                    <a:ext uri="{9D8B030D-6E8A-4147-A177-3AD203B41FA5}">
                      <a16:colId xmlns:a16="http://schemas.microsoft.com/office/drawing/2014/main" val="20007"/>
                    </a:ext>
                  </a:extLst>
                </a:gridCol>
                <a:gridCol w="1206000">
                  <a:extLst>
                    <a:ext uri="{9D8B030D-6E8A-4147-A177-3AD203B41FA5}">
                      <a16:colId xmlns:a16="http://schemas.microsoft.com/office/drawing/2014/main" val="20008"/>
                    </a:ext>
                  </a:extLst>
                </a:gridCol>
              </a:tblGrid>
              <a:tr h="979600">
                <a:tc>
                  <a:txBody>
                    <a:bodyPr/>
                    <a:lstStyle/>
                    <a:p>
                      <a:pPr marL="0" lvl="0" indent="0" algn="ctr" rtl="0">
                        <a:lnSpc>
                          <a:spcPct val="115000"/>
                        </a:lnSpc>
                        <a:spcBef>
                          <a:spcPts val="0"/>
                        </a:spcBef>
                        <a:spcAft>
                          <a:spcPts val="0"/>
                        </a:spcAft>
                        <a:buNone/>
                      </a:pPr>
                      <a:r>
                        <a:rPr lang="en-US" sz="1000" b="1">
                          <a:solidFill>
                            <a:srgbClr val="FFFFFF"/>
                          </a:solidFill>
                        </a:rPr>
                        <a:t>PUBLIC BENEFIT PROGRAM</a:t>
                      </a:r>
                      <a:endParaRPr sz="1000" b="1">
                        <a:solidFill>
                          <a:srgbClr val="FFFFFF"/>
                        </a:solidFill>
                      </a:endParaRPr>
                    </a:p>
                  </a:txBody>
                  <a:tcPr marL="28575" marR="28575" marT="91425" marB="91425" anchor="ctr">
                    <a:lnL w="18950" cap="flat" cmpd="sng">
                      <a:solidFill>
                        <a:srgbClr val="000000"/>
                      </a:solidFill>
                      <a:prstDash val="solid"/>
                      <a:round/>
                      <a:headEnd type="none" w="sm" len="sm"/>
                      <a:tailEnd type="none" w="sm" len="sm"/>
                    </a:lnL>
                    <a:lnR w="28550"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AUTHORITY</a:t>
                      </a:r>
                      <a:endParaRPr sz="1000" b="1">
                        <a:solidFill>
                          <a:srgbClr val="FFFFFF"/>
                        </a:solidFill>
                      </a:endParaRPr>
                    </a:p>
                  </a:txBody>
                  <a:tcPr marL="28575" marR="28575" marT="91425" marB="91425" anchor="ctr">
                    <a:lnL w="28550"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ELIGIBLE PUBLIC AGENCY or NONPROFIT</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SPONSORING AGENT</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DIS-</a:t>
                      </a:r>
                      <a:endParaRPr sz="1000" b="1">
                        <a:solidFill>
                          <a:srgbClr val="FFFFFF"/>
                        </a:solidFill>
                      </a:endParaRPr>
                    </a:p>
                    <a:p>
                      <a:pPr marL="0" lvl="0" indent="0" algn="ctr" rtl="0">
                        <a:lnSpc>
                          <a:spcPct val="115000"/>
                        </a:lnSpc>
                        <a:spcBef>
                          <a:spcPts val="0"/>
                        </a:spcBef>
                        <a:spcAft>
                          <a:spcPts val="0"/>
                        </a:spcAft>
                        <a:buNone/>
                      </a:pPr>
                      <a:r>
                        <a:rPr lang="en-US" sz="1000" b="1">
                          <a:solidFill>
                            <a:srgbClr val="FFFFFF"/>
                          </a:solidFill>
                        </a:rPr>
                        <a:t>COUNT</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USE RESTRICTION</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TIME RESTRICTION</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PROCEDURE OUTLINE</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tc>
                  <a:txBody>
                    <a:bodyPr/>
                    <a:lstStyle/>
                    <a:p>
                      <a:pPr marL="0" lvl="0" indent="0" algn="ctr" rtl="0">
                        <a:lnSpc>
                          <a:spcPct val="115000"/>
                        </a:lnSpc>
                        <a:spcBef>
                          <a:spcPts val="0"/>
                        </a:spcBef>
                        <a:spcAft>
                          <a:spcPts val="0"/>
                        </a:spcAft>
                        <a:buNone/>
                      </a:pPr>
                      <a:r>
                        <a:rPr lang="en-US" sz="1000" b="1">
                          <a:solidFill>
                            <a:srgbClr val="FFFFFF"/>
                          </a:solidFill>
                        </a:rPr>
                        <a:t>COMPLIANCE</a:t>
                      </a:r>
                      <a:endParaRPr sz="1000" b="1">
                        <a:solidFill>
                          <a:srgbClr val="FFFFFF"/>
                        </a:solidFill>
                      </a:endParaRPr>
                    </a:p>
                  </a:txBody>
                  <a:tcPr marL="28575" marR="28575" marT="91425" marB="91425" anchor="ctr">
                    <a:lnL w="9475" cap="flat" cmpd="sng">
                      <a:solidFill>
                        <a:srgbClr val="000000"/>
                      </a:solidFill>
                      <a:prstDash val="solid"/>
                      <a:round/>
                      <a:headEnd type="none" w="sm" len="sm"/>
                      <a:tailEnd type="none" w="sm" len="sm"/>
                    </a:lnL>
                    <a:lnR w="18950"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18950" cap="flat" cmpd="sng">
                      <a:solidFill>
                        <a:srgbClr val="000000"/>
                      </a:solidFill>
                      <a:prstDash val="solid"/>
                      <a:round/>
                      <a:headEnd type="none" w="sm" len="sm"/>
                      <a:tailEnd type="none" w="sm" len="sm"/>
                    </a:lnB>
                    <a:solidFill>
                      <a:srgbClr val="005087"/>
                    </a:solidFill>
                  </a:tcPr>
                </a:tc>
                <a:extLst>
                  <a:ext uri="{0D108BD9-81ED-4DB2-BD59-A6C34878D82A}">
                    <a16:rowId xmlns:a16="http://schemas.microsoft.com/office/drawing/2014/main" val="10000"/>
                  </a:ext>
                </a:extLst>
              </a:tr>
              <a:tr h="857925">
                <a:tc>
                  <a:txBody>
                    <a:bodyPr/>
                    <a:lstStyle/>
                    <a:p>
                      <a:pPr marL="0" lvl="0" indent="0" algn="l" rtl="0">
                        <a:lnSpc>
                          <a:spcPct val="115000"/>
                        </a:lnSpc>
                        <a:spcBef>
                          <a:spcPts val="0"/>
                        </a:spcBef>
                        <a:spcAft>
                          <a:spcPts val="0"/>
                        </a:spcAft>
                        <a:buNone/>
                      </a:pPr>
                      <a:r>
                        <a:rPr lang="en-US" sz="1000" b="1"/>
                        <a:t>NEGOTIATED SALE (required)</a:t>
                      </a:r>
                      <a:endParaRPr sz="1000" b="1"/>
                    </a:p>
                  </a:txBody>
                  <a:tcPr marL="28575" marR="28575" marT="91425" marB="91425" anchor="ctr">
                    <a:lnL w="18950" cap="flat" cmpd="sng">
                      <a:solidFill>
                        <a:srgbClr val="000000"/>
                      </a:solidFill>
                      <a:prstDash val="solid"/>
                      <a:round/>
                      <a:headEnd type="none" w="sm" len="sm"/>
                      <a:tailEnd type="none" w="sm" len="sm"/>
                    </a:lnL>
                    <a:lnR w="28550"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40 USC 545(b)(8)</a:t>
                      </a:r>
                      <a:endParaRPr sz="1000">
                        <a:solidFill>
                          <a:srgbClr val="FF0000"/>
                        </a:solidFill>
                      </a:endParaRPr>
                    </a:p>
                  </a:txBody>
                  <a:tcPr marL="28575" marR="28575" marT="91425" marB="91425" anchor="ctr">
                    <a:lnL w="28550"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PUBLIC BODY OR TAX SUPPORTED INSTITUTIONS</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NONE, GSA FACILITATES NEGOTIATION</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0</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NO EXCESS PROFITS ALLOWED</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NONE</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GSA NEGOTIATES FMV: GSA SUPPLIES DEED</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ADMINISTRATOR OF THE GENERAL SERVICES</a:t>
                      </a:r>
                      <a:endParaRPr sz="1000"/>
                    </a:p>
                  </a:txBody>
                  <a:tcPr marL="28575" marR="28575" marT="91425" marB="91425" anchor="ctr">
                    <a:lnL w="9475" cap="flat" cmpd="sng">
                      <a:solidFill>
                        <a:srgbClr val="000000"/>
                      </a:solidFill>
                      <a:prstDash val="solid"/>
                      <a:round/>
                      <a:headEnd type="none" w="sm" len="sm"/>
                      <a:tailEnd type="none" w="sm" len="sm"/>
                    </a:lnL>
                    <a:lnR w="18950" cap="flat" cmpd="sng">
                      <a:solidFill>
                        <a:srgbClr val="000000"/>
                      </a:solidFill>
                      <a:prstDash val="solid"/>
                      <a:round/>
                      <a:headEnd type="none" w="sm" len="sm"/>
                      <a:tailEnd type="none" w="sm" len="sm"/>
                    </a:lnR>
                    <a:lnT w="18950"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57800">
                <a:tc>
                  <a:txBody>
                    <a:bodyPr/>
                    <a:lstStyle/>
                    <a:p>
                      <a:pPr marL="0" lvl="0" indent="0" algn="l" rtl="0">
                        <a:lnSpc>
                          <a:spcPct val="115000"/>
                        </a:lnSpc>
                        <a:spcBef>
                          <a:spcPts val="0"/>
                        </a:spcBef>
                        <a:spcAft>
                          <a:spcPts val="0"/>
                        </a:spcAft>
                        <a:buNone/>
                      </a:pPr>
                      <a:r>
                        <a:rPr lang="en-US" sz="1000" b="1"/>
                        <a:t>HOMELESS (required if Suitable)</a:t>
                      </a:r>
                      <a:endParaRPr sz="1000" b="1"/>
                    </a:p>
                  </a:txBody>
                  <a:tcPr marL="28575" marR="28575" marT="91425" marB="91425" anchor="ctr">
                    <a:lnL w="18950" cap="flat" cmpd="sng">
                      <a:solidFill>
                        <a:srgbClr val="000000"/>
                      </a:solidFill>
                      <a:prstDash val="solid"/>
                      <a:round/>
                      <a:headEnd type="none" w="sm" len="sm"/>
                      <a:tailEnd type="none" w="sm" len="sm"/>
                    </a:lnL>
                    <a:lnR w="28550"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42 U.S.C. 11411</a:t>
                      </a:r>
                      <a:endParaRPr sz="1000"/>
                    </a:p>
                  </a:txBody>
                  <a:tcPr marL="28575" marR="28575" marT="91425" marB="91425" anchor="ctr">
                    <a:lnL w="28550"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STATE AND LOCAL AGENCIES AND NON-PROFIT ORGANIZATIONS PROVIDING SERVICES TO THE HOMELESS</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DEPARTMENT OF HEALTH AND HUMAN SERVICES</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100</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HOMELESS- RELATED ONLY</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30 YEARS</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HHS SUPPLIES APPLICATION &amp; DEED: GSA SUPPLIES ASSIGNMENT LETTER TO HHS</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SECRETARY OF HEALTH AND HUMAN SERVICES</a:t>
                      </a:r>
                      <a:endParaRPr sz="1000"/>
                    </a:p>
                  </a:txBody>
                  <a:tcPr marL="28575" marR="28575" marT="91425" marB="91425" anchor="ctr">
                    <a:lnL w="9475" cap="flat" cmpd="sng">
                      <a:solidFill>
                        <a:srgbClr val="000000"/>
                      </a:solidFill>
                      <a:prstDash val="solid"/>
                      <a:round/>
                      <a:headEnd type="none" w="sm" len="sm"/>
                      <a:tailEnd type="none" w="sm" len="sm"/>
                    </a:lnL>
                    <a:lnR w="18950"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40625">
                <a:tc>
                  <a:txBody>
                    <a:bodyPr/>
                    <a:lstStyle/>
                    <a:p>
                      <a:pPr marL="0" lvl="0" indent="0" algn="l" rtl="0">
                        <a:lnSpc>
                          <a:spcPct val="115000"/>
                        </a:lnSpc>
                        <a:spcBef>
                          <a:spcPts val="0"/>
                        </a:spcBef>
                        <a:spcAft>
                          <a:spcPts val="0"/>
                        </a:spcAft>
                        <a:buNone/>
                      </a:pPr>
                      <a:r>
                        <a:rPr lang="en-US" sz="1000" b="1"/>
                        <a:t>HIGHWAY</a:t>
                      </a:r>
                      <a:endParaRPr sz="1000" b="1"/>
                    </a:p>
                  </a:txBody>
                  <a:tcPr marL="28575" marR="28575" marT="91425" marB="91425" anchor="ctr">
                    <a:lnL w="18950" cap="flat" cmpd="sng">
                      <a:solidFill>
                        <a:srgbClr val="000000"/>
                      </a:solidFill>
                      <a:prstDash val="solid"/>
                      <a:round/>
                      <a:headEnd type="none" w="sm" len="sm"/>
                      <a:tailEnd type="none" w="sm" len="sm"/>
                    </a:lnL>
                    <a:lnR w="28550"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23 U.S.C. 107 </a:t>
                      </a:r>
                      <a:endParaRPr sz="1000"/>
                    </a:p>
                    <a:p>
                      <a:pPr marL="0" lvl="0" indent="0" algn="l" rtl="0">
                        <a:lnSpc>
                          <a:spcPct val="115000"/>
                        </a:lnSpc>
                        <a:spcBef>
                          <a:spcPts val="0"/>
                        </a:spcBef>
                        <a:spcAft>
                          <a:spcPts val="0"/>
                        </a:spcAft>
                        <a:buNone/>
                      </a:pPr>
                      <a:r>
                        <a:rPr lang="en-US" sz="1000"/>
                        <a:t>&amp; </a:t>
                      </a:r>
                      <a:endParaRPr sz="1000"/>
                    </a:p>
                    <a:p>
                      <a:pPr marL="0" lvl="0" indent="0" algn="l" rtl="0">
                        <a:lnSpc>
                          <a:spcPct val="115000"/>
                        </a:lnSpc>
                        <a:spcBef>
                          <a:spcPts val="0"/>
                        </a:spcBef>
                        <a:spcAft>
                          <a:spcPts val="0"/>
                        </a:spcAft>
                        <a:buNone/>
                      </a:pPr>
                      <a:r>
                        <a:rPr lang="en-US" sz="1000"/>
                        <a:t>23 U.S.C. 317</a:t>
                      </a:r>
                      <a:endParaRPr sz="1000"/>
                    </a:p>
                  </a:txBody>
                  <a:tcPr marL="28575" marR="28575" marT="91425" marB="91425" anchor="ctr">
                    <a:lnL w="28550"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STATE WHEREIN THE PROPERTY IS SITUATED</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DEPARTMENT OF TRANSPORTATION- FEDERAL HIGHWAY ADMINISTRATION</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100</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HIGHWAY USE RELATED TO INTERSTATE HIGHWAY NETWORK</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PERPETUITY</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FHWA SUPPLIES APPLICATION &amp; DEED: GSA SUPPLIES ASSIGNMENT LETTER TO FHWA</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ADMINISTRATOR OF THE FEDERAL HIGHWAY ADMINISTRATION</a:t>
                      </a:r>
                      <a:endParaRPr sz="1000"/>
                    </a:p>
                  </a:txBody>
                  <a:tcPr marL="28575" marR="28575" marT="91425" marB="91425" anchor="ctr">
                    <a:lnL w="9475" cap="flat" cmpd="sng">
                      <a:solidFill>
                        <a:srgbClr val="000000"/>
                      </a:solidFill>
                      <a:prstDash val="solid"/>
                      <a:round/>
                      <a:headEnd type="none" w="sm" len="sm"/>
                      <a:tailEnd type="none" w="sm" len="sm"/>
                    </a:lnL>
                    <a:lnR w="18950"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89475">
                <a:tc>
                  <a:txBody>
                    <a:bodyPr/>
                    <a:lstStyle/>
                    <a:p>
                      <a:pPr marL="0" lvl="0" indent="0" algn="l" rtl="0">
                        <a:lnSpc>
                          <a:spcPct val="115000"/>
                        </a:lnSpc>
                        <a:spcBef>
                          <a:spcPts val="0"/>
                        </a:spcBef>
                        <a:spcAft>
                          <a:spcPts val="0"/>
                        </a:spcAft>
                        <a:buNone/>
                      </a:pPr>
                      <a:r>
                        <a:rPr lang="en-US" sz="1000" b="1"/>
                        <a:t>WIDENING OF PUBLIC ROADS</a:t>
                      </a:r>
                      <a:endParaRPr sz="1000" b="1"/>
                    </a:p>
                  </a:txBody>
                  <a:tcPr marL="28575" marR="28575" marT="91425" marB="91425" anchor="ctr">
                    <a:lnL w="18950" cap="flat" cmpd="sng">
                      <a:solidFill>
                        <a:srgbClr val="000000"/>
                      </a:solidFill>
                      <a:prstDash val="solid"/>
                      <a:round/>
                      <a:headEnd type="none" w="sm" len="sm"/>
                      <a:tailEnd type="none" w="sm" len="sm"/>
                    </a:lnL>
                    <a:lnR w="28550"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40 USC 1304(b)</a:t>
                      </a:r>
                      <a:endParaRPr sz="1000">
                        <a:solidFill>
                          <a:srgbClr val="FF0000"/>
                        </a:solidFill>
                      </a:endParaRPr>
                    </a:p>
                  </a:txBody>
                  <a:tcPr marL="28575" marR="28575" marT="91425" marB="91425" anchor="ctr">
                    <a:lnL w="28550"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PUBLIC BODY</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HEAD OF THE DISPOSAL AGENCY</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0-100</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HIGHWAY USE RELATED TO INTERSTATE HIGHWAY NETWORK</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PERPETUITY</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DISPOSAL AGENCY SUPPLIES APPLICATION &amp; DEED</a:t>
                      </a:r>
                      <a:endParaRPr sz="1000"/>
                    </a:p>
                  </a:txBody>
                  <a:tcPr marL="28575" marR="28575" marT="91425" marB="91425"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dirty="0"/>
                        <a:t>DISPOSAL AGENCY</a:t>
                      </a:r>
                      <a:endParaRPr sz="1000" dirty="0"/>
                    </a:p>
                  </a:txBody>
                  <a:tcPr marL="28575" marR="28575" marT="91425" marB="91425" anchor="ctr">
                    <a:lnL w="9475" cap="flat" cmpd="sng">
                      <a:solidFill>
                        <a:srgbClr val="000000"/>
                      </a:solidFill>
                      <a:prstDash val="solid"/>
                      <a:round/>
                      <a:headEnd type="none" w="sm" len="sm"/>
                      <a:tailEnd type="none" w="sm" len="sm"/>
                    </a:lnL>
                    <a:lnR w="18950"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Property Act:</a:t>
            </a:r>
            <a:endParaRPr dirty="0"/>
          </a:p>
          <a:p>
            <a:pPr marL="0" lvl="0" indent="0" algn="ctr" rtl="0">
              <a:spcBef>
                <a:spcPts val="0"/>
              </a:spcBef>
              <a:spcAft>
                <a:spcPts val="0"/>
              </a:spcAft>
              <a:buNone/>
            </a:pPr>
            <a:r>
              <a:rPr lang="en-US" dirty="0"/>
              <a:t>Sponsoring Agency role in a PBC?</a:t>
            </a:r>
            <a:endParaRPr dirty="0"/>
          </a:p>
          <a:p>
            <a:pPr marL="0" lvl="0" indent="0" algn="ctr" rtl="0">
              <a:spcBef>
                <a:spcPts val="0"/>
              </a:spcBef>
              <a:spcAft>
                <a:spcPts val="0"/>
              </a:spcAft>
              <a:buNone/>
            </a:pPr>
            <a:endParaRPr dirty="0"/>
          </a:p>
        </p:txBody>
      </p:sp>
      <p:sp>
        <p:nvSpPr>
          <p:cNvPr id="251" name="Google Shape;251;p35"/>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US"/>
              <a:t>Publicize programs to communities with the Disposal Agency (i.e. State DOTs)</a:t>
            </a:r>
            <a:endParaRPr/>
          </a:p>
          <a:p>
            <a:pPr marL="457200" lvl="0" indent="-355600" algn="l" rtl="0">
              <a:spcBef>
                <a:spcPts val="0"/>
              </a:spcBef>
              <a:spcAft>
                <a:spcPts val="0"/>
              </a:spcAft>
              <a:buSzPts val="2000"/>
              <a:buChar char="•"/>
            </a:pPr>
            <a:r>
              <a:rPr lang="en-US"/>
              <a:t>Determine whether the surplus property fits a specific program</a:t>
            </a:r>
            <a:endParaRPr/>
          </a:p>
          <a:p>
            <a:pPr marL="457200" lvl="0" indent="-355600" algn="l" rtl="0">
              <a:spcBef>
                <a:spcPts val="0"/>
              </a:spcBef>
              <a:spcAft>
                <a:spcPts val="0"/>
              </a:spcAft>
              <a:buSzPts val="2000"/>
              <a:buChar char="•"/>
            </a:pPr>
            <a:r>
              <a:rPr lang="en-US"/>
              <a:t>Review applications</a:t>
            </a:r>
            <a:endParaRPr/>
          </a:p>
          <a:p>
            <a:pPr marL="457200" lvl="0" indent="-355600" algn="l" rtl="0">
              <a:spcBef>
                <a:spcPts val="0"/>
              </a:spcBef>
              <a:spcAft>
                <a:spcPts val="0"/>
              </a:spcAft>
              <a:buSzPts val="2000"/>
              <a:buChar char="•"/>
            </a:pPr>
            <a:r>
              <a:rPr lang="en-US"/>
              <a:t>Receive assignment and write the deed, where applicable</a:t>
            </a:r>
            <a:endParaRPr/>
          </a:p>
          <a:p>
            <a:pPr marL="457200" lvl="0" indent="-355600" algn="l" rtl="0">
              <a:spcBef>
                <a:spcPts val="0"/>
              </a:spcBef>
              <a:spcAft>
                <a:spcPts val="0"/>
              </a:spcAft>
              <a:buSzPts val="2000"/>
              <a:buChar char="•"/>
            </a:pPr>
            <a:r>
              <a:rPr lang="en-US"/>
              <a:t>Ensure compliance, where applicable</a:t>
            </a:r>
            <a:endParaRPr/>
          </a:p>
          <a:p>
            <a:pPr marL="0" lvl="0" indent="0" algn="l" rtl="0">
              <a:spcBef>
                <a:spcPts val="400"/>
              </a:spcBef>
              <a:spcAft>
                <a:spcPts val="0"/>
              </a:spcAft>
              <a:buNone/>
            </a:pPr>
            <a:endParaRPr/>
          </a:p>
          <a:p>
            <a:pPr marL="0" lvl="0" indent="0" algn="l" rtl="0">
              <a:spcBef>
                <a:spcPts val="400"/>
              </a:spcBef>
              <a:spcAft>
                <a:spcPts val="0"/>
              </a:spcAft>
              <a:buNone/>
            </a:pPr>
            <a:r>
              <a:rPr lang="en-US"/>
              <a:t>HIGHWAY PBC:</a:t>
            </a:r>
            <a:endParaRPr/>
          </a:p>
          <a:p>
            <a:pPr marL="457200" lvl="0" indent="-355600" algn="l" rtl="0">
              <a:spcBef>
                <a:spcPts val="400"/>
              </a:spcBef>
              <a:spcAft>
                <a:spcPts val="0"/>
              </a:spcAft>
              <a:buSzPts val="2000"/>
              <a:buChar char="•"/>
            </a:pPr>
            <a:r>
              <a:rPr lang="en-US"/>
              <a:t>Title 40 U.S.C. 1304(b) provides for the conveyance of lands or interest in such lands, with or without consideration to such state or political subdivision for the purposes of highway, street or alley widening</a:t>
            </a:r>
            <a:endParaRPr/>
          </a:p>
          <a:p>
            <a:pPr marL="457200" lvl="0" indent="-355600" algn="l" rtl="0">
              <a:spcBef>
                <a:spcPts val="0"/>
              </a:spcBef>
              <a:spcAft>
                <a:spcPts val="0"/>
              </a:spcAft>
              <a:buSzPts val="2000"/>
              <a:buChar char="•"/>
            </a:pPr>
            <a:r>
              <a:rPr lang="en-US"/>
              <a:t>FHWA supplies Application</a:t>
            </a:r>
            <a:endParaRPr/>
          </a:p>
          <a:p>
            <a:pPr marL="457200" lvl="0" indent="-355600" algn="l" rtl="0">
              <a:spcBef>
                <a:spcPts val="0"/>
              </a:spcBef>
              <a:spcAft>
                <a:spcPts val="0"/>
              </a:spcAft>
              <a:buSzPts val="2000"/>
              <a:buChar char="•"/>
            </a:pPr>
            <a:r>
              <a:rPr lang="en-US"/>
              <a:t>GSA supplies Assignment Letter to FHWA</a:t>
            </a:r>
            <a:endParaRPr/>
          </a:p>
          <a:p>
            <a:pPr marL="457200" lvl="0" indent="-355600" algn="l" rtl="0">
              <a:spcBef>
                <a:spcPts val="0"/>
              </a:spcBef>
              <a:spcAft>
                <a:spcPts val="0"/>
              </a:spcAft>
              <a:buSzPts val="2000"/>
              <a:buChar char="•"/>
            </a:pPr>
            <a:r>
              <a:rPr lang="en-US"/>
              <a:t>FHWA executes Deed</a:t>
            </a:r>
            <a:endParaRPr/>
          </a:p>
        </p:txBody>
      </p:sp>
      <p:sp>
        <p:nvSpPr>
          <p:cNvPr id="252" name="Google Shape;252;p35"/>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GSA Office of Real Property Utilization &amp; Disposal</a:t>
            </a:r>
            <a:endParaRPr/>
          </a:p>
          <a:p>
            <a:pPr marL="0" lvl="0" indent="0" algn="ctr" rtl="0">
              <a:spcBef>
                <a:spcPts val="0"/>
              </a:spcBef>
              <a:spcAft>
                <a:spcPts val="0"/>
              </a:spcAft>
              <a:buNone/>
            </a:pPr>
            <a:r>
              <a:rPr lang="en-US"/>
              <a:t>The Closing Process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75" name="Google Shape;275;p38"/>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GSA’s process differentiates from a private real estate closing as follows: </a:t>
            </a:r>
            <a:endParaRPr/>
          </a:p>
          <a:p>
            <a:pPr marL="457200" lvl="0" indent="-355600" algn="l" rtl="0">
              <a:spcBef>
                <a:spcPts val="400"/>
              </a:spcBef>
              <a:spcAft>
                <a:spcPts val="0"/>
              </a:spcAft>
              <a:buSzPts val="2000"/>
              <a:buChar char="•"/>
            </a:pPr>
            <a:r>
              <a:rPr lang="en-US"/>
              <a:t>Grantee pays purchase price in advance, then GSA delivers the deed</a:t>
            </a:r>
            <a:endParaRPr/>
          </a:p>
          <a:p>
            <a:pPr marL="457200" lvl="0" indent="-355600" algn="l" rtl="0">
              <a:spcBef>
                <a:spcPts val="0"/>
              </a:spcBef>
              <a:spcAft>
                <a:spcPts val="0"/>
              </a:spcAft>
              <a:buSzPts val="2000"/>
              <a:buChar char="•"/>
            </a:pPr>
            <a:r>
              <a:rPr lang="en-US"/>
              <a:t>Only Quitclaim Deeds due to Anti-Deficiency Act </a:t>
            </a:r>
            <a:endParaRPr/>
          </a:p>
          <a:p>
            <a:pPr marL="457200" lvl="0" indent="-355600" algn="l" rtl="0">
              <a:spcBef>
                <a:spcPts val="0"/>
              </a:spcBef>
              <a:spcAft>
                <a:spcPts val="0"/>
              </a:spcAft>
              <a:buSzPts val="2000"/>
              <a:buChar char="•"/>
            </a:pPr>
            <a:r>
              <a:rPr lang="en-US"/>
              <a:t>Grantee is responsible for the deed recordation</a:t>
            </a:r>
            <a:endParaRPr/>
          </a:p>
          <a:p>
            <a:pPr marL="457200" lvl="0" indent="-355600" algn="l" rtl="0">
              <a:spcBef>
                <a:spcPts val="0"/>
              </a:spcBef>
              <a:spcAft>
                <a:spcPts val="0"/>
              </a:spcAft>
              <a:buSzPts val="2000"/>
              <a:buChar char="•"/>
            </a:pPr>
            <a:r>
              <a:rPr lang="en-US"/>
              <a:t>For Public Sales, GSA may require (in the IFB) the buyer hire a title/closing agent/attorney to ensure the deed is recorded timely  </a:t>
            </a:r>
            <a:endParaRPr/>
          </a:p>
          <a:p>
            <a:pPr marL="457200" lvl="0" indent="-355600" algn="l" rtl="0">
              <a:spcBef>
                <a:spcPts val="0"/>
              </a:spcBef>
              <a:spcAft>
                <a:spcPts val="0"/>
              </a:spcAft>
              <a:buSzPts val="2000"/>
              <a:buChar char="•"/>
            </a:pPr>
            <a:r>
              <a:rPr lang="en-US"/>
              <a:t>If there a land use control (LUC) (restrictive covenant) in the deed, GSA seeks to have enforcement responsibilities be given to  a non-Federal organization</a:t>
            </a:r>
            <a:endParaRPr/>
          </a:p>
          <a:p>
            <a:pPr marL="0" lvl="0" indent="0" algn="l" rtl="0">
              <a:spcBef>
                <a:spcPts val="400"/>
              </a:spcBef>
              <a:spcAft>
                <a:spcPts val="0"/>
              </a:spcAft>
              <a:buNone/>
            </a:pPr>
            <a:endParaRPr/>
          </a:p>
        </p:txBody>
      </p:sp>
      <p:sp>
        <p:nvSpPr>
          <p:cNvPr id="276" name="Google Shape;276;p38"/>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3" y="292947"/>
            <a:ext cx="8957569" cy="958804"/>
          </a:xfrm>
        </p:spPr>
        <p:txBody>
          <a:bodyPr/>
          <a:lstStyle/>
          <a:p>
            <a:pPr algn="ctr"/>
            <a:r>
              <a:rPr lang="en-US" dirty="0"/>
              <a:t>Granting Easements </a:t>
            </a:r>
          </a:p>
        </p:txBody>
      </p:sp>
      <p:sp>
        <p:nvSpPr>
          <p:cNvPr id="3" name="Text Placeholder 2"/>
          <p:cNvSpPr>
            <a:spLocks noGrp="1"/>
          </p:cNvSpPr>
          <p:nvPr>
            <p:ph type="body" idx="1"/>
          </p:nvPr>
        </p:nvSpPr>
        <p:spPr>
          <a:xfrm>
            <a:off x="457200" y="1118576"/>
            <a:ext cx="8229600" cy="5140780"/>
          </a:xfrm>
        </p:spPr>
        <p:txBody>
          <a:bodyPr/>
          <a:lstStyle/>
          <a:p>
            <a:r>
              <a:rPr lang="en-US" b="1" dirty="0"/>
              <a:t>When can agencies grant easements? </a:t>
            </a:r>
            <a:r>
              <a:rPr lang="en-US" dirty="0"/>
              <a:t>Agencies may grant easements in, on, or over Government-owned real property upon determining that the easement will not adversely impact the Government’s interests.</a:t>
            </a:r>
          </a:p>
          <a:p>
            <a:pPr marL="101600" indent="0">
              <a:buNone/>
            </a:pPr>
            <a:endParaRPr lang="en-US" sz="1500" dirty="0"/>
          </a:p>
          <a:p>
            <a:r>
              <a:rPr lang="en-US" b="1" dirty="0"/>
              <a:t>What must agencies consider when granting easements? </a:t>
            </a:r>
            <a:r>
              <a:rPr lang="en-US" dirty="0"/>
              <a:t>Agencies must— (a) Determine the easement’s fair market value; and (b) Determine the remaining property’s reduced or enhanced value because of the easement. </a:t>
            </a:r>
          </a:p>
          <a:p>
            <a:endParaRPr lang="en-US" sz="1500" dirty="0"/>
          </a:p>
          <a:p>
            <a:r>
              <a:rPr lang="en-US" b="1" dirty="0"/>
              <a:t>What happens if granting an easement will reduce the value of the property? </a:t>
            </a:r>
            <a:r>
              <a:rPr lang="en-US" dirty="0"/>
              <a:t>If the easement will reduce the property’s value, agencies must grant the easement for the amount by which the property’s fair market value is decreased unless the agency determines that the Government’s best interests are served by granting the easement at either reduced or without monetary or other consideration.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a:t>2</a:t>
            </a:r>
          </a:p>
        </p:txBody>
      </p:sp>
    </p:spTree>
    <p:extLst>
      <p:ext uri="{BB962C8B-B14F-4D97-AF65-F5344CB8AC3E}">
        <p14:creationId xmlns:p14="http://schemas.microsoft.com/office/powerpoint/2010/main" val="64801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Study</a:t>
            </a:r>
            <a:br>
              <a:rPr lang="en-US" dirty="0"/>
            </a:br>
            <a:r>
              <a:rPr lang="en-US" dirty="0"/>
              <a:t>11000 Wilshire Los Angeles, CA</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a:t>2</a:t>
            </a:r>
          </a:p>
        </p:txBody>
      </p:sp>
      <p:grpSp>
        <p:nvGrpSpPr>
          <p:cNvPr id="6" name="Group 5" descr="This is a grouping of two pictures with a caption. Picture 1 is an aerial picture of a parcel between two perpendicular roads; Picture 2 is a computer rendering of a proposed highway interchange project. The caption reads: &quot;The California Department of Transportation (Caltrans) and the LA Metropolitan Transit&#10;Authority (Metro) sought to acquire permanent and temporary easements at the 11000&#10;Wilshire Federal Building (Federal Site) located in Los Angeles, California, for incorporation into their I-405 Sepulveda Pass Widening Project (Project).&quot;">
            <a:extLst>
              <a:ext uri="{FF2B5EF4-FFF2-40B4-BE49-F238E27FC236}">
                <a16:creationId xmlns:a16="http://schemas.microsoft.com/office/drawing/2014/main" id="{DA96B175-848A-46FE-9EEE-A61DF24278EF}"/>
              </a:ext>
            </a:extLst>
          </p:cNvPr>
          <p:cNvGrpSpPr/>
          <p:nvPr/>
        </p:nvGrpSpPr>
        <p:grpSpPr>
          <a:xfrm>
            <a:off x="455162" y="1223651"/>
            <a:ext cx="8222404" cy="5338512"/>
            <a:chOff x="455162" y="1223651"/>
            <a:chExt cx="8222404" cy="5338512"/>
          </a:xfrm>
        </p:grpSpPr>
        <p:pic>
          <p:nvPicPr>
            <p:cNvPr id="1026" name="Picture 2" descr="This is an aerial image of a property that the LA Metro sought to acquire in permanent and temporary easements. The property in question is highlighted a red shape oriented in a zig-zag pattern in between two roads forming a 90-degree angle."/>
            <p:cNvPicPr>
              <a:picLocks noChangeAspect="1" noChangeArrowheads="1"/>
            </p:cNvPicPr>
            <p:nvPr/>
          </p:nvPicPr>
          <p:blipFill rotWithShape="1">
            <a:blip r:embed="rId2">
              <a:extLst>
                <a:ext uri="{28A0092B-C50C-407E-A947-70E740481C1C}">
                  <a14:useLocalDpi xmlns:a14="http://schemas.microsoft.com/office/drawing/2010/main" val="0"/>
                </a:ext>
              </a:extLst>
            </a:blip>
            <a:srcRect l="16641" t="18551" r="14621" b="24677"/>
            <a:stretch/>
          </p:blipFill>
          <p:spPr bwMode="auto">
            <a:xfrm>
              <a:off x="472918" y="1223651"/>
              <a:ext cx="5850293" cy="301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This is a computer rendering of a interchange and highway widening project envisioned for I-405 in California at Sepulveda Pass. It shows a bridge with one clover leaf with exit and entrance ram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976" y="4115352"/>
              <a:ext cx="4353590" cy="2446811"/>
            </a:xfrm>
            <a:prstGeom prst="rect">
              <a:avLst/>
            </a:prstGeom>
          </p:spPr>
        </p:pic>
        <p:sp>
          <p:nvSpPr>
            <p:cNvPr id="7" name="TextBox 6"/>
            <p:cNvSpPr txBox="1"/>
            <p:nvPr/>
          </p:nvSpPr>
          <p:spPr>
            <a:xfrm>
              <a:off x="455162" y="4367814"/>
              <a:ext cx="3868814" cy="1815882"/>
            </a:xfrm>
            <a:prstGeom prst="rect">
              <a:avLst/>
            </a:prstGeom>
            <a:noFill/>
          </p:spPr>
          <p:txBody>
            <a:bodyPr wrap="square" rtlCol="0">
              <a:spAutoFit/>
            </a:bodyPr>
            <a:lstStyle/>
            <a:p>
              <a:r>
                <a:rPr lang="en-US" dirty="0"/>
                <a:t>The California Department of Transportation (Caltrans) and the LA Metropolitan Transit</a:t>
              </a:r>
            </a:p>
            <a:p>
              <a:r>
                <a:rPr lang="en-US" dirty="0"/>
                <a:t>Authority (Metro) sought to acquire permanent and temporary easements at the 11000</a:t>
              </a:r>
            </a:p>
            <a:p>
              <a:r>
                <a:rPr lang="en-US" dirty="0"/>
                <a:t>Wilshire Federal Building (Federal Site) located in Los Angeles, California, for incorporation into their I-405 Sepulveda Pass Widening Project (Project). </a:t>
              </a:r>
            </a:p>
          </p:txBody>
        </p:sp>
      </p:grpSp>
    </p:spTree>
    <p:extLst>
      <p:ext uri="{BB962C8B-B14F-4D97-AF65-F5344CB8AC3E}">
        <p14:creationId xmlns:p14="http://schemas.microsoft.com/office/powerpoint/2010/main" val="324097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 name="Title 1"/>
          <p:cNvSpPr txBox="1">
            <a:spLocks noGrp="1"/>
          </p:cNvSpPr>
          <p:nvPr>
            <p:ph type="title" idx="4294967295"/>
          </p:nvPr>
        </p:nvSpPr>
        <p:spPr>
          <a:xfrm>
            <a:off x="0" y="1988598"/>
            <a:ext cx="9143999"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Angela LaMonica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Deputy Director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U.S General Services Administration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Real Property Utilization &amp; Disposal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Region 9 and Region 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ea typeface="Arial"/>
                <a:cs typeface="Arial"/>
                <a:sym typeface="Arial"/>
              </a:rPr>
              <a:t>415.522.3430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ea typeface="Arial"/>
                <a:cs typeface="Arial"/>
                <a:sym typeface="Arial"/>
              </a:rPr>
              <a:t>angela.lamonica@gsa.gov</a:t>
            </a:r>
          </a:p>
        </p:txBody>
      </p:sp>
      <p:pic>
        <p:nvPicPr>
          <p:cNvPr id="6" name="Google Shape;299;p41" descr="This is a computer rendering of GSA's logo. It features a blue background square with the letters G, S, and A in the foreground toward the bottom of the square.">
            <a:extLst>
              <a:ext uri="{FF2B5EF4-FFF2-40B4-BE49-F238E27FC236}">
                <a16:creationId xmlns:a16="http://schemas.microsoft.com/office/drawing/2014/main" id="{163F634C-5985-4642-AF4B-94517BB6F936}"/>
              </a:ext>
            </a:extLst>
          </p:cNvPr>
          <p:cNvPicPr preferRelativeResize="0"/>
          <p:nvPr/>
        </p:nvPicPr>
        <p:blipFill rotWithShape="1">
          <a:blip r:embed="rId3">
            <a:alphaModFix/>
          </a:blip>
          <a:srcRect/>
          <a:stretch/>
        </p:blipFill>
        <p:spPr>
          <a:xfrm>
            <a:off x="457200" y="409699"/>
            <a:ext cx="1882239" cy="1699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GSA Office of Real Property Utilization &amp; Disposal</a:t>
            </a:r>
            <a:endParaRPr dirty="0"/>
          </a:p>
          <a:p>
            <a:pPr marL="0" lvl="0" indent="0" algn="ctr" rtl="0">
              <a:spcBef>
                <a:spcPts val="0"/>
              </a:spcBef>
              <a:spcAft>
                <a:spcPts val="0"/>
              </a:spcAft>
              <a:buNone/>
            </a:pPr>
            <a:r>
              <a:rPr lang="en-US" dirty="0"/>
              <a:t>Where is my nearest Regional Office?</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pic>
        <p:nvPicPr>
          <p:cNvPr id="6" name="Google Shape;292;p40" descr="This image features two sides. On the left side is a map of the United States with regions grouped by colors. The colors represent how GSA's regional offices are organized. For example, GSA's central office consists of MT, ND, SD, WY, NE, IA, MO, NE, CO, UT, NM, TX, OK, AR, and LA. The right side shows contact information for each of the offices, as follows:&#10;Central Office in Washington, D.C. has a phone number of 202-501-0084; zone 1, New England, which includes CT, ME, MA, NH, RI, VT, NJ, NY, PR, and VI has a phone number of 617-565-5700; the Chicago Field Office, which covers IL, IN, MI, MN, OH, and WI has a phone number of 312-353-6045; the zone 4, southeast sunbelt office, which consists of AL, FL, GA, KY, MS, NC, SC, TN, DE, MD, PA, VA, and WV, has a phone number of 404-331-5133; the greater southwest office has a phone number of 817-978-2331; the pacific rim office, which consists of AK, AZ, CA, HI, ID, the Marshall Islands, NV, OR, WA, American Samoa, and Guam, has a phone number of 888-472-5263; and the northern capital region, which consists of MD, VA, and DC, has a phone number of 202-205-2127.">
            <a:extLst>
              <a:ext uri="{FF2B5EF4-FFF2-40B4-BE49-F238E27FC236}">
                <a16:creationId xmlns:a16="http://schemas.microsoft.com/office/drawing/2014/main" id="{46BC4AAE-6F9A-4CFD-BEBB-805143A5F4C6}"/>
              </a:ext>
            </a:extLst>
          </p:cNvPr>
          <p:cNvPicPr preferRelativeResize="0"/>
          <p:nvPr/>
        </p:nvPicPr>
        <p:blipFill rotWithShape="1">
          <a:blip r:embed="rId3">
            <a:alphaModFix/>
          </a:blip>
          <a:srcRect l="1963" t="2387" r="1589" b="752"/>
          <a:stretch/>
        </p:blipFill>
        <p:spPr>
          <a:xfrm>
            <a:off x="162370" y="1605311"/>
            <a:ext cx="8819259" cy="4930924"/>
          </a:xfrm>
          <a:prstGeom prst="rect">
            <a:avLst/>
          </a:prstGeom>
          <a:noFill/>
          <a:ln>
            <a:noFill/>
          </a:ln>
        </p:spPr>
      </p:pic>
      <p:sp>
        <p:nvSpPr>
          <p:cNvPr id="293" name="Google Shape;293;p40"/>
          <p:cNvSpPr txBox="1"/>
          <p:nvPr/>
        </p:nvSpPr>
        <p:spPr>
          <a:xfrm>
            <a:off x="0" y="5250325"/>
            <a:ext cx="43437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a:solidFill>
                  <a:schemeClr val="hlink"/>
                </a:solidFill>
                <a:hlinkClick r:id="rId4"/>
              </a:rPr>
              <a:t>https://disposal.gsa.gov/s/contactus</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US General Services Administration</a:t>
            </a:r>
            <a:endParaRPr/>
          </a:p>
          <a:p>
            <a:pPr marL="0" lvl="0" indent="0" algn="ctr" rtl="0">
              <a:spcBef>
                <a:spcPts val="0"/>
              </a:spcBef>
              <a:spcAft>
                <a:spcPts val="0"/>
              </a:spcAft>
              <a:buNone/>
            </a:pPr>
            <a:r>
              <a:rPr lang="en-US"/>
              <a:t>Office of Real Property Utilization &amp; Disposal</a:t>
            </a:r>
            <a:endParaRPr/>
          </a:p>
        </p:txBody>
      </p:sp>
      <p:sp>
        <p:nvSpPr>
          <p:cNvPr id="149" name="Google Shape;149;p26"/>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US" dirty="0"/>
              <a:t>Mission: To lead the Federal Government in optimizing its real property portfolio through effective disposition and utilization strategies</a:t>
            </a:r>
            <a:endParaRPr dirty="0"/>
          </a:p>
          <a:p>
            <a:pPr marL="45720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The Federal Property and Administrative Services Act (Property Act): Gave GSA the authority to be the Government's real property disposal agent. </a:t>
            </a:r>
          </a:p>
          <a:p>
            <a:pPr marL="101600" lvl="0" indent="0" algn="l" rtl="0">
              <a:spcBef>
                <a:spcPts val="400"/>
              </a:spcBef>
              <a:spcAft>
                <a:spcPts val="0"/>
              </a:spcAft>
              <a:buSzPts val="2000"/>
              <a:buNone/>
            </a:pPr>
            <a:endParaRPr dirty="0"/>
          </a:p>
          <a:p>
            <a:pPr marL="457200" lvl="0" indent="-355600" algn="l" rtl="0">
              <a:spcBef>
                <a:spcPts val="400"/>
              </a:spcBef>
              <a:spcAft>
                <a:spcPts val="0"/>
              </a:spcAft>
              <a:buSzPts val="2000"/>
              <a:buChar char="•"/>
            </a:pPr>
            <a:r>
              <a:rPr lang="en-US" dirty="0"/>
              <a:t>The Office of Real Property Utilization &amp; Disposal (RPUD) has evolved from solely the Property Act disposal agent to a customer-centric government wide realty services provider</a:t>
            </a:r>
            <a:endParaRPr dirty="0"/>
          </a:p>
          <a:p>
            <a:pPr marL="0" lvl="0" indent="0" algn="l" rtl="0">
              <a:spcBef>
                <a:spcPts val="400"/>
              </a:spcBef>
              <a:spcAft>
                <a:spcPts val="0"/>
              </a:spcAft>
              <a:buNone/>
            </a:pPr>
            <a:endParaRPr dirty="0"/>
          </a:p>
        </p:txBody>
      </p:sp>
      <p:sp>
        <p:nvSpPr>
          <p:cNvPr id="150" name="Google Shape;150;p26"/>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GSA Office of Real Property Utilization &amp; Disposal</a:t>
            </a:r>
            <a:endParaRPr/>
          </a:p>
          <a:p>
            <a:pPr marL="0" lvl="0" indent="0" algn="ctr" rtl="0">
              <a:spcBef>
                <a:spcPts val="0"/>
              </a:spcBef>
              <a:spcAft>
                <a:spcPts val="0"/>
              </a:spcAft>
              <a:buNone/>
            </a:pPr>
            <a:r>
              <a:rPr lang="en-US"/>
              <a:t>Federal Agency Realty Assistance</a:t>
            </a:r>
            <a:endParaRPr/>
          </a:p>
        </p:txBody>
      </p:sp>
      <p:sp>
        <p:nvSpPr>
          <p:cNvPr id="157" name="Google Shape;157;p27"/>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Realty Services provided: </a:t>
            </a:r>
            <a:endParaRPr/>
          </a:p>
          <a:p>
            <a:pPr marL="457200" lvl="0" indent="-355600" algn="l" rtl="0">
              <a:spcBef>
                <a:spcPts val="400"/>
              </a:spcBef>
              <a:spcAft>
                <a:spcPts val="0"/>
              </a:spcAft>
              <a:buSzPts val="2000"/>
              <a:buChar char="•"/>
            </a:pPr>
            <a:r>
              <a:rPr lang="en-US"/>
              <a:t>Real Property Disposals under the Property Act</a:t>
            </a:r>
            <a:endParaRPr/>
          </a:p>
          <a:p>
            <a:pPr marL="457200" lvl="0" indent="-355600" algn="l" rtl="0">
              <a:spcBef>
                <a:spcPts val="0"/>
              </a:spcBef>
              <a:spcAft>
                <a:spcPts val="0"/>
              </a:spcAft>
              <a:buSzPts val="2000"/>
              <a:buChar char="•"/>
            </a:pPr>
            <a:r>
              <a:rPr lang="en-US"/>
              <a:t>Real Property Valuation (appraisals, highest and best use analysis)</a:t>
            </a:r>
            <a:endParaRPr/>
          </a:p>
          <a:p>
            <a:pPr marL="457200" lvl="0" indent="-355600" algn="l" rtl="0">
              <a:spcBef>
                <a:spcPts val="0"/>
              </a:spcBef>
              <a:spcAft>
                <a:spcPts val="0"/>
              </a:spcAft>
              <a:buSzPts val="2000"/>
              <a:buChar char="•"/>
            </a:pPr>
            <a:r>
              <a:rPr lang="en-US"/>
              <a:t>Due Diligence (title survey, environmental characterization, condition assessments, targeted asset reviews)</a:t>
            </a:r>
            <a:endParaRPr/>
          </a:p>
          <a:p>
            <a:pPr marL="457200" lvl="0" indent="-355600" algn="l" rtl="0">
              <a:spcBef>
                <a:spcPts val="0"/>
              </a:spcBef>
              <a:spcAft>
                <a:spcPts val="0"/>
              </a:spcAft>
              <a:buSzPts val="2000"/>
              <a:buChar char="•"/>
            </a:pPr>
            <a:r>
              <a:rPr lang="en-US"/>
              <a:t>Transactional Services (brokerage services, comprehensive repositioning, community/stakeholder coordination, relocation, exchange, outlease, auction)</a:t>
            </a:r>
            <a:endParaRPr/>
          </a:p>
          <a:p>
            <a:pPr marL="457200" lvl="0" indent="-355600" algn="l" rtl="0">
              <a:spcBef>
                <a:spcPts val="0"/>
              </a:spcBef>
              <a:spcAft>
                <a:spcPts val="0"/>
              </a:spcAft>
              <a:buSzPts val="2000"/>
              <a:buChar char="•"/>
            </a:pPr>
            <a:r>
              <a:rPr lang="en-US"/>
              <a:t>Marketing Services (advertising, open houses, website, industry days)</a:t>
            </a:r>
            <a:endParaRPr/>
          </a:p>
          <a:p>
            <a:pPr marL="457200" lvl="0" indent="-355600" algn="l" rtl="0">
              <a:spcBef>
                <a:spcPts val="0"/>
              </a:spcBef>
              <a:spcAft>
                <a:spcPts val="0"/>
              </a:spcAft>
              <a:buSzPts val="2000"/>
              <a:buChar char="•"/>
            </a:pPr>
            <a:r>
              <a:rPr lang="en-US"/>
              <a:t>NEPA Services (catex, EA, EIS, land use planning, historic review)</a:t>
            </a:r>
            <a:endParaRPr/>
          </a:p>
          <a:p>
            <a:pPr marL="457200" lvl="0" indent="-355600" algn="l" rtl="0">
              <a:spcBef>
                <a:spcPts val="0"/>
              </a:spcBef>
              <a:spcAft>
                <a:spcPts val="0"/>
              </a:spcAft>
              <a:buSzPts val="2000"/>
              <a:buChar char="•"/>
            </a:pPr>
            <a:r>
              <a:rPr lang="en-US"/>
              <a:t>Targeted portfolio and market reviews</a:t>
            </a:r>
            <a:endParaRPr/>
          </a:p>
          <a:p>
            <a:pPr marL="457200" lvl="0" indent="-355600" algn="l" rtl="0">
              <a:spcBef>
                <a:spcPts val="0"/>
              </a:spcBef>
              <a:spcAft>
                <a:spcPts val="0"/>
              </a:spcAft>
              <a:buSzPts val="2000"/>
              <a:buChar char="•"/>
            </a:pPr>
            <a:r>
              <a:rPr lang="en-US"/>
              <a:t>Training</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158" name="Google Shape;158;p27"/>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Property Act:</a:t>
            </a:r>
            <a:endParaRPr/>
          </a:p>
          <a:p>
            <a:pPr marL="0" lvl="0" indent="0" algn="ctr" rtl="0">
              <a:spcBef>
                <a:spcPts val="0"/>
              </a:spcBef>
              <a:spcAft>
                <a:spcPts val="0"/>
              </a:spcAft>
              <a:buNone/>
            </a:pPr>
            <a:r>
              <a:rPr lang="en-US"/>
              <a:t>Reporting Real Property Excess</a:t>
            </a:r>
            <a:endParaRPr/>
          </a:p>
        </p:txBody>
      </p:sp>
      <p:sp>
        <p:nvSpPr>
          <p:cNvPr id="165" name="Google Shape;165;p28"/>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Why submit a Report of Excess (ROE)?</a:t>
            </a:r>
            <a:endParaRPr/>
          </a:p>
          <a:p>
            <a:pPr marL="457200" lvl="0" indent="-355600" algn="l" rtl="0">
              <a:spcBef>
                <a:spcPts val="400"/>
              </a:spcBef>
              <a:spcAft>
                <a:spcPts val="0"/>
              </a:spcAft>
              <a:buSzPts val="2000"/>
              <a:buChar char="•"/>
            </a:pPr>
            <a:r>
              <a:rPr lang="en-US"/>
              <a:t>Property is no longer mission critical</a:t>
            </a:r>
            <a:endParaRPr/>
          </a:p>
          <a:p>
            <a:pPr marL="457200" lvl="0" indent="-355600" algn="l" rtl="0">
              <a:spcBef>
                <a:spcPts val="0"/>
              </a:spcBef>
              <a:spcAft>
                <a:spcPts val="0"/>
              </a:spcAft>
              <a:buSzPts val="2000"/>
              <a:buChar char="•"/>
            </a:pPr>
            <a:r>
              <a:rPr lang="en-US"/>
              <a:t>“Right Size” the portfolio through asset management</a:t>
            </a:r>
            <a:endParaRPr/>
          </a:p>
          <a:p>
            <a:pPr marL="457200" lvl="0" indent="-355600" algn="l" rtl="0">
              <a:spcBef>
                <a:spcPts val="0"/>
              </a:spcBef>
              <a:spcAft>
                <a:spcPts val="0"/>
              </a:spcAft>
              <a:buSzPts val="2000"/>
              <a:buChar char="•"/>
            </a:pPr>
            <a:r>
              <a:rPr lang="en-US"/>
              <a:t>Cost savings on security, operation, and maintenance costs</a:t>
            </a:r>
            <a:endParaRPr/>
          </a:p>
          <a:p>
            <a:pPr marL="457200" lvl="0" indent="-355600" algn="l" rtl="0">
              <a:spcBef>
                <a:spcPts val="0"/>
              </a:spcBef>
              <a:spcAft>
                <a:spcPts val="0"/>
              </a:spcAft>
              <a:buSzPts val="2000"/>
              <a:buChar char="•"/>
            </a:pPr>
            <a:r>
              <a:rPr lang="en-US"/>
              <a:t>Cost avoidance on capital re-investments for major repairs and replacements</a:t>
            </a:r>
            <a:endParaRPr/>
          </a:p>
          <a:p>
            <a:pPr marL="457200" lvl="0" indent="-355600" algn="l" rtl="0">
              <a:spcBef>
                <a:spcPts val="0"/>
              </a:spcBef>
              <a:spcAft>
                <a:spcPts val="0"/>
              </a:spcAft>
              <a:buSzPts val="2000"/>
              <a:buChar char="•"/>
            </a:pPr>
            <a:r>
              <a:rPr lang="en-US"/>
              <a:t>Meet Executive Order 13327 and OMB Memo guidelines to freeze/reduce the footprint, such as consolidate/co-locate</a:t>
            </a:r>
            <a:endParaRPr/>
          </a:p>
          <a:p>
            <a:pPr marL="457200" lvl="0" indent="-355600" algn="l" rtl="0">
              <a:spcBef>
                <a:spcPts val="0"/>
              </a:spcBef>
              <a:spcAft>
                <a:spcPts val="0"/>
              </a:spcAft>
              <a:buSzPts val="2000"/>
              <a:buChar char="•"/>
            </a:pPr>
            <a:r>
              <a:rPr lang="en-US"/>
              <a:t>Disposing of property provides an offset to allow for new space</a:t>
            </a:r>
            <a:endParaRPr/>
          </a:p>
          <a:p>
            <a:pPr marL="457200" lvl="0" indent="-355600" algn="l" rtl="0">
              <a:spcBef>
                <a:spcPts val="0"/>
              </a:spcBef>
              <a:spcAft>
                <a:spcPts val="0"/>
              </a:spcAft>
              <a:buSzPts val="2000"/>
              <a:buChar char="•"/>
            </a:pPr>
            <a:r>
              <a:rPr lang="en-US"/>
              <a:t>Increase space utilization by instituting new space saving office configurations, such as teleworking and hoteling.</a:t>
            </a:r>
            <a:endParaRPr/>
          </a:p>
          <a:p>
            <a:pPr marL="457200" lvl="0" indent="-355600" algn="l" rtl="0">
              <a:spcBef>
                <a:spcPts val="0"/>
              </a:spcBef>
              <a:spcAft>
                <a:spcPts val="0"/>
              </a:spcAft>
              <a:buSzPts val="2000"/>
              <a:buChar char="•"/>
            </a:pPr>
            <a:r>
              <a:rPr lang="en-US"/>
              <a:t>Contribute to socio-economic programs through Public Benefit Conveyances (PBCs)</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166" name="Google Shape;166;p28"/>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Property Act:</a:t>
            </a:r>
            <a:endParaRPr/>
          </a:p>
          <a:p>
            <a:pPr marL="0" lvl="0" indent="0" algn="ctr" rtl="0">
              <a:spcBef>
                <a:spcPts val="0"/>
              </a:spcBef>
              <a:spcAft>
                <a:spcPts val="0"/>
              </a:spcAft>
              <a:buNone/>
            </a:pPr>
            <a:r>
              <a:rPr lang="en-US"/>
              <a:t>ROE Due Diligence Requirements</a:t>
            </a:r>
            <a:endParaRPr/>
          </a:p>
        </p:txBody>
      </p:sp>
      <p:sp>
        <p:nvSpPr>
          <p:cNvPr id="173" name="Google Shape;173;p29"/>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Land Holding Agency (LHA) Due Diligence Requirements as outlined in the Excess Real Property Checklist:</a:t>
            </a:r>
          </a:p>
          <a:p>
            <a:pPr marL="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Title: Includes LHA Attorney’s Report on Title, acquisition of the title, title exceptions, past actions, jurisdiction, screening of property, etc.</a:t>
            </a:r>
            <a:endParaRPr dirty="0"/>
          </a:p>
          <a:p>
            <a:pPr marL="45720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Environmental: Includes information on a variety of environmental issues including the current or historical presence of certain substances, the presence of natural features that may impact the property, etc.</a:t>
            </a:r>
            <a:endParaRPr dirty="0"/>
          </a:p>
          <a:p>
            <a:pPr marL="45720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Additional Property Information: Continued Federal occupancy, homeless suitability determination, known public body interest, etc.</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p:txBody>
      </p:sp>
      <p:sp>
        <p:nvSpPr>
          <p:cNvPr id="174" name="Google Shape;174;p29"/>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Property Act:</a:t>
            </a:r>
            <a:endParaRPr/>
          </a:p>
          <a:p>
            <a:pPr marL="0" lvl="0" indent="0" algn="ctr" rtl="0">
              <a:spcBef>
                <a:spcPts val="0"/>
              </a:spcBef>
              <a:spcAft>
                <a:spcPts val="0"/>
              </a:spcAft>
              <a:buNone/>
            </a:pPr>
            <a:r>
              <a:rPr lang="en-US"/>
              <a:t>How to submit an ROE? </a:t>
            </a:r>
            <a:endParaRPr/>
          </a:p>
        </p:txBody>
      </p:sp>
      <p:sp>
        <p:nvSpPr>
          <p:cNvPr id="181" name="Google Shape;181;p30"/>
          <p:cNvSpPr txBox="1">
            <a:spLocks noGrp="1"/>
          </p:cNvSpPr>
          <p:nvPr>
            <p:ph type="body" idx="1"/>
          </p:nvPr>
        </p:nvSpPr>
        <p:spPr>
          <a:xfrm>
            <a:off x="457200" y="1706880"/>
            <a:ext cx="8229600" cy="48276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US" dirty="0"/>
              <a:t>LHAs complete and submit the ROE electronically, via GSA’s Report of Excess (ROE) Portal</a:t>
            </a:r>
            <a:endParaRPr dirty="0"/>
          </a:p>
          <a:p>
            <a:pPr marL="45720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An ROE includes:</a:t>
            </a:r>
            <a:endParaRPr dirty="0"/>
          </a:p>
          <a:p>
            <a:pPr marL="914400" lvl="1" indent="-355600" algn="l" rtl="0">
              <a:spcBef>
                <a:spcPts val="0"/>
              </a:spcBef>
              <a:spcAft>
                <a:spcPts val="0"/>
              </a:spcAft>
              <a:buSzPts val="2000"/>
              <a:buChar char="–"/>
            </a:pPr>
            <a:r>
              <a:rPr lang="en-US" dirty="0"/>
              <a:t>Standard Form (SF) 118</a:t>
            </a:r>
            <a:endParaRPr dirty="0"/>
          </a:p>
          <a:p>
            <a:pPr marL="914400" lvl="1" indent="-355600" algn="l" rtl="0">
              <a:spcBef>
                <a:spcPts val="0"/>
              </a:spcBef>
              <a:spcAft>
                <a:spcPts val="0"/>
              </a:spcAft>
              <a:buSzPts val="2000"/>
              <a:buChar char="–"/>
            </a:pPr>
            <a:r>
              <a:rPr lang="en-US" dirty="0"/>
              <a:t>Excess Real Property Checklist</a:t>
            </a:r>
            <a:endParaRPr dirty="0"/>
          </a:p>
          <a:p>
            <a:pPr marL="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The GSA Regional Office (based on the property’s location) is glad to offer assistance in compiling the documents for the SF118 and the Checklist, and completing/submitting the ROE electronically via the Report of Excess Portal</a:t>
            </a:r>
            <a:endParaRPr dirty="0"/>
          </a:p>
          <a:p>
            <a:pPr marL="0" lvl="0" indent="0" algn="l" rtl="0">
              <a:spcBef>
                <a:spcPts val="400"/>
              </a:spcBef>
              <a:spcAft>
                <a:spcPts val="0"/>
              </a:spcAft>
              <a:buNone/>
            </a:pPr>
            <a:endParaRPr dirty="0"/>
          </a:p>
          <a:p>
            <a:pPr marL="457200" lvl="0" indent="-355600" algn="l" rtl="0">
              <a:spcBef>
                <a:spcPts val="400"/>
              </a:spcBef>
              <a:spcAft>
                <a:spcPts val="0"/>
              </a:spcAft>
              <a:buSzPts val="2000"/>
              <a:buChar char="•"/>
            </a:pPr>
            <a:r>
              <a:rPr lang="en-US" dirty="0"/>
              <a:t>For SF118 and Checklist Forms, and ROE Portal: </a:t>
            </a:r>
            <a:r>
              <a:rPr lang="en-US" u="sng" dirty="0">
                <a:solidFill>
                  <a:schemeClr val="hlink"/>
                </a:solidFill>
                <a:hlinkClick r:id="rId3"/>
              </a:rPr>
              <a:t>https://disposal.gsa.gov/s/FAA</a:t>
            </a:r>
            <a:r>
              <a:rPr lang="en-US" dirty="0"/>
              <a:t> </a:t>
            </a:r>
            <a:endParaRPr dirty="0"/>
          </a:p>
        </p:txBody>
      </p:sp>
      <p:sp>
        <p:nvSpPr>
          <p:cNvPr id="182" name="Google Shape;182;p30"/>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4" name="Google Shape;199;p31">
            <a:extLst>
              <a:ext uri="{FF2B5EF4-FFF2-40B4-BE49-F238E27FC236}">
                <a16:creationId xmlns:a16="http://schemas.microsoft.com/office/drawing/2014/main" id="{BC581794-9555-476B-B14C-6456BB1679EB}"/>
              </a:ext>
            </a:extLst>
          </p:cNvPr>
          <p:cNvSpPr txBox="1">
            <a:spLocks noGrp="1"/>
          </p:cNvSpPr>
          <p:nvPr>
            <p:ph type="title" idx="4294967295"/>
          </p:nvPr>
        </p:nvSpPr>
        <p:spPr>
          <a:xfrm>
            <a:off x="130338" y="173195"/>
            <a:ext cx="6696900" cy="812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366"/>
              </a:buClr>
              <a:buSzPts val="3200"/>
              <a:buFont typeface="Arial"/>
              <a:buNone/>
              <a:tabLst/>
              <a:defRPr/>
            </a:pPr>
            <a:r>
              <a:rPr kumimoji="0" lang="en-US" sz="3200" b="1" i="0" u="none" strike="noStrike" kern="0" cap="none" spc="0" normalizeH="0" baseline="0" noProof="0" dirty="0">
                <a:ln>
                  <a:noFill/>
                </a:ln>
                <a:solidFill>
                  <a:srgbClr val="003366"/>
                </a:solidFill>
                <a:effectLst/>
                <a:uLnTx/>
                <a:uFillTx/>
                <a:latin typeface="Arial"/>
                <a:ea typeface="Arial"/>
                <a:cs typeface="Arial"/>
                <a:sym typeface="Arial"/>
              </a:rPr>
              <a:t>GSA Disposal Process Flowchart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3366"/>
              </a:buClr>
              <a:buSzPts val="2400"/>
              <a:buFont typeface="Arial"/>
              <a:buNone/>
              <a:tabLst/>
              <a:defRPr/>
            </a:pPr>
            <a:r>
              <a:rPr kumimoji="0" lang="en-US" sz="2400" b="0" i="0" u="none" strike="noStrike" kern="0" cap="none" spc="0" normalizeH="0" baseline="0" noProof="0" dirty="0">
                <a:ln>
                  <a:noFill/>
                </a:ln>
                <a:solidFill>
                  <a:srgbClr val="003366"/>
                </a:solidFill>
                <a:effectLst/>
                <a:uLnTx/>
                <a:uFillTx/>
                <a:latin typeface="Arial"/>
                <a:ea typeface="Arial"/>
                <a:cs typeface="Arial"/>
                <a:sym typeface="Arial"/>
              </a:rPr>
              <a:t>Concurrent Planning &amp; Execution</a:t>
            </a:r>
          </a:p>
        </p:txBody>
      </p:sp>
      <p:grpSp>
        <p:nvGrpSpPr>
          <p:cNvPr id="35" name="Group 34" descr="Initial steps">
            <a:extLst>
              <a:ext uri="{FF2B5EF4-FFF2-40B4-BE49-F238E27FC236}">
                <a16:creationId xmlns:a16="http://schemas.microsoft.com/office/drawing/2014/main" id="{3159CFDC-89B2-4FFD-AFA8-7FB1043238E6}"/>
              </a:ext>
            </a:extLst>
          </p:cNvPr>
          <p:cNvGrpSpPr/>
          <p:nvPr/>
        </p:nvGrpSpPr>
        <p:grpSpPr>
          <a:xfrm>
            <a:off x="-57451" y="1246582"/>
            <a:ext cx="1990351" cy="1159578"/>
            <a:chOff x="-57451" y="1246582"/>
            <a:chExt cx="1990351" cy="1159578"/>
          </a:xfrm>
        </p:grpSpPr>
        <p:sp>
          <p:nvSpPr>
            <p:cNvPr id="36" name="Google Shape;200;p31" descr="This is an arrow indicating the beginning of GSA's disposal process. It begins at &quot;landholding agency internal decision to dispose and points toward the right to the words Report of Excess Submitted.">
              <a:extLst>
                <a:ext uri="{FF2B5EF4-FFF2-40B4-BE49-F238E27FC236}">
                  <a16:creationId xmlns:a16="http://schemas.microsoft.com/office/drawing/2014/main" id="{66E4285F-24DF-42D7-8D0D-0E5A70E4FE96}"/>
                </a:ext>
              </a:extLst>
            </p:cNvPr>
            <p:cNvSpPr/>
            <p:nvPr/>
          </p:nvSpPr>
          <p:spPr>
            <a:xfrm>
              <a:off x="0" y="1788160"/>
              <a:ext cx="1932900" cy="618000"/>
            </a:xfrm>
            <a:prstGeom prst="rightArrow">
              <a:avLst>
                <a:gd name="adj1" fmla="val 50000"/>
                <a:gd name="adj2" fmla="val 50000"/>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93;p31">
              <a:extLst>
                <a:ext uri="{FF2B5EF4-FFF2-40B4-BE49-F238E27FC236}">
                  <a16:creationId xmlns:a16="http://schemas.microsoft.com/office/drawing/2014/main" id="{6C485833-3B2E-43DE-AE5F-722EC490530E}"/>
                </a:ext>
              </a:extLst>
            </p:cNvPr>
            <p:cNvSpPr txBox="1"/>
            <p:nvPr/>
          </p:nvSpPr>
          <p:spPr>
            <a:xfrm>
              <a:off x="-57451" y="1246582"/>
              <a:ext cx="1040400" cy="62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i="0" u="none" strike="noStrike" cap="none">
                  <a:solidFill>
                    <a:schemeClr val="dk1"/>
                  </a:solidFill>
                  <a:latin typeface="Arial"/>
                  <a:ea typeface="Arial"/>
                  <a:cs typeface="Arial"/>
                  <a:sym typeface="Arial"/>
                </a:rPr>
                <a:t>Landholding Agency internal decision to dispose </a:t>
              </a:r>
              <a:endParaRPr sz="800" b="1" i="0" u="none" strike="noStrike" cap="none">
                <a:solidFill>
                  <a:schemeClr val="dk1"/>
                </a:solidFill>
                <a:latin typeface="Arial"/>
                <a:ea typeface="Arial"/>
                <a:cs typeface="Arial"/>
                <a:sym typeface="Arial"/>
              </a:endParaRPr>
            </a:p>
          </p:txBody>
        </p:sp>
        <p:sp>
          <p:nvSpPr>
            <p:cNvPr id="38" name="Google Shape;194;p31">
              <a:extLst>
                <a:ext uri="{FF2B5EF4-FFF2-40B4-BE49-F238E27FC236}">
                  <a16:creationId xmlns:a16="http://schemas.microsoft.com/office/drawing/2014/main" id="{BEE7E92B-CA65-4461-86DF-96723A15A86C}"/>
                </a:ext>
              </a:extLst>
            </p:cNvPr>
            <p:cNvSpPr txBox="1"/>
            <p:nvPr/>
          </p:nvSpPr>
          <p:spPr>
            <a:xfrm>
              <a:off x="826120" y="1377900"/>
              <a:ext cx="990600" cy="4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i="0" u="none" strike="noStrike" cap="none">
                  <a:solidFill>
                    <a:schemeClr val="dk1"/>
                  </a:solidFill>
                  <a:latin typeface="Arial"/>
                  <a:ea typeface="Arial"/>
                  <a:cs typeface="Arial"/>
                  <a:sym typeface="Arial"/>
                </a:rPr>
                <a:t>Report of Excess Submitted</a:t>
              </a:r>
              <a:endParaRPr sz="800" b="1" i="0" u="none" strike="noStrike" cap="none">
                <a:solidFill>
                  <a:schemeClr val="dk1"/>
                </a:solidFill>
                <a:latin typeface="Arial"/>
                <a:ea typeface="Arial"/>
                <a:cs typeface="Arial"/>
                <a:sym typeface="Arial"/>
              </a:endParaRPr>
            </a:p>
          </p:txBody>
        </p:sp>
        <p:cxnSp>
          <p:nvCxnSpPr>
            <p:cNvPr id="39" name="Google Shape;210;p31">
              <a:extLst>
                <a:ext uri="{FF2B5EF4-FFF2-40B4-BE49-F238E27FC236}">
                  <a16:creationId xmlns:a16="http://schemas.microsoft.com/office/drawing/2014/main" id="{7E468F9B-48DA-46CD-A314-8CF87A1D6C58}"/>
                </a:ext>
                <a:ext uri="{C183D7F6-B498-43B3-948B-1728B52AA6E4}">
                  <adec:decorative xmlns:adec="http://schemas.microsoft.com/office/drawing/2017/decorative" val="1"/>
                </a:ext>
              </a:extLst>
            </p:cNvPr>
            <p:cNvCxnSpPr/>
            <p:nvPr/>
          </p:nvCxnSpPr>
          <p:spPr>
            <a:xfrm flipH="1">
              <a:off x="778311" y="1870343"/>
              <a:ext cx="177900" cy="405300"/>
            </a:xfrm>
            <a:prstGeom prst="straightConnector1">
              <a:avLst/>
            </a:prstGeom>
            <a:noFill/>
            <a:ln w="101600" cap="flat" cmpd="sng">
              <a:solidFill>
                <a:schemeClr val="lt1"/>
              </a:solidFill>
              <a:prstDash val="solid"/>
              <a:round/>
              <a:headEnd type="none" w="sm" len="sm"/>
              <a:tailEnd type="none" w="sm" len="sm"/>
            </a:ln>
          </p:spPr>
        </p:cxnSp>
      </p:grpSp>
      <p:grpSp>
        <p:nvGrpSpPr>
          <p:cNvPr id="40" name="Group 39" descr="Steps to reach a suitable determination">
            <a:extLst>
              <a:ext uri="{FF2B5EF4-FFF2-40B4-BE49-F238E27FC236}">
                <a16:creationId xmlns:a16="http://schemas.microsoft.com/office/drawing/2014/main" id="{4395ABB6-4A2D-4264-A010-ED6362409521}"/>
              </a:ext>
            </a:extLst>
          </p:cNvPr>
          <p:cNvGrpSpPr/>
          <p:nvPr/>
        </p:nvGrpSpPr>
        <p:grpSpPr>
          <a:xfrm>
            <a:off x="1816718" y="1964728"/>
            <a:ext cx="7198193" cy="1883071"/>
            <a:chOff x="1816718" y="1964728"/>
            <a:chExt cx="7198193" cy="1883071"/>
          </a:xfrm>
        </p:grpSpPr>
        <p:sp>
          <p:nvSpPr>
            <p:cNvPr id="41" name="Google Shape;216;p31">
              <a:extLst>
                <a:ext uri="{FF2B5EF4-FFF2-40B4-BE49-F238E27FC236}">
                  <a16:creationId xmlns:a16="http://schemas.microsoft.com/office/drawing/2014/main" id="{49C86A05-B3E5-488E-828B-E54F47676D50}"/>
                </a:ext>
              </a:extLst>
            </p:cNvPr>
            <p:cNvSpPr/>
            <p:nvPr/>
          </p:nvSpPr>
          <p:spPr>
            <a:xfrm>
              <a:off x="1932877" y="2801465"/>
              <a:ext cx="1033800" cy="569400"/>
            </a:xfrm>
            <a:prstGeom prst="rightArrow">
              <a:avLst>
                <a:gd name="adj1" fmla="val 50000"/>
                <a:gd name="adj2"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30 Days</a:t>
              </a:r>
              <a:endParaRPr sz="1200" b="1" dirty="0">
                <a:solidFill>
                  <a:schemeClr val="lt1"/>
                </a:solidFill>
                <a:latin typeface="Arial"/>
                <a:ea typeface="Arial"/>
                <a:cs typeface="Arial"/>
                <a:sym typeface="Arial"/>
              </a:endParaRPr>
            </a:p>
          </p:txBody>
        </p:sp>
        <p:sp>
          <p:nvSpPr>
            <p:cNvPr id="42" name="Google Shape;202;p31">
              <a:extLst>
                <a:ext uri="{FF2B5EF4-FFF2-40B4-BE49-F238E27FC236}">
                  <a16:creationId xmlns:a16="http://schemas.microsoft.com/office/drawing/2014/main" id="{FAC0740B-5683-4F36-8B6C-A7114BE1F141}"/>
                </a:ext>
              </a:extLst>
            </p:cNvPr>
            <p:cNvSpPr txBox="1"/>
            <p:nvPr/>
          </p:nvSpPr>
          <p:spPr>
            <a:xfrm>
              <a:off x="3851796" y="1964728"/>
              <a:ext cx="2683500" cy="39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dirty="0">
                  <a:solidFill>
                    <a:srgbClr val="FFC000"/>
                  </a:solidFill>
                  <a:latin typeface="Arial"/>
                  <a:ea typeface="Arial"/>
                  <a:cs typeface="Arial"/>
                  <a:sym typeface="Arial"/>
                </a:rPr>
                <a:t>Suitable Determination</a:t>
              </a:r>
              <a:endParaRPr sz="1800" b="1" dirty="0">
                <a:solidFill>
                  <a:srgbClr val="FFC000"/>
                </a:solidFill>
                <a:latin typeface="Arial"/>
                <a:ea typeface="Arial"/>
                <a:cs typeface="Arial"/>
                <a:sym typeface="Arial"/>
              </a:endParaRPr>
            </a:p>
          </p:txBody>
        </p:sp>
        <p:sp>
          <p:nvSpPr>
            <p:cNvPr id="43" name="Google Shape;195;p31">
              <a:extLst>
                <a:ext uri="{FF2B5EF4-FFF2-40B4-BE49-F238E27FC236}">
                  <a16:creationId xmlns:a16="http://schemas.microsoft.com/office/drawing/2014/main" id="{C7451C11-3F8C-4BC6-8527-C8AF7086B1CA}"/>
                </a:ext>
              </a:extLst>
            </p:cNvPr>
            <p:cNvSpPr txBox="1"/>
            <p:nvPr/>
          </p:nvSpPr>
          <p:spPr>
            <a:xfrm>
              <a:off x="1816718" y="2554709"/>
              <a:ext cx="1033800" cy="36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i="0" u="none" strike="noStrike" cap="none" dirty="0">
                  <a:solidFill>
                    <a:schemeClr val="dk1"/>
                  </a:solidFill>
                  <a:latin typeface="Arial"/>
                  <a:ea typeface="Arial"/>
                  <a:cs typeface="Arial"/>
                  <a:sym typeface="Arial"/>
                </a:rPr>
                <a:t>Federal</a:t>
              </a:r>
              <a:br>
                <a:rPr lang="en-US" sz="800" b="1" i="0" u="none" strike="noStrike" cap="none" dirty="0">
                  <a:solidFill>
                    <a:schemeClr val="dk1"/>
                  </a:solidFill>
                  <a:latin typeface="Arial"/>
                  <a:ea typeface="Arial"/>
                  <a:cs typeface="Arial"/>
                  <a:sym typeface="Arial"/>
                </a:rPr>
              </a:br>
              <a:r>
                <a:rPr lang="en-US" sz="800" b="1" i="0" u="none" strike="noStrike" cap="none" dirty="0">
                  <a:solidFill>
                    <a:schemeClr val="dk1"/>
                  </a:solidFill>
                  <a:latin typeface="Arial"/>
                  <a:ea typeface="Arial"/>
                  <a:cs typeface="Arial"/>
                  <a:sym typeface="Arial"/>
                </a:rPr>
                <a:t>Screening</a:t>
              </a:r>
              <a:endParaRPr sz="800" b="1" i="0" u="none" strike="noStrike" cap="none" dirty="0">
                <a:solidFill>
                  <a:schemeClr val="dk1"/>
                </a:solidFill>
                <a:latin typeface="Arial"/>
                <a:ea typeface="Arial"/>
                <a:cs typeface="Arial"/>
                <a:sym typeface="Arial"/>
              </a:endParaRPr>
            </a:p>
          </p:txBody>
        </p:sp>
        <p:sp>
          <p:nvSpPr>
            <p:cNvPr id="44" name="Google Shape;217;p31">
              <a:extLst>
                <a:ext uri="{FF2B5EF4-FFF2-40B4-BE49-F238E27FC236}">
                  <a16:creationId xmlns:a16="http://schemas.microsoft.com/office/drawing/2014/main" id="{4EE07777-B396-469D-80A0-0D2C9D6A41B0}"/>
                </a:ext>
              </a:extLst>
            </p:cNvPr>
            <p:cNvSpPr txBox="1"/>
            <p:nvPr/>
          </p:nvSpPr>
          <p:spPr>
            <a:xfrm>
              <a:off x="1831543" y="3224099"/>
              <a:ext cx="1033800" cy="62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chemeClr val="dk1"/>
                  </a:solidFill>
                  <a:latin typeface="Arial"/>
                  <a:ea typeface="Arial"/>
                  <a:cs typeface="Arial"/>
                  <a:sym typeface="Arial"/>
                </a:rPr>
                <a:t>HUD Determination   for McKinney Suitability</a:t>
              </a:r>
              <a:endParaRPr sz="800" b="1" dirty="0">
                <a:solidFill>
                  <a:schemeClr val="dk1"/>
                </a:solidFill>
                <a:latin typeface="Arial"/>
                <a:ea typeface="Arial"/>
                <a:cs typeface="Arial"/>
                <a:sym typeface="Arial"/>
              </a:endParaRPr>
            </a:p>
          </p:txBody>
        </p:sp>
        <p:sp>
          <p:nvSpPr>
            <p:cNvPr id="45" name="Google Shape;190;p31">
              <a:extLst>
                <a:ext uri="{FF2B5EF4-FFF2-40B4-BE49-F238E27FC236}">
                  <a16:creationId xmlns:a16="http://schemas.microsoft.com/office/drawing/2014/main" id="{2FC7930F-AECB-4CBD-B3E3-E76AA7666F8A}"/>
                </a:ext>
              </a:extLst>
            </p:cNvPr>
            <p:cNvSpPr/>
            <p:nvPr/>
          </p:nvSpPr>
          <p:spPr>
            <a:xfrm>
              <a:off x="6771377" y="2805984"/>
              <a:ext cx="1318200" cy="558600"/>
            </a:xfrm>
            <a:prstGeom prst="rightArrow">
              <a:avLst>
                <a:gd name="adj1" fmla="val 50000"/>
                <a:gd name="adj2"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dirty="0">
                  <a:solidFill>
                    <a:schemeClr val="lt1"/>
                  </a:solidFill>
                  <a:latin typeface="Arial"/>
                  <a:ea typeface="Arial"/>
                  <a:cs typeface="Arial"/>
                  <a:sym typeface="Arial"/>
                </a:rPr>
                <a:t>    15 Days</a:t>
              </a:r>
              <a:endParaRPr sz="1200" b="1" i="0" u="none" strike="noStrike" cap="none" dirty="0">
                <a:solidFill>
                  <a:schemeClr val="lt1"/>
                </a:solidFill>
                <a:latin typeface="Arial"/>
                <a:ea typeface="Arial"/>
                <a:cs typeface="Arial"/>
                <a:sym typeface="Arial"/>
              </a:endParaRPr>
            </a:p>
          </p:txBody>
        </p:sp>
        <p:sp>
          <p:nvSpPr>
            <p:cNvPr id="46" name="Google Shape;191;p31">
              <a:extLst>
                <a:ext uri="{FF2B5EF4-FFF2-40B4-BE49-F238E27FC236}">
                  <a16:creationId xmlns:a16="http://schemas.microsoft.com/office/drawing/2014/main" id="{CFB95211-28E4-4FA9-8F2E-5C8551282E6E}"/>
                </a:ext>
              </a:extLst>
            </p:cNvPr>
            <p:cNvSpPr/>
            <p:nvPr/>
          </p:nvSpPr>
          <p:spPr>
            <a:xfrm>
              <a:off x="4681135" y="2795549"/>
              <a:ext cx="2349900" cy="590100"/>
            </a:xfrm>
            <a:prstGeom prst="rightArrow">
              <a:avLst>
                <a:gd name="adj1" fmla="val 50000"/>
                <a:gd name="adj2"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dirty="0">
                  <a:solidFill>
                    <a:schemeClr val="lt1"/>
                  </a:solidFill>
                  <a:latin typeface="Arial"/>
                  <a:ea typeface="Arial"/>
                  <a:cs typeface="Arial"/>
                  <a:sym typeface="Arial"/>
                </a:rPr>
                <a:t>130 Days</a:t>
              </a:r>
              <a:endParaRPr sz="1200" b="1" i="0" u="none" strike="noStrike" cap="none" dirty="0">
                <a:solidFill>
                  <a:schemeClr val="lt1"/>
                </a:solidFill>
                <a:latin typeface="Arial"/>
                <a:ea typeface="Arial"/>
                <a:cs typeface="Arial"/>
                <a:sym typeface="Arial"/>
              </a:endParaRPr>
            </a:p>
          </p:txBody>
        </p:sp>
        <p:sp>
          <p:nvSpPr>
            <p:cNvPr id="47" name="Google Shape;192;p31">
              <a:extLst>
                <a:ext uri="{FF2B5EF4-FFF2-40B4-BE49-F238E27FC236}">
                  <a16:creationId xmlns:a16="http://schemas.microsoft.com/office/drawing/2014/main" id="{A8603FCD-756A-4942-A36E-B116FC1D4094}"/>
                </a:ext>
              </a:extLst>
            </p:cNvPr>
            <p:cNvSpPr/>
            <p:nvPr/>
          </p:nvSpPr>
          <p:spPr>
            <a:xfrm>
              <a:off x="3678367" y="2795549"/>
              <a:ext cx="1188000" cy="569400"/>
            </a:xfrm>
            <a:prstGeom prst="rightArrow">
              <a:avLst>
                <a:gd name="adj1" fmla="val 50000"/>
                <a:gd name="adj2"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dirty="0">
                  <a:solidFill>
                    <a:schemeClr val="lt1"/>
                  </a:solidFill>
                  <a:latin typeface="Arial"/>
                  <a:ea typeface="Arial"/>
                  <a:cs typeface="Arial"/>
                  <a:sym typeface="Arial"/>
                </a:rPr>
                <a:t>30 Days</a:t>
              </a:r>
              <a:endParaRPr sz="1200" b="1" i="0" u="none" strike="noStrike" cap="none" dirty="0">
                <a:solidFill>
                  <a:schemeClr val="lt1"/>
                </a:solidFill>
                <a:latin typeface="Arial"/>
                <a:ea typeface="Arial"/>
                <a:cs typeface="Arial"/>
                <a:sym typeface="Arial"/>
              </a:endParaRPr>
            </a:p>
          </p:txBody>
        </p:sp>
        <p:sp>
          <p:nvSpPr>
            <p:cNvPr id="48" name="Google Shape;215;p31">
              <a:extLst>
                <a:ext uri="{FF2B5EF4-FFF2-40B4-BE49-F238E27FC236}">
                  <a16:creationId xmlns:a16="http://schemas.microsoft.com/office/drawing/2014/main" id="{463A5D33-0EFD-43D7-BA66-F8A8672B63BA}"/>
                </a:ext>
              </a:extLst>
            </p:cNvPr>
            <p:cNvSpPr/>
            <p:nvPr/>
          </p:nvSpPr>
          <p:spPr>
            <a:xfrm>
              <a:off x="2907668" y="2503220"/>
              <a:ext cx="919500" cy="11502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Federal Transfer or continue to Surplus Phase</a:t>
              </a:r>
              <a:endParaRPr dirty="0"/>
            </a:p>
          </p:txBody>
        </p:sp>
        <p:sp>
          <p:nvSpPr>
            <p:cNvPr id="49" name="Google Shape;196;p31">
              <a:extLst>
                <a:ext uri="{FF2B5EF4-FFF2-40B4-BE49-F238E27FC236}">
                  <a16:creationId xmlns:a16="http://schemas.microsoft.com/office/drawing/2014/main" id="{1B8A1BED-9F64-4F2C-AFA3-4F734C2B57F1}"/>
                </a:ext>
              </a:extLst>
            </p:cNvPr>
            <p:cNvSpPr txBox="1"/>
            <p:nvPr/>
          </p:nvSpPr>
          <p:spPr>
            <a:xfrm>
              <a:off x="3612436" y="2406168"/>
              <a:ext cx="1432500" cy="4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i="0" u="none" strike="noStrike" cap="none" dirty="0">
                  <a:solidFill>
                    <a:schemeClr val="dk1"/>
                  </a:solidFill>
                  <a:latin typeface="Arial"/>
                  <a:ea typeface="Arial"/>
                  <a:cs typeface="Arial"/>
                  <a:sym typeface="Arial"/>
                </a:rPr>
                <a:t>Combined McKinney/Surplus</a:t>
              </a:r>
              <a:br>
                <a:rPr lang="en-US" sz="800" b="1" i="0" u="none" strike="noStrike" cap="none" dirty="0">
                  <a:solidFill>
                    <a:schemeClr val="dk1"/>
                  </a:solidFill>
                  <a:latin typeface="Arial"/>
                  <a:ea typeface="Arial"/>
                  <a:cs typeface="Arial"/>
                  <a:sym typeface="Arial"/>
                </a:rPr>
              </a:br>
              <a:r>
                <a:rPr lang="en-US" sz="800" b="1" i="0" u="none" strike="noStrike" cap="none" dirty="0">
                  <a:solidFill>
                    <a:schemeClr val="dk1"/>
                  </a:solidFill>
                  <a:latin typeface="Arial"/>
                  <a:ea typeface="Arial"/>
                  <a:cs typeface="Arial"/>
                  <a:sym typeface="Arial"/>
                </a:rPr>
                <a:t>Screening</a:t>
              </a:r>
              <a:endParaRPr dirty="0"/>
            </a:p>
          </p:txBody>
        </p:sp>
        <p:sp>
          <p:nvSpPr>
            <p:cNvPr id="50" name="Google Shape;187;p31">
              <a:extLst>
                <a:ext uri="{FF2B5EF4-FFF2-40B4-BE49-F238E27FC236}">
                  <a16:creationId xmlns:a16="http://schemas.microsoft.com/office/drawing/2014/main" id="{0F7A7E15-572A-4216-868A-78F92B9575D0}"/>
                </a:ext>
              </a:extLst>
            </p:cNvPr>
            <p:cNvSpPr/>
            <p:nvPr/>
          </p:nvSpPr>
          <p:spPr>
            <a:xfrm>
              <a:off x="7990411" y="2449101"/>
              <a:ext cx="1024500" cy="12582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i="0" u="none" strike="noStrike" cap="none" dirty="0">
                  <a:solidFill>
                    <a:schemeClr val="lt1"/>
                  </a:solidFill>
                  <a:latin typeface="Arial"/>
                  <a:ea typeface="Arial"/>
                  <a:cs typeface="Arial"/>
                  <a:sym typeface="Arial"/>
                </a:rPr>
                <a:t>Assign to HHS or continue </a:t>
              </a:r>
              <a:endParaRPr dirty="0"/>
            </a:p>
            <a:p>
              <a:pPr marL="0" marR="0" lvl="0" indent="0" algn="ctr" rtl="0">
                <a:spcBef>
                  <a:spcPts val="0"/>
                </a:spcBef>
                <a:spcAft>
                  <a:spcPts val="0"/>
                </a:spcAft>
                <a:buNone/>
              </a:pPr>
              <a:r>
                <a:rPr lang="en-US" sz="1000" b="1" i="0" u="none" strike="noStrike" cap="none" dirty="0">
                  <a:solidFill>
                    <a:schemeClr val="lt1"/>
                  </a:solidFill>
                  <a:latin typeface="Arial"/>
                  <a:ea typeface="Arial"/>
                  <a:cs typeface="Arial"/>
                  <a:sym typeface="Arial"/>
                </a:rPr>
                <a:t>to Surplus Phase</a:t>
              </a:r>
              <a:endParaRPr dirty="0"/>
            </a:p>
          </p:txBody>
        </p:sp>
        <p:sp>
          <p:nvSpPr>
            <p:cNvPr id="51" name="Google Shape;197;p31">
              <a:extLst>
                <a:ext uri="{FF2B5EF4-FFF2-40B4-BE49-F238E27FC236}">
                  <a16:creationId xmlns:a16="http://schemas.microsoft.com/office/drawing/2014/main" id="{C48E394B-41BC-4AB4-A885-727D7B895663}"/>
                </a:ext>
              </a:extLst>
            </p:cNvPr>
            <p:cNvSpPr txBox="1"/>
            <p:nvPr/>
          </p:nvSpPr>
          <p:spPr>
            <a:xfrm>
              <a:off x="5247358" y="2503220"/>
              <a:ext cx="1045800" cy="36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i="0" u="none" strike="noStrike" cap="none" dirty="0">
                  <a:solidFill>
                    <a:schemeClr val="dk1"/>
                  </a:solidFill>
                  <a:latin typeface="Arial"/>
                  <a:ea typeface="Arial"/>
                  <a:cs typeface="Arial"/>
                  <a:sym typeface="Arial"/>
                </a:rPr>
                <a:t>2-Step McKinney Application</a:t>
              </a:r>
              <a:endParaRPr sz="800" b="1" i="0" u="none" strike="noStrike" cap="none" dirty="0">
                <a:solidFill>
                  <a:schemeClr val="dk1"/>
                </a:solidFill>
                <a:latin typeface="Arial"/>
                <a:ea typeface="Arial"/>
                <a:cs typeface="Arial"/>
                <a:sym typeface="Arial"/>
              </a:endParaRPr>
            </a:p>
          </p:txBody>
        </p:sp>
        <p:sp>
          <p:nvSpPr>
            <p:cNvPr id="52" name="Google Shape;204;p31">
              <a:extLst>
                <a:ext uri="{FF2B5EF4-FFF2-40B4-BE49-F238E27FC236}">
                  <a16:creationId xmlns:a16="http://schemas.microsoft.com/office/drawing/2014/main" id="{FDC8EE92-FFC3-429D-B7F6-D0EC846190F0}"/>
                </a:ext>
              </a:extLst>
            </p:cNvPr>
            <p:cNvSpPr txBox="1"/>
            <p:nvPr/>
          </p:nvSpPr>
          <p:spPr>
            <a:xfrm>
              <a:off x="6887130" y="2554709"/>
              <a:ext cx="1045800" cy="36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chemeClr val="dk1"/>
                  </a:solidFill>
                  <a:latin typeface="Arial"/>
                  <a:ea typeface="Arial"/>
                  <a:cs typeface="Arial"/>
                  <a:sym typeface="Arial"/>
                </a:rPr>
                <a:t>Application Review by HHS</a:t>
              </a:r>
              <a:endParaRPr sz="800" b="1" dirty="0">
                <a:solidFill>
                  <a:schemeClr val="dk1"/>
                </a:solidFill>
                <a:latin typeface="Arial"/>
                <a:ea typeface="Arial"/>
                <a:cs typeface="Arial"/>
                <a:sym typeface="Arial"/>
              </a:endParaRPr>
            </a:p>
          </p:txBody>
        </p:sp>
      </p:grpSp>
      <p:sp>
        <p:nvSpPr>
          <p:cNvPr id="53" name="Google Shape;203;p31">
            <a:extLst>
              <a:ext uri="{FF2B5EF4-FFF2-40B4-BE49-F238E27FC236}">
                <a16:creationId xmlns:a16="http://schemas.microsoft.com/office/drawing/2014/main" id="{4D6F297F-0AD1-4F18-8FAA-5B9D5A87E018}"/>
              </a:ext>
            </a:extLst>
          </p:cNvPr>
          <p:cNvSpPr/>
          <p:nvPr/>
        </p:nvSpPr>
        <p:spPr>
          <a:xfrm>
            <a:off x="3791074" y="3830610"/>
            <a:ext cx="2980200" cy="39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C000"/>
                </a:solidFill>
                <a:latin typeface="Arial"/>
                <a:ea typeface="Arial"/>
                <a:cs typeface="Arial"/>
                <a:sym typeface="Arial"/>
              </a:rPr>
              <a:t>Unsuitable Determination</a:t>
            </a:r>
            <a:endParaRPr sz="1800" b="1" dirty="0">
              <a:solidFill>
                <a:srgbClr val="FFC000"/>
              </a:solidFill>
              <a:latin typeface="Arial"/>
              <a:ea typeface="Arial"/>
              <a:cs typeface="Arial"/>
              <a:sym typeface="Arial"/>
            </a:endParaRPr>
          </a:p>
        </p:txBody>
      </p:sp>
      <p:grpSp>
        <p:nvGrpSpPr>
          <p:cNvPr id="54" name="Group 53" descr="Steps followed when an unsuitable determination has been made.">
            <a:extLst>
              <a:ext uri="{FF2B5EF4-FFF2-40B4-BE49-F238E27FC236}">
                <a16:creationId xmlns:a16="http://schemas.microsoft.com/office/drawing/2014/main" id="{478816B5-2DFE-434C-A012-6B5209057E74}"/>
              </a:ext>
            </a:extLst>
          </p:cNvPr>
          <p:cNvGrpSpPr/>
          <p:nvPr/>
        </p:nvGrpSpPr>
        <p:grpSpPr>
          <a:xfrm>
            <a:off x="1817517" y="4275577"/>
            <a:ext cx="7197266" cy="1384679"/>
            <a:chOff x="1817517" y="4275577"/>
            <a:chExt cx="7197266" cy="1384679"/>
          </a:xfrm>
        </p:grpSpPr>
        <p:sp>
          <p:nvSpPr>
            <p:cNvPr id="55" name="Google Shape;212;p31">
              <a:extLst>
                <a:ext uri="{FF2B5EF4-FFF2-40B4-BE49-F238E27FC236}">
                  <a16:creationId xmlns:a16="http://schemas.microsoft.com/office/drawing/2014/main" id="{16CDF353-65B6-486B-8D70-DF81813E249C}"/>
                </a:ext>
              </a:extLst>
            </p:cNvPr>
            <p:cNvSpPr txBox="1"/>
            <p:nvPr/>
          </p:nvSpPr>
          <p:spPr>
            <a:xfrm>
              <a:off x="1817517" y="4406895"/>
              <a:ext cx="1033800" cy="36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chemeClr val="dk1"/>
                  </a:solidFill>
                  <a:latin typeface="Arial"/>
                  <a:ea typeface="Arial"/>
                  <a:cs typeface="Arial"/>
                  <a:sym typeface="Arial"/>
                </a:rPr>
                <a:t>Federal</a:t>
              </a:r>
              <a:br>
                <a:rPr lang="en-US" sz="800" b="1" dirty="0">
                  <a:solidFill>
                    <a:schemeClr val="dk1"/>
                  </a:solidFill>
                  <a:latin typeface="Arial"/>
                  <a:ea typeface="Arial"/>
                  <a:cs typeface="Arial"/>
                  <a:sym typeface="Arial"/>
                </a:rPr>
              </a:br>
              <a:r>
                <a:rPr lang="en-US" sz="800" b="1" dirty="0">
                  <a:solidFill>
                    <a:schemeClr val="dk1"/>
                  </a:solidFill>
                  <a:latin typeface="Arial"/>
                  <a:ea typeface="Arial"/>
                  <a:cs typeface="Arial"/>
                  <a:sym typeface="Arial"/>
                </a:rPr>
                <a:t>Screening</a:t>
              </a:r>
              <a:endParaRPr sz="800" b="1" dirty="0">
                <a:solidFill>
                  <a:schemeClr val="dk1"/>
                </a:solidFill>
                <a:latin typeface="Arial"/>
                <a:ea typeface="Arial"/>
                <a:cs typeface="Arial"/>
                <a:sym typeface="Arial"/>
              </a:endParaRPr>
            </a:p>
          </p:txBody>
        </p:sp>
        <p:sp>
          <p:nvSpPr>
            <p:cNvPr id="56" name="Google Shape;218;p31">
              <a:extLst>
                <a:ext uri="{FF2B5EF4-FFF2-40B4-BE49-F238E27FC236}">
                  <a16:creationId xmlns:a16="http://schemas.microsoft.com/office/drawing/2014/main" id="{057ACF7A-8686-48F9-96A6-26F3694E1185}"/>
                </a:ext>
              </a:extLst>
            </p:cNvPr>
            <p:cNvSpPr txBox="1"/>
            <p:nvPr/>
          </p:nvSpPr>
          <p:spPr>
            <a:xfrm>
              <a:off x="1831543" y="5036556"/>
              <a:ext cx="1033800" cy="62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chemeClr val="dk1"/>
                  </a:solidFill>
                  <a:latin typeface="Arial"/>
                  <a:ea typeface="Arial"/>
                  <a:cs typeface="Arial"/>
                  <a:sym typeface="Arial"/>
                </a:rPr>
                <a:t>HUD Determination   for McKinney Suitability</a:t>
              </a:r>
              <a:endParaRPr sz="800" b="1" dirty="0">
                <a:solidFill>
                  <a:schemeClr val="dk1"/>
                </a:solidFill>
                <a:latin typeface="Arial"/>
                <a:ea typeface="Arial"/>
                <a:cs typeface="Arial"/>
                <a:sym typeface="Arial"/>
              </a:endParaRPr>
            </a:p>
          </p:txBody>
        </p:sp>
        <p:sp>
          <p:nvSpPr>
            <p:cNvPr id="57" name="Google Shape;214;p31">
              <a:extLst>
                <a:ext uri="{FF2B5EF4-FFF2-40B4-BE49-F238E27FC236}">
                  <a16:creationId xmlns:a16="http://schemas.microsoft.com/office/drawing/2014/main" id="{28533029-330F-4E5B-A0F9-28AB047576DD}"/>
                </a:ext>
              </a:extLst>
            </p:cNvPr>
            <p:cNvSpPr/>
            <p:nvPr/>
          </p:nvSpPr>
          <p:spPr>
            <a:xfrm>
              <a:off x="1932877" y="4636537"/>
              <a:ext cx="1033800" cy="569400"/>
            </a:xfrm>
            <a:prstGeom prst="rightArrow">
              <a:avLst>
                <a:gd name="adj1" fmla="val 50000"/>
                <a:gd name="adj2" fmla="val 50000"/>
              </a:avLst>
            </a:prstGeom>
            <a:solidFill>
              <a:schemeClr val="tx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30 Days</a:t>
              </a:r>
              <a:endParaRPr sz="1200" b="1" dirty="0">
                <a:solidFill>
                  <a:schemeClr val="lt1"/>
                </a:solidFill>
                <a:latin typeface="Arial"/>
                <a:ea typeface="Arial"/>
                <a:cs typeface="Arial"/>
                <a:sym typeface="Arial"/>
              </a:endParaRPr>
            </a:p>
          </p:txBody>
        </p:sp>
        <p:sp>
          <p:nvSpPr>
            <p:cNvPr id="58" name="Google Shape;213;p31">
              <a:extLst>
                <a:ext uri="{FF2B5EF4-FFF2-40B4-BE49-F238E27FC236}">
                  <a16:creationId xmlns:a16="http://schemas.microsoft.com/office/drawing/2014/main" id="{E13A2A3F-C058-4B61-9110-28CB697500BB}"/>
                </a:ext>
              </a:extLst>
            </p:cNvPr>
            <p:cNvSpPr/>
            <p:nvPr/>
          </p:nvSpPr>
          <p:spPr>
            <a:xfrm>
              <a:off x="2907669" y="4318260"/>
              <a:ext cx="919500" cy="11502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chemeClr val="lt1"/>
                  </a:solidFill>
                  <a:latin typeface="Arial"/>
                  <a:ea typeface="Arial"/>
                  <a:cs typeface="Arial"/>
                  <a:sym typeface="Arial"/>
                </a:rPr>
                <a:t>Federal Transfer or continue to Surplus Phase</a:t>
              </a:r>
              <a:endParaRPr/>
            </a:p>
          </p:txBody>
        </p:sp>
        <p:sp>
          <p:nvSpPr>
            <p:cNvPr id="59" name="Google Shape;189;p31" descr="This is an arrow connecting the squared reading &quot;Federal Transfer or continue to surplus phase&quot; with the square reading &quot;Public sale via oral outcry, sealed bid, or online auction.&quot;">
              <a:extLst>
                <a:ext uri="{FF2B5EF4-FFF2-40B4-BE49-F238E27FC236}">
                  <a16:creationId xmlns:a16="http://schemas.microsoft.com/office/drawing/2014/main" id="{B1B13EC0-9BF9-45B3-8E45-D5978F6444DE}"/>
                </a:ext>
              </a:extLst>
            </p:cNvPr>
            <p:cNvSpPr/>
            <p:nvPr/>
          </p:nvSpPr>
          <p:spPr>
            <a:xfrm>
              <a:off x="4601233" y="4640538"/>
              <a:ext cx="3505200" cy="56940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60" name="Google Shape;207;p31">
              <a:extLst>
                <a:ext uri="{FF2B5EF4-FFF2-40B4-BE49-F238E27FC236}">
                  <a16:creationId xmlns:a16="http://schemas.microsoft.com/office/drawing/2014/main" id="{35C4C8D4-C610-4C3E-84D4-A372B9746EAF}"/>
                </a:ext>
              </a:extLst>
            </p:cNvPr>
            <p:cNvSpPr/>
            <p:nvPr/>
          </p:nvSpPr>
          <p:spPr>
            <a:xfrm>
              <a:off x="3791074" y="4640535"/>
              <a:ext cx="1075200" cy="569400"/>
            </a:xfrm>
            <a:prstGeom prst="rightArrow">
              <a:avLst>
                <a:gd name="adj1" fmla="val 50000"/>
                <a:gd name="adj2" fmla="val 50000"/>
              </a:avLst>
            </a:prstGeom>
            <a:solidFill>
              <a:schemeClr val="tx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30 Days</a:t>
              </a:r>
              <a:endParaRPr sz="1200" b="1" dirty="0">
                <a:solidFill>
                  <a:schemeClr val="lt1"/>
                </a:solidFill>
                <a:latin typeface="Arial"/>
                <a:ea typeface="Arial"/>
                <a:cs typeface="Arial"/>
                <a:sym typeface="Arial"/>
              </a:endParaRPr>
            </a:p>
          </p:txBody>
        </p:sp>
        <p:sp>
          <p:nvSpPr>
            <p:cNvPr id="61" name="Google Shape;205;p31">
              <a:extLst>
                <a:ext uri="{FF2B5EF4-FFF2-40B4-BE49-F238E27FC236}">
                  <a16:creationId xmlns:a16="http://schemas.microsoft.com/office/drawing/2014/main" id="{6D1D2A2A-C47C-442D-AD06-26D8EE771AD9}"/>
                </a:ext>
              </a:extLst>
            </p:cNvPr>
            <p:cNvSpPr txBox="1"/>
            <p:nvPr/>
          </p:nvSpPr>
          <p:spPr>
            <a:xfrm>
              <a:off x="3746625" y="4406895"/>
              <a:ext cx="934500" cy="36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chemeClr val="dk1"/>
                  </a:solidFill>
                  <a:latin typeface="Arial"/>
                  <a:ea typeface="Arial"/>
                  <a:cs typeface="Arial"/>
                  <a:sym typeface="Arial"/>
                </a:rPr>
                <a:t>Surplus Screening</a:t>
              </a:r>
              <a:endParaRPr sz="800" b="1" dirty="0">
                <a:solidFill>
                  <a:schemeClr val="dk1"/>
                </a:solidFill>
                <a:latin typeface="Arial"/>
                <a:ea typeface="Arial"/>
                <a:cs typeface="Arial"/>
                <a:sym typeface="Arial"/>
              </a:endParaRPr>
            </a:p>
          </p:txBody>
        </p:sp>
        <p:sp>
          <p:nvSpPr>
            <p:cNvPr id="62" name="Google Shape;208;p31">
              <a:extLst>
                <a:ext uri="{FF2B5EF4-FFF2-40B4-BE49-F238E27FC236}">
                  <a16:creationId xmlns:a16="http://schemas.microsoft.com/office/drawing/2014/main" id="{63BCA510-FFB8-4A5C-8569-4DFB909A652E}"/>
                </a:ext>
              </a:extLst>
            </p:cNvPr>
            <p:cNvSpPr txBox="1"/>
            <p:nvPr/>
          </p:nvSpPr>
          <p:spPr>
            <a:xfrm>
              <a:off x="5113064" y="4275577"/>
              <a:ext cx="2202000" cy="4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chemeClr val="dk1"/>
                  </a:solidFill>
                  <a:latin typeface="Arial"/>
                  <a:ea typeface="Arial"/>
                  <a:cs typeface="Arial"/>
                  <a:sym typeface="Arial"/>
                </a:rPr>
                <a:t>Transfer all, or portion, of the Property via Public Benefit Conveyance or Negotiated Sale to Public Body</a:t>
              </a:r>
              <a:endParaRPr sz="800" b="1" dirty="0">
                <a:solidFill>
                  <a:schemeClr val="dk1"/>
                </a:solidFill>
                <a:latin typeface="Arial"/>
                <a:ea typeface="Arial"/>
                <a:cs typeface="Arial"/>
                <a:sym typeface="Arial"/>
              </a:endParaRPr>
            </a:p>
          </p:txBody>
        </p:sp>
        <p:sp>
          <p:nvSpPr>
            <p:cNvPr id="63" name="Google Shape;188;p31">
              <a:extLst>
                <a:ext uri="{FF2B5EF4-FFF2-40B4-BE49-F238E27FC236}">
                  <a16:creationId xmlns:a16="http://schemas.microsoft.com/office/drawing/2014/main" id="{D2B45AAD-9F54-4FC3-A323-2B80E29490F0}"/>
                </a:ext>
              </a:extLst>
            </p:cNvPr>
            <p:cNvSpPr/>
            <p:nvPr/>
          </p:nvSpPr>
          <p:spPr>
            <a:xfrm>
              <a:off x="8011583" y="4277485"/>
              <a:ext cx="1003200" cy="12954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i="0" u="none" strike="noStrike" cap="none" dirty="0">
                  <a:solidFill>
                    <a:schemeClr val="lt1"/>
                  </a:solidFill>
                  <a:latin typeface="Arial"/>
                  <a:ea typeface="Arial"/>
                  <a:cs typeface="Arial"/>
                  <a:sym typeface="Arial"/>
                </a:rPr>
                <a:t>Public Sale via Oral Outcry, Sealed Bid, or Online Auction</a:t>
              </a:r>
              <a:endParaRPr dirty="0"/>
            </a:p>
          </p:txBody>
        </p:sp>
      </p:grpSp>
      <p:grpSp>
        <p:nvGrpSpPr>
          <p:cNvPr id="64" name="Group 63" descr="Overview of the general phases of GSA's Disposal Process.">
            <a:extLst>
              <a:ext uri="{FF2B5EF4-FFF2-40B4-BE49-F238E27FC236}">
                <a16:creationId xmlns:a16="http://schemas.microsoft.com/office/drawing/2014/main" id="{43238342-EE14-4FB8-AC5E-7B07B3B24ABB}"/>
              </a:ext>
            </a:extLst>
          </p:cNvPr>
          <p:cNvGrpSpPr/>
          <p:nvPr/>
        </p:nvGrpSpPr>
        <p:grpSpPr>
          <a:xfrm>
            <a:off x="-20550" y="5660316"/>
            <a:ext cx="9145200" cy="1631924"/>
            <a:chOff x="-20550" y="5660316"/>
            <a:chExt cx="9145200" cy="1631924"/>
          </a:xfrm>
        </p:grpSpPr>
        <p:sp>
          <p:nvSpPr>
            <p:cNvPr id="65" name="Google Shape;209;p31">
              <a:extLst>
                <a:ext uri="{FF2B5EF4-FFF2-40B4-BE49-F238E27FC236}">
                  <a16:creationId xmlns:a16="http://schemas.microsoft.com/office/drawing/2014/main" id="{B6B346D1-E7EF-4DAF-861D-7CCCBA679A15}"/>
                </a:ext>
              </a:extLst>
            </p:cNvPr>
            <p:cNvSpPr/>
            <p:nvPr/>
          </p:nvSpPr>
          <p:spPr>
            <a:xfrm>
              <a:off x="1966048" y="5660316"/>
              <a:ext cx="7158600" cy="543000"/>
            </a:xfrm>
            <a:prstGeom prst="rightArrow">
              <a:avLst>
                <a:gd name="adj1" fmla="val 50000"/>
                <a:gd name="adj2" fmla="val 50000"/>
              </a:avLst>
            </a:prstGeom>
            <a:gradFill>
              <a:gsLst>
                <a:gs pos="0">
                  <a:srgbClr val="7F7F7F"/>
                </a:gs>
                <a:gs pos="60000">
                  <a:srgbClr val="ACACAC"/>
                </a:gs>
                <a:gs pos="100000">
                  <a:srgbClr val="BFBFB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Due Diligence Activities                                                 Develop &amp; Execute Marketing Strategy</a:t>
              </a:r>
              <a:endParaRPr sz="1000" b="1" dirty="0">
                <a:solidFill>
                  <a:schemeClr val="lt1"/>
                </a:solidFill>
                <a:latin typeface="Arial"/>
                <a:ea typeface="Arial"/>
                <a:cs typeface="Arial"/>
                <a:sym typeface="Arial"/>
              </a:endParaRPr>
            </a:p>
          </p:txBody>
        </p:sp>
        <p:sp>
          <p:nvSpPr>
            <p:cNvPr id="66" name="Google Shape;201;p31">
              <a:extLst>
                <a:ext uri="{FF2B5EF4-FFF2-40B4-BE49-F238E27FC236}">
                  <a16:creationId xmlns:a16="http://schemas.microsoft.com/office/drawing/2014/main" id="{CE10EC4D-BFC0-41AB-96CD-E72D22195DAE}"/>
                </a:ext>
              </a:extLst>
            </p:cNvPr>
            <p:cNvSpPr/>
            <p:nvPr/>
          </p:nvSpPr>
          <p:spPr>
            <a:xfrm>
              <a:off x="1966048" y="6203278"/>
              <a:ext cx="7158600" cy="543000"/>
            </a:xfrm>
            <a:prstGeom prst="rightArrow">
              <a:avLst>
                <a:gd name="adj1" fmla="val 50000"/>
                <a:gd name="adj2" fmla="val 50000"/>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i="0" u="none" strike="noStrike" cap="none">
                  <a:solidFill>
                    <a:schemeClr val="lt1"/>
                  </a:solidFill>
                  <a:latin typeface="Arial"/>
                  <a:ea typeface="Arial"/>
                  <a:cs typeface="Arial"/>
                  <a:sym typeface="Arial"/>
                </a:rPr>
                <a:t>Regulatory Compliance (NEPA, Historic Preservation, etc.)</a:t>
              </a:r>
              <a:endParaRPr sz="1000" b="1" i="0" u="none" strike="noStrike" cap="none">
                <a:solidFill>
                  <a:schemeClr val="lt1"/>
                </a:solidFill>
                <a:latin typeface="Arial"/>
                <a:ea typeface="Arial"/>
                <a:cs typeface="Arial"/>
                <a:sym typeface="Arial"/>
              </a:endParaRPr>
            </a:p>
          </p:txBody>
        </p:sp>
        <p:sp>
          <p:nvSpPr>
            <p:cNvPr id="67" name="Google Shape;206;p31">
              <a:extLst>
                <a:ext uri="{FF2B5EF4-FFF2-40B4-BE49-F238E27FC236}">
                  <a16:creationId xmlns:a16="http://schemas.microsoft.com/office/drawing/2014/main" id="{12BD88F2-1A90-4B2A-968B-99A6AB84F486}"/>
                </a:ext>
              </a:extLst>
            </p:cNvPr>
            <p:cNvSpPr/>
            <p:nvPr/>
          </p:nvSpPr>
          <p:spPr>
            <a:xfrm>
              <a:off x="-20550" y="6746240"/>
              <a:ext cx="9145200" cy="546000"/>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chemeClr val="lt1"/>
                  </a:solidFill>
                  <a:latin typeface="Arial"/>
                  <a:ea typeface="Arial"/>
                  <a:cs typeface="Arial"/>
                  <a:sym typeface="Arial"/>
                </a:rPr>
                <a:t>Community Consultation</a:t>
              </a:r>
              <a:endParaRPr sz="1000" b="1">
                <a:solidFill>
                  <a:schemeClr val="lt1"/>
                </a:solidFill>
                <a:latin typeface="Arial"/>
                <a:ea typeface="Arial"/>
                <a:cs typeface="Arial"/>
                <a:sym typeface="Arial"/>
              </a:endParaRPr>
            </a:p>
          </p:txBody>
        </p:sp>
        <p:cxnSp>
          <p:nvCxnSpPr>
            <p:cNvPr id="68" name="Google Shape;211;p31">
              <a:extLst>
                <a:ext uri="{FF2B5EF4-FFF2-40B4-BE49-F238E27FC236}">
                  <a16:creationId xmlns:a16="http://schemas.microsoft.com/office/drawing/2014/main" id="{3D56760E-7123-4C37-8A2B-F36BE6F12003}"/>
                </a:ext>
                <a:ext uri="{C183D7F6-B498-43B3-948B-1728B52AA6E4}">
                  <adec:decorative xmlns:adec="http://schemas.microsoft.com/office/drawing/2017/decorative" val="1"/>
                </a:ext>
              </a:extLst>
            </p:cNvPr>
            <p:cNvCxnSpPr/>
            <p:nvPr/>
          </p:nvCxnSpPr>
          <p:spPr>
            <a:xfrm flipH="1">
              <a:off x="5333899" y="5729048"/>
              <a:ext cx="177900" cy="405300"/>
            </a:xfrm>
            <a:prstGeom prst="straightConnector1">
              <a:avLst/>
            </a:prstGeom>
            <a:noFill/>
            <a:ln w="76200" cap="flat" cmpd="sng">
              <a:solidFill>
                <a:schemeClr val="lt1"/>
              </a:solidFill>
              <a:prstDash val="solid"/>
              <a:round/>
              <a:headEnd type="none" w="sm" len="sm"/>
              <a:tailEnd type="none" w="sm" len="sm"/>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457200" y="292947"/>
            <a:ext cx="8229600" cy="121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Property Act:</a:t>
            </a:r>
            <a:endParaRPr/>
          </a:p>
          <a:p>
            <a:pPr marL="0" lvl="0" indent="0" algn="ctr" rtl="0">
              <a:spcBef>
                <a:spcPts val="0"/>
              </a:spcBef>
              <a:spcAft>
                <a:spcPts val="0"/>
              </a:spcAft>
              <a:buNone/>
            </a:pPr>
            <a:r>
              <a:rPr lang="en-US"/>
              <a:t>What is a Public Benefit Conveyance (PBC)?</a:t>
            </a:r>
            <a:endParaRPr/>
          </a:p>
        </p:txBody>
      </p:sp>
      <p:sp>
        <p:nvSpPr>
          <p:cNvPr id="233" name="Google Shape;233;p33"/>
          <p:cNvSpPr txBox="1">
            <a:spLocks noGrp="1"/>
          </p:cNvSpPr>
          <p:nvPr>
            <p:ph type="body" idx="1"/>
          </p:nvPr>
        </p:nvSpPr>
        <p:spPr>
          <a:xfrm>
            <a:off x="392950" y="2771276"/>
            <a:ext cx="4038600" cy="4035900"/>
          </a:xfrm>
          <a:prstGeom prst="rect">
            <a:avLst/>
          </a:prstGeom>
        </p:spPr>
        <p:txBody>
          <a:bodyPr spcFirstLastPara="1" wrap="square" lIns="91425" tIns="45700" rIns="91425" bIns="45700" anchor="t" anchorCtr="0">
            <a:noAutofit/>
          </a:bodyPr>
          <a:lstStyle/>
          <a:p>
            <a:pPr marL="457200" lvl="0" indent="-355600" algn="l" rtl="0">
              <a:spcBef>
                <a:spcPts val="560"/>
              </a:spcBef>
              <a:spcAft>
                <a:spcPts val="0"/>
              </a:spcAft>
              <a:buSzPts val="2000"/>
              <a:buChar char="•"/>
            </a:pPr>
            <a:r>
              <a:rPr lang="en-US" sz="2000"/>
              <a:t>Negotiated Sale</a:t>
            </a:r>
            <a:endParaRPr sz="2000"/>
          </a:p>
          <a:p>
            <a:pPr marL="457200" lvl="0" indent="-355600" algn="l" rtl="0">
              <a:spcBef>
                <a:spcPts val="0"/>
              </a:spcBef>
              <a:spcAft>
                <a:spcPts val="0"/>
              </a:spcAft>
              <a:buSzPts val="2000"/>
              <a:buChar char="•"/>
            </a:pPr>
            <a:r>
              <a:rPr lang="en-US" sz="2000"/>
              <a:t>Homeless</a:t>
            </a:r>
            <a:endParaRPr sz="2000"/>
          </a:p>
          <a:p>
            <a:pPr marL="457200" lvl="0" indent="-355600" algn="l" rtl="0">
              <a:spcBef>
                <a:spcPts val="0"/>
              </a:spcBef>
              <a:spcAft>
                <a:spcPts val="0"/>
              </a:spcAft>
              <a:buSzPts val="2000"/>
              <a:buChar char="•"/>
            </a:pPr>
            <a:r>
              <a:rPr lang="en-US" sz="2000"/>
              <a:t>Airport</a:t>
            </a:r>
            <a:endParaRPr sz="2000"/>
          </a:p>
          <a:p>
            <a:pPr marL="457200" lvl="0" indent="-355600" algn="l" rtl="0">
              <a:spcBef>
                <a:spcPts val="0"/>
              </a:spcBef>
              <a:spcAft>
                <a:spcPts val="0"/>
              </a:spcAft>
              <a:buSzPts val="2000"/>
              <a:buChar char="•"/>
            </a:pPr>
            <a:r>
              <a:rPr lang="en-US" sz="2000"/>
              <a:t>Correctional</a:t>
            </a:r>
            <a:endParaRPr sz="2000"/>
          </a:p>
          <a:p>
            <a:pPr marL="457200" lvl="0" indent="-355600" algn="l" rtl="0">
              <a:spcBef>
                <a:spcPts val="0"/>
              </a:spcBef>
              <a:spcAft>
                <a:spcPts val="0"/>
              </a:spcAft>
              <a:buSzPts val="2000"/>
              <a:buChar char="•"/>
            </a:pPr>
            <a:r>
              <a:rPr lang="en-US" sz="2000"/>
              <a:t>Educational</a:t>
            </a:r>
            <a:endParaRPr sz="2000"/>
          </a:p>
          <a:p>
            <a:pPr marL="457200" lvl="0" indent="-355600" algn="l" rtl="0">
              <a:spcBef>
                <a:spcPts val="0"/>
              </a:spcBef>
              <a:spcAft>
                <a:spcPts val="0"/>
              </a:spcAft>
              <a:buSzPts val="2000"/>
              <a:buChar char="•"/>
            </a:pPr>
            <a:r>
              <a:rPr lang="en-US" sz="2000" b="1"/>
              <a:t>Highway</a:t>
            </a:r>
            <a:endParaRPr sz="2000" b="1"/>
          </a:p>
          <a:p>
            <a:pPr marL="457200" lvl="0" indent="-355600" algn="l" rtl="0">
              <a:spcBef>
                <a:spcPts val="0"/>
              </a:spcBef>
              <a:spcAft>
                <a:spcPts val="0"/>
              </a:spcAft>
              <a:buSzPts val="2000"/>
              <a:buChar char="•"/>
            </a:pPr>
            <a:r>
              <a:rPr lang="en-US" sz="2000"/>
              <a:t>Historic Monument</a:t>
            </a:r>
            <a:endParaRPr sz="2000"/>
          </a:p>
          <a:p>
            <a:pPr marL="457200" lvl="0" indent="-355600" algn="l" rtl="0">
              <a:spcBef>
                <a:spcPts val="0"/>
              </a:spcBef>
              <a:spcAft>
                <a:spcPts val="0"/>
              </a:spcAft>
              <a:buSzPts val="2000"/>
              <a:buChar char="•"/>
            </a:pPr>
            <a:r>
              <a:rPr lang="en-US" sz="2000" b="1"/>
              <a:t>Public Road Widening</a:t>
            </a:r>
            <a:endParaRPr sz="2000" b="1"/>
          </a:p>
        </p:txBody>
      </p:sp>
      <p:sp>
        <p:nvSpPr>
          <p:cNvPr id="234" name="Google Shape;234;p33"/>
          <p:cNvSpPr txBox="1">
            <a:spLocks noGrp="1"/>
          </p:cNvSpPr>
          <p:nvPr>
            <p:ph type="sldNum" idx="12"/>
          </p:nvPr>
        </p:nvSpPr>
        <p:spPr>
          <a:xfrm>
            <a:off x="6629400" y="6629400"/>
            <a:ext cx="1828800" cy="4572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US"/>
              <a:t>2</a:t>
            </a:r>
            <a:endParaRPr/>
          </a:p>
        </p:txBody>
      </p:sp>
      <p:sp>
        <p:nvSpPr>
          <p:cNvPr id="235" name="Google Shape;235;p33"/>
          <p:cNvSpPr txBox="1">
            <a:spLocks noGrp="1"/>
          </p:cNvSpPr>
          <p:nvPr>
            <p:ph type="body" idx="2"/>
          </p:nvPr>
        </p:nvSpPr>
        <p:spPr>
          <a:xfrm>
            <a:off x="4583950" y="2771251"/>
            <a:ext cx="4038600" cy="4035900"/>
          </a:xfrm>
          <a:prstGeom prst="rect">
            <a:avLst/>
          </a:prstGeom>
        </p:spPr>
        <p:txBody>
          <a:bodyPr spcFirstLastPara="1" wrap="square" lIns="91425" tIns="45700" rIns="91425" bIns="45700" anchor="t" anchorCtr="0">
            <a:noAutofit/>
          </a:bodyPr>
          <a:lstStyle/>
          <a:p>
            <a:pPr marL="457200" lvl="0" indent="-355600" algn="l" rtl="0">
              <a:spcBef>
                <a:spcPts val="560"/>
              </a:spcBef>
              <a:spcAft>
                <a:spcPts val="0"/>
              </a:spcAft>
              <a:buSzPts val="2000"/>
              <a:buChar char="•"/>
            </a:pPr>
            <a:r>
              <a:rPr lang="en-US" sz="2000"/>
              <a:t>Park &amp; Recreation</a:t>
            </a:r>
            <a:endParaRPr sz="2000"/>
          </a:p>
          <a:p>
            <a:pPr marL="457200" lvl="0" indent="-355600" algn="l" rtl="0">
              <a:spcBef>
                <a:spcPts val="0"/>
              </a:spcBef>
              <a:spcAft>
                <a:spcPts val="0"/>
              </a:spcAft>
              <a:buSzPts val="2000"/>
              <a:buChar char="•"/>
            </a:pPr>
            <a:r>
              <a:rPr lang="en-US" sz="2000"/>
              <a:t>Port</a:t>
            </a:r>
            <a:endParaRPr sz="2000"/>
          </a:p>
          <a:p>
            <a:pPr marL="457200" lvl="0" indent="-355600" algn="l" rtl="0">
              <a:spcBef>
                <a:spcPts val="0"/>
              </a:spcBef>
              <a:spcAft>
                <a:spcPts val="0"/>
              </a:spcAft>
              <a:buSzPts val="2000"/>
              <a:buChar char="•"/>
            </a:pPr>
            <a:r>
              <a:rPr lang="en-US" sz="2000"/>
              <a:t>Public Health</a:t>
            </a:r>
            <a:endParaRPr sz="2000"/>
          </a:p>
          <a:p>
            <a:pPr marL="457200" lvl="0" indent="-355600" algn="l" rtl="0">
              <a:spcBef>
                <a:spcPts val="0"/>
              </a:spcBef>
              <a:spcAft>
                <a:spcPts val="0"/>
              </a:spcAft>
              <a:buSzPts val="2000"/>
              <a:buChar char="•"/>
            </a:pPr>
            <a:r>
              <a:rPr lang="en-US" sz="2000"/>
              <a:t>Law Enforcement</a:t>
            </a:r>
            <a:endParaRPr sz="2000"/>
          </a:p>
          <a:p>
            <a:pPr marL="457200" lvl="0" indent="-355600" algn="l" rtl="0">
              <a:spcBef>
                <a:spcPts val="0"/>
              </a:spcBef>
              <a:spcAft>
                <a:spcPts val="0"/>
              </a:spcAft>
              <a:buSzPts val="2000"/>
              <a:buChar char="•"/>
            </a:pPr>
            <a:r>
              <a:rPr lang="en-US" sz="2000"/>
              <a:t>Wildlife Conservation</a:t>
            </a:r>
            <a:endParaRPr sz="2000"/>
          </a:p>
          <a:p>
            <a:pPr marL="457200" lvl="0" indent="-355600" algn="l" rtl="0">
              <a:spcBef>
                <a:spcPts val="0"/>
              </a:spcBef>
              <a:spcAft>
                <a:spcPts val="0"/>
              </a:spcAft>
              <a:buSzPts val="2000"/>
              <a:buChar char="•"/>
            </a:pPr>
            <a:r>
              <a:rPr lang="en-US" sz="2000"/>
              <a:t>Emergency Management</a:t>
            </a:r>
            <a:endParaRPr sz="2000"/>
          </a:p>
          <a:p>
            <a:pPr marL="457200" lvl="0" indent="-355600" algn="l" rtl="0">
              <a:spcBef>
                <a:spcPts val="0"/>
              </a:spcBef>
              <a:spcAft>
                <a:spcPts val="0"/>
              </a:spcAft>
              <a:buSzPts val="2000"/>
              <a:buChar char="•"/>
            </a:pPr>
            <a:r>
              <a:rPr lang="en-US" sz="2000"/>
              <a:t>Self-Help Housing</a:t>
            </a:r>
            <a:endParaRPr sz="2000"/>
          </a:p>
          <a:p>
            <a:pPr marL="457200" lvl="0" indent="-355600" algn="l" rtl="0">
              <a:spcBef>
                <a:spcPts val="0"/>
              </a:spcBef>
              <a:spcAft>
                <a:spcPts val="0"/>
              </a:spcAft>
              <a:buSzPts val="2000"/>
              <a:buChar char="•"/>
            </a:pPr>
            <a:r>
              <a:rPr lang="en-US" sz="2000"/>
              <a:t>Power Transmission Lines</a:t>
            </a:r>
            <a:endParaRPr sz="2000"/>
          </a:p>
        </p:txBody>
      </p:sp>
      <p:sp>
        <p:nvSpPr>
          <p:cNvPr id="236" name="Google Shape;236;p33"/>
          <p:cNvSpPr txBox="1">
            <a:spLocks noGrp="1"/>
          </p:cNvSpPr>
          <p:nvPr>
            <p:ph type="title"/>
          </p:nvPr>
        </p:nvSpPr>
        <p:spPr>
          <a:xfrm>
            <a:off x="325700" y="1706576"/>
            <a:ext cx="8229600" cy="106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a:solidFill>
                  <a:srgbClr val="000000"/>
                </a:solidFill>
              </a:rPr>
              <a:t>States and local  government bodies and certain nonprofit institutions may acquire surplus property at discounts of up to 100% for various types of public use. These uses include:</a:t>
            </a:r>
            <a:endParaRPr sz="2000">
              <a:solidFill>
                <a:srgbClr val="000000"/>
              </a:solidFill>
            </a:endParaRPr>
          </a:p>
          <a:p>
            <a:pPr marL="0" lvl="0" indent="0" algn="ctr" rtl="0">
              <a:spcBef>
                <a:spcPts val="0"/>
              </a:spcBef>
              <a:spcAft>
                <a:spcPts val="0"/>
              </a:spcAft>
              <a:buNone/>
            </a:pPr>
            <a:endParaRPr sz="2000">
              <a:solidFill>
                <a:srgbClr val="000000"/>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3F97F2D857454897E555215B172CEF" ma:contentTypeVersion="8" ma:contentTypeDescription="Create a new document." ma:contentTypeScope="" ma:versionID="a7b8f10fcef449cb4ae58d207a1a3813">
  <xsd:schema xmlns:xsd="http://www.w3.org/2001/XMLSchema" xmlns:xs="http://www.w3.org/2001/XMLSchema" xmlns:p="http://schemas.microsoft.com/office/2006/metadata/properties" xmlns:ns2="18aae5a6-488e-48b7-b668-4b7a842b9a27" xmlns:ns3="5720fd21-3244-4a90-b9c4-c894564e2a96" targetNamespace="http://schemas.microsoft.com/office/2006/metadata/properties" ma:root="true" ma:fieldsID="e85a6b427ce009be3c5cee720a2af476" ns2:_="" ns3:_="">
    <xsd:import namespace="18aae5a6-488e-48b7-b668-4b7a842b9a27"/>
    <xsd:import namespace="5720fd21-3244-4a90-b9c4-c894564e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ae5a6-488e-48b7-b668-4b7a842b9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0fd21-3244-4a90-b9c4-c894564e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B0CC0-C8BB-47B5-AA2F-92328DCD76E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E25A1E-C60C-4D55-B795-996CE9259405}">
  <ds:schemaRefs>
    <ds:schemaRef ds:uri="http://schemas.microsoft.com/sharepoint/v3/contenttype/forms"/>
  </ds:schemaRefs>
</ds:datastoreItem>
</file>

<file path=customXml/itemProps3.xml><?xml version="1.0" encoding="utf-8"?>
<ds:datastoreItem xmlns:ds="http://schemas.openxmlformats.org/officeDocument/2006/customXml" ds:itemID="{712B7E9F-A43F-4DA1-B9D2-CC8A1F3D8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ae5a6-488e-48b7-b668-4b7a842b9a27"/>
    <ds:schemaRef ds:uri="5720fd21-3244-4a90-b9c4-c894564e2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TotalTime>
  <Words>1737</Words>
  <Application>Microsoft Office PowerPoint</Application>
  <PresentationFormat>Custom</PresentationFormat>
  <Paragraphs>224</Paragraphs>
  <Slides>15</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Blank Presentation</vt:lpstr>
      <vt:lpstr>Blank</vt:lpstr>
      <vt:lpstr>US General Services Administration Office of Real Property Utilization and Disposal</vt:lpstr>
      <vt:lpstr>GSA Office of Real Property Utilization &amp; Disposal Where is my nearest Regional Office?  </vt:lpstr>
      <vt:lpstr>US General Services Administration Office of Real Property Utilization &amp; Disposal</vt:lpstr>
      <vt:lpstr>GSA Office of Real Property Utilization &amp; Disposal Federal Agency Realty Assistance</vt:lpstr>
      <vt:lpstr>Property Act: Reporting Real Property Excess</vt:lpstr>
      <vt:lpstr>Property Act: ROE Due Diligence Requirements</vt:lpstr>
      <vt:lpstr>Property Act: How to submit an ROE? </vt:lpstr>
      <vt:lpstr>GSA Disposal Process Flowchart Concurrent Planning &amp; Execution</vt:lpstr>
      <vt:lpstr>Property Act: What is a Public Benefit Conveyance (PBC)?</vt:lpstr>
      <vt:lpstr>Property Act: Which PBCs may be of interest to FHWA?</vt:lpstr>
      <vt:lpstr>Property Act: Sponsoring Agency role in a PBC? </vt:lpstr>
      <vt:lpstr>GSA Office of Real Property Utilization &amp; Disposal The Closing Process  </vt:lpstr>
      <vt:lpstr>Granting Easements </vt:lpstr>
      <vt:lpstr>Case Study 11000 Wilshire Los Angeles, CA</vt:lpstr>
      <vt:lpstr>Angela LaMonica Deputy Director U.S General Services Administration Real Property Utilization &amp; Disposal  Region 9 and Region 10 415.522.3430 angela.lamonica@gsa.gov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P LaMonica</dc:creator>
  <cp:lastModifiedBy>Volpe</cp:lastModifiedBy>
  <cp:revision>9</cp:revision>
  <dcterms:modified xsi:type="dcterms:W3CDTF">2021-11-04T15:32:40Z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0x0101001B3F97F2D857454897E555215B172CEF</vt:lpwstr>
  </property>
</Properties>
</file>