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727" autoAdjust="0"/>
    <p:restoredTop sz="94660"/>
  </p:normalViewPr>
  <p:slideViewPr>
    <p:cSldViewPr snapToGrid="0">
      <p:cViewPr>
        <p:scale>
          <a:sx n="100" d="100"/>
          <a:sy n="100" d="100"/>
        </p:scale>
        <p:origin x="54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98FC32-86FE-45AA-A13C-88F1FE03DFB6}"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87980865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98FC32-86FE-45AA-A13C-88F1FE03DFB6}"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2878977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98FC32-86FE-45AA-A13C-88F1FE03DFB6}"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FED633-4D38-4A3D-8C2B-80998A2F18E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7399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A98FC32-86FE-45AA-A13C-88F1FE03DFB6}" type="datetimeFigureOut">
              <a:rPr lang="en-US" smtClean="0"/>
              <a:t>5/30/2019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4142790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A98FC32-86FE-45AA-A13C-88F1FE03DFB6}" type="datetimeFigureOut">
              <a:rPr lang="en-US" smtClean="0"/>
              <a:t>5/30/2019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FED633-4D38-4A3D-8C2B-80998A2F18E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15470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A98FC32-86FE-45AA-A13C-88F1FE03DFB6}" type="datetimeFigureOut">
              <a:rPr lang="en-US" smtClean="0"/>
              <a:t>5/30/2019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398073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98FC32-86FE-45AA-A13C-88F1FE03DFB6}"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4216474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98FC32-86FE-45AA-A13C-88F1FE03DFB6}"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48495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98FC32-86FE-45AA-A13C-88F1FE03DFB6}"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341719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98FC32-86FE-45AA-A13C-88F1FE03DFB6}"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266174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98FC32-86FE-45AA-A13C-88F1FE03DFB6}" type="datetimeFigureOut">
              <a:rPr lang="en-US" smtClean="0"/>
              <a:t>5/30/2019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87974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98FC32-86FE-45AA-A13C-88F1FE03DFB6}" type="datetimeFigureOut">
              <a:rPr lang="en-US" smtClean="0"/>
              <a:t>5/30/2019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1116181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98FC32-86FE-45AA-A13C-88F1FE03DFB6}" type="datetimeFigureOut">
              <a:rPr lang="en-US" smtClean="0"/>
              <a:t>5/30/2019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227880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98FC32-86FE-45AA-A13C-88F1FE03DFB6}" type="datetimeFigureOut">
              <a:rPr lang="en-US" smtClean="0"/>
              <a:t>5/30/2019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340920567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A98FC32-86FE-45AA-A13C-88F1FE03DFB6}" type="datetimeFigureOut">
              <a:rPr lang="en-US" smtClean="0"/>
              <a:t>5/30/2019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323896184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A98FC32-86FE-45AA-A13C-88F1FE03DFB6}" type="datetimeFigureOut">
              <a:rPr lang="en-US" smtClean="0"/>
              <a:t>5/30/2019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FED633-4D38-4A3D-8C2B-80998A2F18E4}" type="slidenum">
              <a:rPr lang="en-US" smtClean="0"/>
              <a:t>‹#›</a:t>
            </a:fld>
            <a:endParaRPr lang="en-US"/>
          </a:p>
        </p:txBody>
      </p:sp>
    </p:spTree>
    <p:extLst>
      <p:ext uri="{BB962C8B-B14F-4D97-AF65-F5344CB8AC3E}">
        <p14:creationId xmlns:p14="http://schemas.microsoft.com/office/powerpoint/2010/main" val="3364464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A98FC32-86FE-45AA-A13C-88F1FE03DFB6}" type="datetimeFigureOut">
              <a:rPr lang="en-US" smtClean="0"/>
              <a:t>5/30/2019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4FED633-4D38-4A3D-8C2B-80998A2F18E4}" type="slidenum">
              <a:rPr lang="en-US" smtClean="0"/>
              <a:t>‹#›</a:t>
            </a:fld>
            <a:endParaRPr lang="en-US"/>
          </a:p>
        </p:txBody>
      </p:sp>
    </p:spTree>
    <p:extLst>
      <p:ext uri="{BB962C8B-B14F-4D97-AF65-F5344CB8AC3E}">
        <p14:creationId xmlns:p14="http://schemas.microsoft.com/office/powerpoint/2010/main" val="29609242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419099"/>
            <a:ext cx="8915399" cy="6334125"/>
          </a:xfrm>
        </p:spPr>
        <p:txBody>
          <a:bodyPr>
            <a:normAutofit fontScale="90000"/>
          </a:bodyPr>
          <a:lstStyle/>
          <a:p>
            <a:pPr algn="ctr"/>
            <a:r>
              <a:rPr lang="en-US" b="1" dirty="0" smtClean="0"/>
              <a:t/>
            </a:r>
            <a:br>
              <a:rPr lang="en-US" b="1" dirty="0" smtClean="0"/>
            </a:br>
            <a:r>
              <a:rPr lang="en-US" b="1" dirty="0"/>
              <a:t/>
            </a:r>
            <a:br>
              <a:rPr lang="en-US" b="1" dirty="0"/>
            </a:br>
            <a:r>
              <a:rPr lang="en-US" b="1" dirty="0" smtClean="0"/>
              <a:t>Federal </a:t>
            </a:r>
            <a:r>
              <a:rPr lang="en-US" b="1" dirty="0"/>
              <a:t>Lands Transfer </a:t>
            </a:r>
            <a:r>
              <a:rPr lang="en-US" b="1" dirty="0" smtClean="0"/>
              <a:t/>
            </a:r>
            <a:br>
              <a:rPr lang="en-US" b="1" dirty="0" smtClean="0"/>
            </a:br>
            <a:r>
              <a:rPr lang="en-US" b="1" dirty="0" smtClean="0"/>
              <a:t>Peer </a:t>
            </a:r>
            <a:r>
              <a:rPr lang="en-US" b="1" dirty="0" smtClean="0"/>
              <a:t>Exchange</a:t>
            </a:r>
            <a:br>
              <a:rPr lang="en-US" b="1" dirty="0" smtClean="0"/>
            </a:br>
            <a:r>
              <a:rPr lang="en-US" dirty="0"/>
              <a:t/>
            </a:r>
            <a:br>
              <a:rPr lang="en-US" dirty="0"/>
            </a:br>
            <a:r>
              <a:rPr lang="en-US" sz="4000" b="1" dirty="0"/>
              <a:t>U.S. Fish and Wildlife Service</a:t>
            </a:r>
            <a:r>
              <a:rPr lang="en-US" sz="4000" dirty="0"/>
              <a:t/>
            </a:r>
            <a:br>
              <a:rPr lang="en-US" sz="4000" dirty="0"/>
            </a:br>
            <a:r>
              <a:rPr lang="en-US" sz="4000" b="1" dirty="0" smtClean="0"/>
              <a:t>Northeast Region </a:t>
            </a:r>
            <a:br>
              <a:rPr lang="en-US" sz="4000" b="1" dirty="0" smtClean="0"/>
            </a:br>
            <a:r>
              <a:rPr lang="en-US" sz="4000" b="1" dirty="0" smtClean="0"/>
              <a:t>Division </a:t>
            </a:r>
            <a:r>
              <a:rPr lang="en-US" sz="4000" b="1" dirty="0"/>
              <a:t>of Realty</a:t>
            </a:r>
            <a:r>
              <a:rPr lang="en-US" sz="4000" dirty="0"/>
              <a:t/>
            </a:r>
            <a:br>
              <a:rPr lang="en-US" sz="4000" dirty="0"/>
            </a:br>
            <a:r>
              <a:rPr lang="en-US" sz="4000" b="1" dirty="0"/>
              <a:t>June 5, 2019</a:t>
            </a:r>
            <a:r>
              <a:rPr lang="en-US" sz="4900" dirty="0"/>
              <a:t/>
            </a:r>
            <a:br>
              <a:rPr lang="en-US" sz="4900" dirty="0"/>
            </a:br>
            <a:endParaRPr lang="en-US" dirty="0"/>
          </a:p>
        </p:txBody>
      </p:sp>
    </p:spTree>
    <p:extLst>
      <p:ext uri="{BB962C8B-B14F-4D97-AF65-F5344CB8AC3E}">
        <p14:creationId xmlns:p14="http://schemas.microsoft.com/office/powerpoint/2010/main" val="1617756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501899"/>
          </a:xfrm>
        </p:spPr>
        <p:txBody>
          <a:bodyPr>
            <a:normAutofit fontScale="90000"/>
          </a:bodyPr>
          <a:lstStyle/>
          <a:p>
            <a:pPr algn="ctr"/>
            <a:r>
              <a:rPr lang="en-US" sz="7300" dirty="0" smtClean="0"/>
              <a:t>THANK YOU</a:t>
            </a:r>
            <a:r>
              <a:rPr lang="en-US" sz="6000" dirty="0" smtClean="0"/>
              <a:t/>
            </a:r>
            <a:br>
              <a:rPr lang="en-US" sz="6000" dirty="0" smtClean="0"/>
            </a:br>
            <a:r>
              <a:rPr lang="en-US" sz="3200" dirty="0" smtClean="0"/>
              <a:t/>
            </a:r>
            <a:br>
              <a:rPr lang="en-US" sz="3200" dirty="0" smtClean="0"/>
            </a:br>
            <a:r>
              <a:rPr lang="en-US" sz="3200" dirty="0" smtClean="0"/>
              <a:t>Thomas J. Geser, Realty Specialist</a:t>
            </a:r>
            <a:br>
              <a:rPr lang="en-US" sz="3200" dirty="0" smtClean="0"/>
            </a:br>
            <a:r>
              <a:rPr lang="en-US" sz="3200" dirty="0" smtClean="0"/>
              <a:t>Region 5, Regional Office, Hadley Massachusetts</a:t>
            </a:r>
            <a:br>
              <a:rPr lang="en-US" sz="3200" dirty="0" smtClean="0"/>
            </a:br>
            <a:r>
              <a:rPr lang="en-US" sz="3200" dirty="0" smtClean="0"/>
              <a:t/>
            </a:r>
            <a:br>
              <a:rPr lang="en-US" sz="3200" dirty="0" smtClean="0"/>
            </a:br>
            <a:r>
              <a:rPr lang="en-US" sz="2200" dirty="0"/>
              <a:t>(413) 253-8520			tom_geser@fws.gov</a:t>
            </a:r>
            <a:r>
              <a:rPr lang="en-US" sz="3200" dirty="0"/>
              <a:t/>
            </a:r>
            <a:br>
              <a:rPr lang="en-US" sz="3200" dirty="0"/>
            </a:br>
            <a:endParaRPr lang="en-US" sz="3200" dirty="0"/>
          </a:p>
        </p:txBody>
      </p:sp>
      <p:sp>
        <p:nvSpPr>
          <p:cNvPr id="3" name="Text Placeholder 2"/>
          <p:cNvSpPr>
            <a:spLocks noGrp="1"/>
          </p:cNvSpPr>
          <p:nvPr>
            <p:ph type="body" sz="half" idx="2"/>
          </p:nvPr>
        </p:nvSpPr>
        <p:spPr/>
        <p:txBody>
          <a:bodyPr/>
          <a:lstStyle/>
          <a:p>
            <a:pPr algn="ctr"/>
            <a:endParaRPr lang="en-US" dirty="0"/>
          </a:p>
        </p:txBody>
      </p:sp>
    </p:spTree>
    <p:extLst>
      <p:ext uri="{BB962C8B-B14F-4D97-AF65-F5344CB8AC3E}">
        <p14:creationId xmlns:p14="http://schemas.microsoft.com/office/powerpoint/2010/main" val="307783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a:t>Guidance for issuing Rights of Way over </a:t>
            </a:r>
            <a:r>
              <a:rPr lang="en-US" b="1" u="sng" dirty="0" smtClean="0"/>
              <a:t>Service-owned </a:t>
            </a:r>
            <a:r>
              <a:rPr lang="en-US" b="1" u="sng" dirty="0"/>
              <a:t>land</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Service </a:t>
            </a:r>
            <a:r>
              <a:rPr lang="en-US" dirty="0" smtClean="0"/>
              <a:t>issues </a:t>
            </a:r>
            <a:r>
              <a:rPr lang="en-US" dirty="0"/>
              <a:t>Right of Way (ROW) Permits under 50 CFR 29.21.  This regulation is currently being revised and will likely be published in the Federal Register later this year.  This will be followed by a revised Policy Chapter and training to be offered to Service Personnel.  </a:t>
            </a:r>
          </a:p>
          <a:p>
            <a:r>
              <a:rPr lang="en-US" dirty="0"/>
              <a:t>The Service does not have disposal authority and will typically only convey an easement interest by exchange.  There are specific regulations regarding exchanges, not described here. </a:t>
            </a:r>
          </a:p>
          <a:p>
            <a:r>
              <a:rPr lang="en-US" dirty="0"/>
              <a:t>Refuge System lands and waters are managed according to the authorities of the National Wildlife Refuge System Administration Act of 1966 (</a:t>
            </a:r>
            <a:r>
              <a:rPr lang="en-US" b="1" dirty="0"/>
              <a:t>Administration Act</a:t>
            </a:r>
            <a:r>
              <a:rPr lang="en-US" dirty="0"/>
              <a:t>; 16 U.S.C. 668dd–668ee), as amended by the National Wildlife Refuge System Improvement Act of 1997 (</a:t>
            </a:r>
            <a:r>
              <a:rPr lang="en-US" b="1" dirty="0"/>
              <a:t>Improvement Act</a:t>
            </a:r>
            <a:r>
              <a:rPr lang="en-US" dirty="0"/>
              <a:t>; Pub. L. 105–57)</a:t>
            </a:r>
          </a:p>
          <a:p>
            <a:endParaRPr lang="en-US" dirty="0"/>
          </a:p>
        </p:txBody>
      </p:sp>
    </p:spTree>
    <p:extLst>
      <p:ext uri="{BB962C8B-B14F-4D97-AF65-F5344CB8AC3E}">
        <p14:creationId xmlns:p14="http://schemas.microsoft.com/office/powerpoint/2010/main" val="647356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a:t>Guidance for issuing Rights of Way over </a:t>
            </a:r>
            <a:r>
              <a:rPr lang="en-US" b="1" u="sng" dirty="0" smtClean="0"/>
              <a:t>Service-owned </a:t>
            </a:r>
            <a:r>
              <a:rPr lang="en-US" b="1" u="sng" dirty="0"/>
              <a:t>land</a:t>
            </a:r>
            <a:r>
              <a:rPr lang="en-US" dirty="0"/>
              <a:t/>
            </a:r>
            <a:br>
              <a:rPr lang="en-US" dirty="0"/>
            </a:br>
            <a:endParaRPr lang="en-US" dirty="0"/>
          </a:p>
        </p:txBody>
      </p:sp>
      <p:sp>
        <p:nvSpPr>
          <p:cNvPr id="3" name="Content Placeholder 2"/>
          <p:cNvSpPr>
            <a:spLocks noGrp="1"/>
          </p:cNvSpPr>
          <p:nvPr>
            <p:ph idx="1"/>
          </p:nvPr>
        </p:nvSpPr>
        <p:spPr>
          <a:xfrm>
            <a:off x="2589212" y="1905000"/>
            <a:ext cx="8915400" cy="4826000"/>
          </a:xfrm>
        </p:spPr>
        <p:txBody>
          <a:bodyPr/>
          <a:lstStyle/>
          <a:p>
            <a:r>
              <a:rPr lang="en-US" dirty="0"/>
              <a:t>The Improvement Act authorizes the Service to issue a ROW Permit only if the proposed use is determined to be compatible with other refuge uses and that the proposed use will not materially interfere with or detract from the fulfillment of the mission of the Refuge System or the purpose(s) of the refuge.</a:t>
            </a:r>
          </a:p>
          <a:p>
            <a:r>
              <a:rPr lang="en-US" dirty="0"/>
              <a:t>A “compatibility determination” is a written determination, signed by the Refuge Manager, that a use is compatible or not compatible with that Refuge’ purpose.  There are 567 refuges, each with different establishing authorities, purposes, habitat types, wildlife species, and public uses.  </a:t>
            </a:r>
          </a:p>
          <a:p>
            <a:r>
              <a:rPr lang="en-US" dirty="0"/>
              <a:t>The Improvement Act required FWS to issue regulations establishing a process for determining whether a proposed use is a compatible use; these regulations are set forth at 50 CFR 26.41</a:t>
            </a:r>
            <a:r>
              <a:rPr lang="en-US" dirty="0" smtClean="0"/>
              <a:t>.</a:t>
            </a:r>
          </a:p>
          <a:p>
            <a:pPr marL="0" indent="0">
              <a:buNone/>
            </a:pPr>
            <a:endParaRPr lang="en-US" dirty="0"/>
          </a:p>
          <a:p>
            <a:endParaRPr lang="en-US" dirty="0"/>
          </a:p>
        </p:txBody>
      </p:sp>
    </p:spTree>
    <p:extLst>
      <p:ext uri="{BB962C8B-B14F-4D97-AF65-F5344CB8AC3E}">
        <p14:creationId xmlns:p14="http://schemas.microsoft.com/office/powerpoint/2010/main" val="3227848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20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200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u="sng" dirty="0"/>
              <a:t>Guidance for issuing Rights of Way </a:t>
            </a:r>
            <a:r>
              <a:rPr lang="en-US" sz="3200" b="1" u="sng" dirty="0" smtClean="0"/>
              <a:t/>
            </a:r>
            <a:br>
              <a:rPr lang="en-US" sz="3200" b="1" u="sng" dirty="0" smtClean="0"/>
            </a:br>
            <a:r>
              <a:rPr lang="en-US" sz="3200" b="1" u="sng" dirty="0" smtClean="0"/>
              <a:t>over </a:t>
            </a:r>
            <a:r>
              <a:rPr lang="en-US" sz="3200" b="1" u="sng" dirty="0" smtClean="0"/>
              <a:t>Service-owned </a:t>
            </a:r>
            <a:r>
              <a:rPr lang="en-US" sz="3200" b="1" u="sng" dirty="0"/>
              <a:t>land</a:t>
            </a:r>
            <a:endParaRPr lang="en-US" sz="3200" dirty="0"/>
          </a:p>
        </p:txBody>
      </p:sp>
      <p:sp>
        <p:nvSpPr>
          <p:cNvPr id="3" name="Content Placeholder 2"/>
          <p:cNvSpPr>
            <a:spLocks noGrp="1"/>
          </p:cNvSpPr>
          <p:nvPr>
            <p:ph idx="1"/>
          </p:nvPr>
        </p:nvSpPr>
        <p:spPr/>
        <p:txBody>
          <a:bodyPr/>
          <a:lstStyle/>
          <a:p>
            <a:pPr lvl="0"/>
            <a:r>
              <a:rPr lang="en-US" dirty="0"/>
              <a:t>Before issuing an ROW permit, FWS must assess the effects of the proposed use</a:t>
            </a:r>
            <a:r>
              <a:rPr lang="en-US" dirty="0" smtClean="0"/>
              <a:t>:</a:t>
            </a:r>
            <a:r>
              <a:rPr lang="en-US" dirty="0"/>
              <a:t> </a:t>
            </a:r>
          </a:p>
          <a:p>
            <a:pPr lvl="1"/>
            <a:r>
              <a:rPr lang="en-US" dirty="0"/>
              <a:t>As required by the National Environmental Policy Act of 1969 (NEPA; 42 U.S.C. 4321 et seq.); </a:t>
            </a:r>
          </a:p>
          <a:p>
            <a:pPr lvl="1"/>
            <a:r>
              <a:rPr lang="en-US" dirty="0"/>
              <a:t>The Endangered Species Act of 1973 (ESA; 16 U.S.C. 1531 et seq.), as amended; </a:t>
            </a:r>
          </a:p>
          <a:p>
            <a:pPr lvl="1"/>
            <a:r>
              <a:rPr lang="en-US" dirty="0"/>
              <a:t>The National Historic Preservation Act of 1966 (NHPA; 54 U.S.C. 300101 et seq.); and </a:t>
            </a:r>
          </a:p>
          <a:p>
            <a:pPr lvl="1"/>
            <a:r>
              <a:rPr lang="en-US" dirty="0"/>
              <a:t>Other applicable laws and Executive Orders.</a:t>
            </a:r>
          </a:p>
          <a:p>
            <a:endParaRPr lang="en-US" dirty="0" smtClean="0"/>
          </a:p>
          <a:p>
            <a:endParaRPr lang="en-US" dirty="0"/>
          </a:p>
        </p:txBody>
      </p:sp>
    </p:spTree>
    <p:extLst>
      <p:ext uri="{BB962C8B-B14F-4D97-AF65-F5344CB8AC3E}">
        <p14:creationId xmlns:p14="http://schemas.microsoft.com/office/powerpoint/2010/main" val="305075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a:t>Working with State DOTs, FHWA and FRA</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The Service must follow the same process for all applicants, including other government entities</a:t>
            </a:r>
            <a:r>
              <a:rPr lang="en-US" dirty="0" smtClean="0"/>
              <a:t>.</a:t>
            </a:r>
            <a:r>
              <a:rPr lang="en-US" dirty="0"/>
              <a:t> </a:t>
            </a:r>
          </a:p>
          <a:p>
            <a:pPr lvl="0"/>
            <a:r>
              <a:rPr lang="en-US" dirty="0"/>
              <a:t>At the same time, the Service recognizes that when working with FHWA we need to also follow guidelines within the “4f” process.</a:t>
            </a:r>
          </a:p>
          <a:p>
            <a:pPr lvl="0"/>
            <a:r>
              <a:rPr lang="en-US" dirty="0"/>
              <a:t>If a proposed use cannot be found to be compatible with the refuge purposes; that use CAN NOT be allowed, and the Service will be unable to either concur with a de </a:t>
            </a:r>
            <a:r>
              <a:rPr lang="en-US" dirty="0" err="1"/>
              <a:t>minimis</a:t>
            </a:r>
            <a:r>
              <a:rPr lang="en-US" dirty="0"/>
              <a:t> finding under 23 USC 138, or convey any right of way under 23 USC 107(d</a:t>
            </a:r>
            <a:r>
              <a:rPr lang="en-US" dirty="0" smtClean="0"/>
              <a:t>).</a:t>
            </a:r>
            <a:r>
              <a:rPr lang="en-US" dirty="0"/>
              <a:t> </a:t>
            </a:r>
          </a:p>
          <a:p>
            <a:pPr lvl="0"/>
            <a:r>
              <a:rPr lang="en-US" dirty="0"/>
              <a:t>Federal Highway Law allows the Service to agree to a conveyance of an easement.  </a:t>
            </a:r>
          </a:p>
          <a:p>
            <a:endParaRPr lang="en-US" dirty="0"/>
          </a:p>
        </p:txBody>
      </p:sp>
    </p:spTree>
    <p:extLst>
      <p:ext uri="{BB962C8B-B14F-4D97-AF65-F5344CB8AC3E}">
        <p14:creationId xmlns:p14="http://schemas.microsoft.com/office/powerpoint/2010/main" val="267767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a:t>Existing questions and </a:t>
            </a:r>
            <a:r>
              <a:rPr lang="en-US" b="1" u="sng" dirty="0" smtClean="0"/>
              <a:t>possible </a:t>
            </a:r>
            <a:r>
              <a:rPr lang="en-US" b="1" u="sng" dirty="0"/>
              <a:t>misunderstandings:</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Fees:	</a:t>
            </a:r>
            <a:r>
              <a:rPr lang="en-US" dirty="0"/>
              <a:t>	Currently, FHWA and the State DOT’s as a government entity are exempt from application and monitoring fees.  While </a:t>
            </a:r>
            <a:r>
              <a:rPr lang="en-US" dirty="0" smtClean="0"/>
              <a:t>50 CFR 29.21-7 allows </a:t>
            </a:r>
            <a:r>
              <a:rPr lang="en-US" dirty="0"/>
              <a:t>for an exemption of land use fees, to date, no such law has been brought to our attention.   This value is almost always determined by a “Yellow Book” Appraisal.   </a:t>
            </a:r>
          </a:p>
          <a:p>
            <a:r>
              <a:rPr lang="en-US" b="1" dirty="0"/>
              <a:t>Right of Entry:</a:t>
            </a:r>
            <a:r>
              <a:rPr lang="en-US" dirty="0"/>
              <a:t>	The Service has been advised by the solicitors office that applicants cannot begin work until the ROW Permit or Easement has been issued to the applicant.  Certain work needed for planning will likely be allowed under a Special Use Permit issued by the Project Leader prior to that work beginning.</a:t>
            </a:r>
          </a:p>
          <a:p>
            <a:endParaRPr lang="en-US" dirty="0"/>
          </a:p>
        </p:txBody>
      </p:sp>
    </p:spTree>
    <p:extLst>
      <p:ext uri="{BB962C8B-B14F-4D97-AF65-F5344CB8AC3E}">
        <p14:creationId xmlns:p14="http://schemas.microsoft.com/office/powerpoint/2010/main" val="137453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t>Existing questions and possible misunderstandings:</a:t>
            </a:r>
            <a:endParaRPr lang="en-US" dirty="0"/>
          </a:p>
        </p:txBody>
      </p:sp>
      <p:sp>
        <p:nvSpPr>
          <p:cNvPr id="3" name="Content Placeholder 2"/>
          <p:cNvSpPr>
            <a:spLocks noGrp="1"/>
          </p:cNvSpPr>
          <p:nvPr>
            <p:ph idx="1"/>
          </p:nvPr>
        </p:nvSpPr>
        <p:spPr/>
        <p:txBody>
          <a:bodyPr>
            <a:normAutofit/>
          </a:bodyPr>
          <a:lstStyle/>
          <a:p>
            <a:r>
              <a:rPr lang="en-US" b="1" dirty="0"/>
              <a:t>Timing:	</a:t>
            </a:r>
            <a:r>
              <a:rPr lang="en-US" dirty="0"/>
              <a:t>	The time it takes from initial request until a ROW Permit or Easement is issued is very dependent upon the time it takes to receive requested information from an applicant.  Changes in route or impacts during the planning phase will require time to review and likely will result in the need for additional information.  The sooner that information is received, the less time the process will likely take.  Please note, that granting of a ROW over Service lands is not a priority for the Realty Division, but every effort will be made to address requests.  </a:t>
            </a:r>
          </a:p>
          <a:p>
            <a:r>
              <a:rPr lang="en-US" b="1" dirty="0"/>
              <a:t>Staffing:	</a:t>
            </a:r>
            <a:r>
              <a:rPr lang="en-US" dirty="0"/>
              <a:t>	There is currently no National ROW coordinator and all requests fall to the individual Regions.  Realty Specialists within that Regions Division of Realty have varying degrees of expertise issuing ROW Permits and few have ever dealt with FHWA/FRA and the 4f process.   </a:t>
            </a:r>
          </a:p>
          <a:p>
            <a:endParaRPr lang="en-US" dirty="0"/>
          </a:p>
        </p:txBody>
      </p:sp>
    </p:spTree>
    <p:extLst>
      <p:ext uri="{BB962C8B-B14F-4D97-AF65-F5344CB8AC3E}">
        <p14:creationId xmlns:p14="http://schemas.microsoft.com/office/powerpoint/2010/main" val="3698941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a:t>Existing questions and </a:t>
            </a:r>
            <a:r>
              <a:rPr lang="en-US" b="1" u="sng" dirty="0" smtClean="0"/>
              <a:t>possible </a:t>
            </a:r>
            <a:r>
              <a:rPr lang="en-US" b="1" u="sng" dirty="0"/>
              <a:t>misunderstandings:</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Process:	</a:t>
            </a:r>
            <a:r>
              <a:rPr lang="en-US" dirty="0"/>
              <a:t>	While the Service can direct how a ROW Permit will flow from application to issuance, those 4(f) projects seem to vary greatly.  There also seems to be some variations between FHWA and FRA.  An example is the timing of when NEPA is completed.  Another is the request for a letter stating that the Service will likely consent to de </a:t>
            </a:r>
            <a:r>
              <a:rPr lang="en-US" dirty="0" err="1"/>
              <a:t>minimis</a:t>
            </a:r>
            <a:r>
              <a:rPr lang="en-US" dirty="0"/>
              <a:t> impact so long as certain issues are addressed.  </a:t>
            </a:r>
            <a:endParaRPr lang="en-US" dirty="0" smtClean="0"/>
          </a:p>
          <a:p>
            <a:r>
              <a:rPr lang="en-US" b="1" dirty="0" smtClean="0"/>
              <a:t>“</a:t>
            </a:r>
            <a:r>
              <a:rPr lang="en-US" b="1" dirty="0"/>
              <a:t>Denial”:	</a:t>
            </a:r>
            <a:r>
              <a:rPr lang="en-US" dirty="0"/>
              <a:t>	When the Service determines a use cannot be found compatible, and will not sign a letter of consent that a use is found to be de </a:t>
            </a:r>
            <a:r>
              <a:rPr lang="en-US" dirty="0" err="1"/>
              <a:t>minimis</a:t>
            </a:r>
            <a:r>
              <a:rPr lang="en-US" dirty="0"/>
              <a:t>; what process must FHWA or FRA follow before they ultimately deed the property?  </a:t>
            </a:r>
          </a:p>
          <a:p>
            <a:endParaRPr lang="en-US" dirty="0"/>
          </a:p>
        </p:txBody>
      </p:sp>
    </p:spTree>
    <p:extLst>
      <p:ext uri="{BB962C8B-B14F-4D97-AF65-F5344CB8AC3E}">
        <p14:creationId xmlns:p14="http://schemas.microsoft.com/office/powerpoint/2010/main" val="747211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t>Need for open dialog:</a:t>
            </a:r>
            <a:endParaRPr lang="en-US" dirty="0"/>
          </a:p>
        </p:txBody>
      </p:sp>
      <p:sp>
        <p:nvSpPr>
          <p:cNvPr id="3" name="Content Placeholder 2"/>
          <p:cNvSpPr>
            <a:spLocks noGrp="1"/>
          </p:cNvSpPr>
          <p:nvPr>
            <p:ph idx="1"/>
          </p:nvPr>
        </p:nvSpPr>
        <p:spPr/>
        <p:txBody>
          <a:bodyPr>
            <a:normAutofit/>
          </a:bodyPr>
          <a:lstStyle/>
          <a:p>
            <a:pPr lvl="0"/>
            <a:r>
              <a:rPr lang="en-US" dirty="0"/>
              <a:t>Nationally, the Service may have only issued a handful of ROW Permits annually.  Over the last ten years, this number has begun to increase exponentially.   </a:t>
            </a:r>
          </a:p>
          <a:p>
            <a:pPr lvl="0"/>
            <a:r>
              <a:rPr lang="en-US" dirty="0"/>
              <a:t>There has also been a notable increase in (4f) ROW requests.   </a:t>
            </a:r>
          </a:p>
          <a:p>
            <a:pPr lvl="0"/>
            <a:r>
              <a:rPr lang="en-US" dirty="0"/>
              <a:t>Knowledge of how to apply Service process to the 4(f) process is </a:t>
            </a:r>
            <a:r>
              <a:rPr lang="en-US" dirty="0" smtClean="0"/>
              <a:t>limited.</a:t>
            </a:r>
          </a:p>
          <a:p>
            <a:pPr lvl="0"/>
            <a:r>
              <a:rPr lang="en-US" dirty="0" smtClean="0"/>
              <a:t>Training opportunities for Service personnel? </a:t>
            </a:r>
            <a:r>
              <a:rPr lang="en-US" dirty="0"/>
              <a:t> </a:t>
            </a:r>
          </a:p>
          <a:p>
            <a:pPr lvl="0"/>
            <a:r>
              <a:rPr lang="en-US" dirty="0"/>
              <a:t>My hope for this event is that some of the mystery held by the three parties - the Service, State DOTs and FHWA is lessoned; the creation of an open dialog  on how to address issues as they arise; and the potential working group established to address future issues. </a:t>
            </a:r>
            <a:endParaRPr lang="en-US" dirty="0" smtClean="0"/>
          </a:p>
          <a:p>
            <a:pPr lvl="0"/>
            <a:endParaRPr lang="en-US" dirty="0"/>
          </a:p>
          <a:p>
            <a:endParaRPr lang="en-US" dirty="0"/>
          </a:p>
        </p:txBody>
      </p:sp>
    </p:spTree>
    <p:extLst>
      <p:ext uri="{BB962C8B-B14F-4D97-AF65-F5344CB8AC3E}">
        <p14:creationId xmlns:p14="http://schemas.microsoft.com/office/powerpoint/2010/main" val="87626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3F97F2D857454897E555215B172CEF" ma:contentTypeVersion="4" ma:contentTypeDescription="Create a new document." ma:contentTypeScope="" ma:versionID="cbbf747e403b7698b93925a06a7165eb">
  <xsd:schema xmlns:xsd="http://www.w3.org/2001/XMLSchema" xmlns:xs="http://www.w3.org/2001/XMLSchema" xmlns:p="http://schemas.microsoft.com/office/2006/metadata/properties" xmlns:ns2="18aae5a6-488e-48b7-b668-4b7a842b9a27" xmlns:ns3="5720fd21-3244-4a90-b9c4-c894564e2a96" targetNamespace="http://schemas.microsoft.com/office/2006/metadata/properties" ma:root="true" ma:fieldsID="48b8b27e5101247a1d09cd791d8f3bfb" ns2:_="" ns3:_="">
    <xsd:import namespace="18aae5a6-488e-48b7-b668-4b7a842b9a27"/>
    <xsd:import namespace="5720fd21-3244-4a90-b9c4-c894564e2a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ae5a6-488e-48b7-b668-4b7a842b9a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720fd21-3244-4a90-b9c4-c894564e2a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44067E-D470-4BAE-A318-5F95089959A6}"/>
</file>

<file path=customXml/itemProps2.xml><?xml version="1.0" encoding="utf-8"?>
<ds:datastoreItem xmlns:ds="http://schemas.openxmlformats.org/officeDocument/2006/customXml" ds:itemID="{CEE273F2-8F14-4C78-94A1-788753AD12DF}"/>
</file>

<file path=customXml/itemProps3.xml><?xml version="1.0" encoding="utf-8"?>
<ds:datastoreItem xmlns:ds="http://schemas.openxmlformats.org/officeDocument/2006/customXml" ds:itemID="{81358D99-A962-44FB-96EB-0C7160E180F2}"/>
</file>

<file path=docProps/app.xml><?xml version="1.0" encoding="utf-8"?>
<Properties xmlns="http://schemas.openxmlformats.org/officeDocument/2006/extended-properties" xmlns:vt="http://schemas.openxmlformats.org/officeDocument/2006/docPropsVTypes">
  <Template>Wisp</Template>
  <TotalTime>456</TotalTime>
  <Words>397</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Wisp</vt:lpstr>
      <vt:lpstr>  Federal Lands Transfer  Peer Exchange  U.S. Fish and Wildlife Service Northeast Region  Division of Realty June 5, 2019 </vt:lpstr>
      <vt:lpstr>Guidance for issuing Rights of Way over Service-owned land </vt:lpstr>
      <vt:lpstr>Guidance for issuing Rights of Way over Service-owned land </vt:lpstr>
      <vt:lpstr>Guidance for issuing Rights of Way  over Service-owned land</vt:lpstr>
      <vt:lpstr>Working with State DOTs, FHWA and FRA </vt:lpstr>
      <vt:lpstr>Existing questions and possible misunderstandings: </vt:lpstr>
      <vt:lpstr>Existing questions and possible misunderstandings:</vt:lpstr>
      <vt:lpstr>Existing questions and possible misunderstandings: </vt:lpstr>
      <vt:lpstr>Need for open dialog:</vt:lpstr>
      <vt:lpstr>THANK YOU  Thomas J. Geser, Realty Specialist Region 5, Regional Office, Hadley Massachusetts  (413) 253-8520   tom_geser@fws.gov </vt:lpstr>
    </vt:vector>
  </TitlesOfParts>
  <Company>USFWS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Geser, Tom</dc:creator>
  <cp:lastModifiedBy>McCluskey, Allison M</cp:lastModifiedBy>
  <cp:revision>11</cp:revision>
  <dcterms:created xsi:type="dcterms:W3CDTF">2019-05-30T12:22:40Z</dcterms:created>
  <dcterms:modified xsi:type="dcterms:W3CDTF">2019-05-30T20:01:10Z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0x0101001B3F97F2D857454897E555215B172CEF</vt:lpwstr>
  </property>
</Properties>
</file>