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handoutMasterIdLst>
    <p:handoutMasterId r:id="rId12"/>
  </p:handoutMasterIdLst>
  <p:sldIdLst>
    <p:sldId id="275" r:id="rId5"/>
    <p:sldId id="276" r:id="rId6"/>
    <p:sldId id="278" r:id="rId7"/>
    <p:sldId id="286" r:id="rId8"/>
    <p:sldId id="288" r:id="rId9"/>
    <p:sldId id="260" r:id="rId1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168" autoAdjust="0"/>
  </p:normalViewPr>
  <p:slideViewPr>
    <p:cSldViewPr>
      <p:cViewPr varScale="1">
        <p:scale>
          <a:sx n="119" d="100"/>
          <a:sy n="119" d="100"/>
        </p:scale>
        <p:origin x="129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179" y="-9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e, Carson (Volpe)" userId="6ae83194-c6b8-4776-922d-edd82b306dc3" providerId="ADAL" clId="{5BE5E20B-3468-406E-A9C2-C7F741C26CC6}"/>
    <pc:docChg chg="undo custSel modSld">
      <pc:chgData name="Poe, Carson (Volpe)" userId="6ae83194-c6b8-4776-922d-edd82b306dc3" providerId="ADAL" clId="{5BE5E20B-3468-406E-A9C2-C7F741C26CC6}" dt="2021-11-04T15:49:01.724" v="1767" actId="13244"/>
      <pc:docMkLst>
        <pc:docMk/>
      </pc:docMkLst>
      <pc:sldChg chg="addSp delSp modSp mod">
        <pc:chgData name="Poe, Carson (Volpe)" userId="6ae83194-c6b8-4776-922d-edd82b306dc3" providerId="ADAL" clId="{5BE5E20B-3468-406E-A9C2-C7F741C26CC6}" dt="2021-11-04T15:48:20.510" v="1751" actId="13244"/>
        <pc:sldMkLst>
          <pc:docMk/>
          <pc:sldMk cId="0" sldId="260"/>
        </pc:sldMkLst>
        <pc:spChg chg="del mod">
          <ac:chgData name="Poe, Carson (Volpe)" userId="6ae83194-c6b8-4776-922d-edd82b306dc3" providerId="ADAL" clId="{5BE5E20B-3468-406E-A9C2-C7F741C26CC6}" dt="2021-11-04T15:46:51.619" v="1728" actId="478"/>
          <ac:spMkLst>
            <pc:docMk/>
            <pc:sldMk cId="0" sldId="260"/>
            <ac:spMk id="6" creationId="{00000000-0000-0000-0000-000000000000}"/>
          </ac:spMkLst>
        </pc:spChg>
        <pc:spChg chg="del mod">
          <ac:chgData name="Poe, Carson (Volpe)" userId="6ae83194-c6b8-4776-922d-edd82b306dc3" providerId="ADAL" clId="{5BE5E20B-3468-406E-A9C2-C7F741C26CC6}" dt="2021-11-04T15:46:53.905" v="1729" actId="478"/>
          <ac:spMkLst>
            <pc:docMk/>
            <pc:sldMk cId="0" sldId="260"/>
            <ac:spMk id="7" creationId="{00000000-0000-0000-0000-000000000000}"/>
          </ac:spMkLst>
        </pc:spChg>
        <pc:spChg chg="mod ord">
          <ac:chgData name="Poe, Carson (Volpe)" userId="6ae83194-c6b8-4776-922d-edd82b306dc3" providerId="ADAL" clId="{5BE5E20B-3468-406E-A9C2-C7F741C26CC6}" dt="2021-11-04T15:47:47.996" v="1742" actId="13244"/>
          <ac:spMkLst>
            <pc:docMk/>
            <pc:sldMk cId="0" sldId="260"/>
            <ac:spMk id="56323" creationId="{00000000-0000-0000-0000-000000000000}"/>
          </ac:spMkLst>
        </pc:spChg>
        <pc:spChg chg="ord">
          <ac:chgData name="Poe, Carson (Volpe)" userId="6ae83194-c6b8-4776-922d-edd82b306dc3" providerId="ADAL" clId="{5BE5E20B-3468-406E-A9C2-C7F741C26CC6}" dt="2021-11-04T15:47:51.135" v="1743" actId="13244"/>
          <ac:spMkLst>
            <pc:docMk/>
            <pc:sldMk cId="0" sldId="260"/>
            <ac:spMk id="56325" creationId="{00000000-0000-0000-0000-000000000000}"/>
          </ac:spMkLst>
        </pc:spChg>
        <pc:picChg chg="mod ord">
          <ac:chgData name="Poe, Carson (Volpe)" userId="6ae83194-c6b8-4776-922d-edd82b306dc3" providerId="ADAL" clId="{5BE5E20B-3468-406E-A9C2-C7F741C26CC6}" dt="2021-11-04T15:48:06.273" v="1750" actId="1076"/>
          <ac:picMkLst>
            <pc:docMk/>
            <pc:sldMk cId="0" sldId="260"/>
            <ac:picMk id="56321" creationId="{00000000-0000-0000-0000-000000000000}"/>
          </ac:picMkLst>
        </pc:picChg>
        <pc:picChg chg="ord">
          <ac:chgData name="Poe, Carson (Volpe)" userId="6ae83194-c6b8-4776-922d-edd82b306dc3" providerId="ADAL" clId="{5BE5E20B-3468-406E-A9C2-C7F741C26CC6}" dt="2021-11-04T15:48:20.510" v="1751" actId="13244"/>
          <ac:picMkLst>
            <pc:docMk/>
            <pc:sldMk cId="0" sldId="260"/>
            <ac:picMk id="56326" creationId="{00000000-0000-0000-0000-000000000000}"/>
          </ac:picMkLst>
        </pc:picChg>
        <pc:picChg chg="add del mod">
          <ac:chgData name="Poe, Carson (Volpe)" userId="6ae83194-c6b8-4776-922d-edd82b306dc3" providerId="ADAL" clId="{5BE5E20B-3468-406E-A9C2-C7F741C26CC6}" dt="2021-11-04T15:47:35.537" v="1738" actId="478"/>
          <ac:picMkLst>
            <pc:docMk/>
            <pc:sldMk cId="0" sldId="260"/>
            <ac:picMk id="56327" creationId="{00000000-0000-0000-0000-000000000000}"/>
          </ac:picMkLst>
        </pc:picChg>
      </pc:sldChg>
      <pc:sldChg chg="delSp modSp mod">
        <pc:chgData name="Poe, Carson (Volpe)" userId="6ae83194-c6b8-4776-922d-edd82b306dc3" providerId="ADAL" clId="{5BE5E20B-3468-406E-A9C2-C7F741C26CC6}" dt="2021-11-04T15:49:01.724" v="1767" actId="13244"/>
        <pc:sldMkLst>
          <pc:docMk/>
          <pc:sldMk cId="0" sldId="275"/>
        </pc:sldMkLst>
        <pc:spChg chg="mod ord">
          <ac:chgData name="Poe, Carson (Volpe)" userId="6ae83194-c6b8-4776-922d-edd82b306dc3" providerId="ADAL" clId="{5BE5E20B-3468-406E-A9C2-C7F741C26CC6}" dt="2021-11-04T15:48:42.218" v="1759" actId="1076"/>
          <ac:spMkLst>
            <pc:docMk/>
            <pc:sldMk cId="0" sldId="275"/>
            <ac:spMk id="2" creationId="{00000000-0000-0000-0000-000000000000}"/>
          </ac:spMkLst>
        </pc:spChg>
        <pc:spChg chg="mod ord">
          <ac:chgData name="Poe, Carson (Volpe)" userId="6ae83194-c6b8-4776-922d-edd82b306dc3" providerId="ADAL" clId="{5BE5E20B-3468-406E-A9C2-C7F741C26CC6}" dt="2021-11-04T15:48:48.317" v="1761" actId="1076"/>
          <ac:spMkLst>
            <pc:docMk/>
            <pc:sldMk cId="0" sldId="275"/>
            <ac:spMk id="3" creationId="{00000000-0000-0000-0000-000000000000}"/>
          </ac:spMkLst>
        </pc:spChg>
        <pc:spChg chg="del mod ord">
          <ac:chgData name="Poe, Carson (Volpe)" userId="6ae83194-c6b8-4776-922d-edd82b306dc3" providerId="ADAL" clId="{5BE5E20B-3468-406E-A9C2-C7F741C26CC6}" dt="2021-11-04T15:45:24.143" v="1716" actId="478"/>
          <ac:spMkLst>
            <pc:docMk/>
            <pc:sldMk cId="0" sldId="275"/>
            <ac:spMk id="7" creationId="{00000000-0000-0000-0000-000000000000}"/>
          </ac:spMkLst>
        </pc:spChg>
        <pc:spChg chg="ord">
          <ac:chgData name="Poe, Carson (Volpe)" userId="6ae83194-c6b8-4776-922d-edd82b306dc3" providerId="ADAL" clId="{5BE5E20B-3468-406E-A9C2-C7F741C26CC6}" dt="2021-11-04T15:48:58.553" v="1765" actId="13244"/>
          <ac:spMkLst>
            <pc:docMk/>
            <pc:sldMk cId="0" sldId="275"/>
            <ac:spMk id="13" creationId="{00000000-0000-0000-0000-000000000000}"/>
          </ac:spMkLst>
        </pc:spChg>
        <pc:picChg chg="mod ord">
          <ac:chgData name="Poe, Carson (Volpe)" userId="6ae83194-c6b8-4776-922d-edd82b306dc3" providerId="ADAL" clId="{5BE5E20B-3468-406E-A9C2-C7F741C26CC6}" dt="2021-11-04T15:48:52.784" v="1764" actId="1076"/>
          <ac:picMkLst>
            <pc:docMk/>
            <pc:sldMk cId="0" sldId="275"/>
            <ac:picMk id="12" creationId="{00000000-0000-0000-0000-000000000000}"/>
          </ac:picMkLst>
        </pc:picChg>
        <pc:picChg chg="ord">
          <ac:chgData name="Poe, Carson (Volpe)" userId="6ae83194-c6b8-4776-922d-edd82b306dc3" providerId="ADAL" clId="{5BE5E20B-3468-406E-A9C2-C7F741C26CC6}" dt="2021-11-04T15:49:01.724" v="1767" actId="13244"/>
          <ac:picMkLst>
            <pc:docMk/>
            <pc:sldMk cId="0" sldId="275"/>
            <ac:picMk id="14" creationId="{00000000-0000-0000-0000-000000000000}"/>
          </ac:picMkLst>
        </pc:picChg>
        <pc:picChg chg="del mod ord">
          <ac:chgData name="Poe, Carson (Volpe)" userId="6ae83194-c6b8-4776-922d-edd82b306dc3" providerId="ADAL" clId="{5BE5E20B-3468-406E-A9C2-C7F741C26CC6}" dt="2021-11-04T15:48:36.822" v="1756" actId="478"/>
          <ac:picMkLst>
            <pc:docMk/>
            <pc:sldMk cId="0" sldId="275"/>
            <ac:picMk id="15" creationId="{00000000-0000-0000-0000-000000000000}"/>
          </ac:picMkLst>
        </pc:picChg>
      </pc:sldChg>
      <pc:sldChg chg="modSp mod">
        <pc:chgData name="Poe, Carson (Volpe)" userId="6ae83194-c6b8-4776-922d-edd82b306dc3" providerId="ADAL" clId="{5BE5E20B-3468-406E-A9C2-C7F741C26CC6}" dt="2021-11-04T15:46:02.089" v="1721" actId="13244"/>
        <pc:sldMkLst>
          <pc:docMk/>
          <pc:sldMk cId="0" sldId="276"/>
        </pc:sldMkLst>
        <pc:spChg chg="ord">
          <ac:chgData name="Poe, Carson (Volpe)" userId="6ae83194-c6b8-4776-922d-edd82b306dc3" providerId="ADAL" clId="{5BE5E20B-3468-406E-A9C2-C7F741C26CC6}" dt="2021-11-04T15:45:52.526" v="1720" actId="13244"/>
          <ac:spMkLst>
            <pc:docMk/>
            <pc:sldMk cId="0" sldId="276"/>
            <ac:spMk id="2" creationId="{00000000-0000-0000-0000-000000000000}"/>
          </ac:spMkLst>
        </pc:spChg>
        <pc:spChg chg="ord">
          <ac:chgData name="Poe, Carson (Volpe)" userId="6ae83194-c6b8-4776-922d-edd82b306dc3" providerId="ADAL" clId="{5BE5E20B-3468-406E-A9C2-C7F741C26CC6}" dt="2021-11-04T15:46:02.089" v="1721" actId="13244"/>
          <ac:spMkLst>
            <pc:docMk/>
            <pc:sldMk cId="0" sldId="276"/>
            <ac:spMk id="3" creationId="{00000000-0000-0000-0000-000000000000}"/>
          </ac:spMkLst>
        </pc:spChg>
        <pc:picChg chg="mod">
          <ac:chgData name="Poe, Carson (Volpe)" userId="6ae83194-c6b8-4776-922d-edd82b306dc3" providerId="ADAL" clId="{5BE5E20B-3468-406E-A9C2-C7F741C26CC6}" dt="2021-11-04T15:41:43.024" v="768" actId="962"/>
          <ac:picMkLst>
            <pc:docMk/>
            <pc:sldMk cId="0" sldId="276"/>
            <ac:picMk id="6" creationId="{00000000-0000-0000-0000-000000000000}"/>
          </ac:picMkLst>
        </pc:picChg>
      </pc:sldChg>
      <pc:sldChg chg="modSp mod">
        <pc:chgData name="Poe, Carson (Volpe)" userId="6ae83194-c6b8-4776-922d-edd82b306dc3" providerId="ADAL" clId="{5BE5E20B-3468-406E-A9C2-C7F741C26CC6}" dt="2021-11-04T15:46:17.721" v="1722" actId="13244"/>
        <pc:sldMkLst>
          <pc:docMk/>
          <pc:sldMk cId="0" sldId="278"/>
        </pc:sldMkLst>
        <pc:picChg chg="mod ord">
          <ac:chgData name="Poe, Carson (Volpe)" userId="6ae83194-c6b8-4776-922d-edd82b306dc3" providerId="ADAL" clId="{5BE5E20B-3468-406E-A9C2-C7F741C26CC6}" dt="2021-11-04T15:46:17.721" v="1722" actId="13244"/>
          <ac:picMkLst>
            <pc:docMk/>
            <pc:sldMk cId="0" sldId="278"/>
            <ac:picMk id="7" creationId="{00000000-0000-0000-0000-000000000000}"/>
          </ac:picMkLst>
        </pc:picChg>
      </pc:sldChg>
      <pc:sldChg chg="modSp mod">
        <pc:chgData name="Poe, Carson (Volpe)" userId="6ae83194-c6b8-4776-922d-edd82b306dc3" providerId="ADAL" clId="{5BE5E20B-3468-406E-A9C2-C7F741C26CC6}" dt="2021-11-04T15:46:31.780" v="1726" actId="13244"/>
        <pc:sldMkLst>
          <pc:docMk/>
          <pc:sldMk cId="0" sldId="286"/>
        </pc:sldMkLst>
        <pc:spChg chg="ord">
          <ac:chgData name="Poe, Carson (Volpe)" userId="6ae83194-c6b8-4776-922d-edd82b306dc3" providerId="ADAL" clId="{5BE5E20B-3468-406E-A9C2-C7F741C26CC6}" dt="2021-11-04T15:46:23.522" v="1723" actId="13244"/>
          <ac:spMkLst>
            <pc:docMk/>
            <pc:sldMk cId="0" sldId="286"/>
            <ac:spMk id="2" creationId="{00000000-0000-0000-0000-000000000000}"/>
          </ac:spMkLst>
        </pc:spChg>
        <pc:spChg chg="ord">
          <ac:chgData name="Poe, Carson (Volpe)" userId="6ae83194-c6b8-4776-922d-edd82b306dc3" providerId="ADAL" clId="{5BE5E20B-3468-406E-A9C2-C7F741C26CC6}" dt="2021-11-04T15:46:25.105" v="1724" actId="13244"/>
          <ac:spMkLst>
            <pc:docMk/>
            <pc:sldMk cId="0" sldId="286"/>
            <ac:spMk id="3" creationId="{00000000-0000-0000-0000-000000000000}"/>
          </ac:spMkLst>
        </pc:spChg>
        <pc:spChg chg="ord">
          <ac:chgData name="Poe, Carson (Volpe)" userId="6ae83194-c6b8-4776-922d-edd82b306dc3" providerId="ADAL" clId="{5BE5E20B-3468-406E-A9C2-C7F741C26CC6}" dt="2021-11-04T15:46:26.072" v="1725" actId="13244"/>
          <ac:spMkLst>
            <pc:docMk/>
            <pc:sldMk cId="0" sldId="286"/>
            <ac:spMk id="4" creationId="{00000000-0000-0000-0000-000000000000}"/>
          </ac:spMkLst>
        </pc:spChg>
        <pc:graphicFrameChg chg="ord">
          <ac:chgData name="Poe, Carson (Volpe)" userId="6ae83194-c6b8-4776-922d-edd82b306dc3" providerId="ADAL" clId="{5BE5E20B-3468-406E-A9C2-C7F741C26CC6}" dt="2021-11-04T15:46:31.780" v="1726" actId="13244"/>
          <ac:graphicFrameMkLst>
            <pc:docMk/>
            <pc:sldMk cId="0" sldId="286"/>
            <ac:graphicFrameMk id="6" creationId="{00000000-0000-0000-0000-000000000000}"/>
          </ac:graphicFrameMkLst>
        </pc:graphicFrameChg>
        <pc:picChg chg="mod">
          <ac:chgData name="Poe, Carson (Volpe)" userId="6ae83194-c6b8-4776-922d-edd82b306dc3" providerId="ADAL" clId="{5BE5E20B-3468-406E-A9C2-C7F741C26CC6}" dt="2021-11-04T15:42:44.426" v="1300" actId="962"/>
          <ac:picMkLst>
            <pc:docMk/>
            <pc:sldMk cId="0" sldId="286"/>
            <ac:picMk id="1027" creationId="{00000000-0000-0000-0000-000000000000}"/>
          </ac:picMkLst>
        </pc:picChg>
      </pc:sldChg>
      <pc:sldChg chg="modSp mod">
        <pc:chgData name="Poe, Carson (Volpe)" userId="6ae83194-c6b8-4776-922d-edd82b306dc3" providerId="ADAL" clId="{5BE5E20B-3468-406E-A9C2-C7F741C26CC6}" dt="2021-11-04T15:43:30.743" v="1309" actId="962"/>
        <pc:sldMkLst>
          <pc:docMk/>
          <pc:sldMk cId="0" sldId="288"/>
        </pc:sldMkLst>
        <pc:picChg chg="mod modCrop">
          <ac:chgData name="Poe, Carson (Volpe)" userId="6ae83194-c6b8-4776-922d-edd82b306dc3" providerId="ADAL" clId="{5BE5E20B-3468-406E-A9C2-C7F741C26CC6}" dt="2021-11-04T15:43:30.743" v="1309" actId="962"/>
          <ac:picMkLst>
            <pc:docMk/>
            <pc:sldMk cId="0" sldId="288"/>
            <ac:picMk id="9" creationId="{CC369240-1108-4C5E-9295-B360FBE2E7EF}"/>
          </ac:picMkLst>
        </pc:picChg>
      </pc:sldChg>
    </pc:docChg>
  </pc:docChgLst>
  <pc:docChgLst>
    <pc:chgData name="Poe, Carson (Volpe)" userId="S::carson.poe@ad.dot.gov::6ae83194-c6b8-4776-922d-edd82b306dc3" providerId="AD" clId="Web-{22AD662D-E35A-8AF9-456A-ADFD4BFCE5AB}"/>
    <pc:docChg chg="modSld">
      <pc:chgData name="Poe, Carson (Volpe)" userId="S::carson.poe@ad.dot.gov::6ae83194-c6b8-4776-922d-edd82b306dc3" providerId="AD" clId="Web-{22AD662D-E35A-8AF9-456A-ADFD4BFCE5AB}" dt="2021-10-28T13:32:38.284" v="0" actId="14100"/>
      <pc:docMkLst>
        <pc:docMk/>
      </pc:docMkLst>
      <pc:sldChg chg="modSp">
        <pc:chgData name="Poe, Carson (Volpe)" userId="S::carson.poe@ad.dot.gov::6ae83194-c6b8-4776-922d-edd82b306dc3" providerId="AD" clId="Web-{22AD662D-E35A-8AF9-456A-ADFD4BFCE5AB}" dt="2021-10-28T13:32:38.284" v="0" actId="14100"/>
        <pc:sldMkLst>
          <pc:docMk/>
          <pc:sldMk cId="0" sldId="288"/>
        </pc:sldMkLst>
        <pc:picChg chg="mod">
          <ac:chgData name="Poe, Carson (Volpe)" userId="S::carson.poe@ad.dot.gov::6ae83194-c6b8-4776-922d-edd82b306dc3" providerId="AD" clId="Web-{22AD662D-E35A-8AF9-456A-ADFD4BFCE5AB}" dt="2021-10-28T13:32:38.284" v="0" actId="14100"/>
          <ac:picMkLst>
            <pc:docMk/>
            <pc:sldMk cId="0" sldId="288"/>
            <ac:picMk id="9" creationId="{CC369240-1108-4C5E-9295-B360FBE2E7E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4367357D-65D6-49D7-8DB5-665F7856E847}" type="datetimeFigureOut">
              <a:rPr lang="en-US" smtClean="0"/>
              <a:pPr/>
              <a:t>11/4/2021</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6E3B30E-C609-446F-9183-137E8FD1C762}"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6653" tIns="48327" rIns="96653" bIns="48327"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6653" tIns="48327" rIns="96653" bIns="48327" rtlCol="0"/>
          <a:lstStyle>
            <a:lvl1pPr algn="r" fontAlgn="auto">
              <a:spcBef>
                <a:spcPts val="0"/>
              </a:spcBef>
              <a:spcAft>
                <a:spcPts val="0"/>
              </a:spcAft>
              <a:defRPr sz="1200" smtClean="0">
                <a:latin typeface="+mn-lt"/>
              </a:defRPr>
            </a:lvl1pPr>
          </a:lstStyle>
          <a:p>
            <a:pPr>
              <a:defRPr/>
            </a:pPr>
            <a:fld id="{C1A98FAE-8C4B-43DB-AD99-A844D093F77D}" type="datetimeFigureOut">
              <a:rPr lang="en-US"/>
              <a:pPr>
                <a:defRPr/>
              </a:pPr>
              <a:t>11/4/2021</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dirty="0"/>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6653" tIns="48327" rIns="96653" bIns="4832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6653" tIns="48327" rIns="96653" bIns="48327"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6653" tIns="48327" rIns="96653" bIns="48327" rtlCol="0" anchor="b"/>
          <a:lstStyle>
            <a:lvl1pPr algn="r" fontAlgn="auto">
              <a:spcBef>
                <a:spcPts val="0"/>
              </a:spcBef>
              <a:spcAft>
                <a:spcPts val="0"/>
              </a:spcAft>
              <a:defRPr sz="1200" smtClean="0">
                <a:latin typeface="+mn-lt"/>
              </a:defRPr>
            </a:lvl1pPr>
          </a:lstStyle>
          <a:p>
            <a:pPr>
              <a:defRPr/>
            </a:pPr>
            <a:fld id="{0A6BBAAA-D482-490D-8AFD-62C17CA8651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2EE6C7-3E86-42A5-9BC5-55521512514C}"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lvl="0"/>
            <a:r>
              <a:rPr lang="en-US" sz="1050" dirty="0"/>
              <a:t>Scoping</a:t>
            </a:r>
          </a:p>
          <a:p>
            <a:pPr lvl="1"/>
            <a:r>
              <a:rPr lang="en-US" sz="1050" dirty="0"/>
              <a:t>WYDOT consults with BLM for scoping comments on NEPA and environmental issues</a:t>
            </a:r>
          </a:p>
          <a:p>
            <a:pPr lvl="1"/>
            <a:r>
              <a:rPr lang="en-US" sz="1050" dirty="0"/>
              <a:t>On-the-ground meetings may be scheduled by WYDOT or BLM</a:t>
            </a:r>
          </a:p>
          <a:p>
            <a:pPr lvl="1"/>
            <a:r>
              <a:rPr lang="en-US" sz="1050" dirty="0"/>
              <a:t>BLM provides WYDOT with any environmental concerns/conditions/stipulations within 30 days of receipt of scoping letter</a:t>
            </a:r>
          </a:p>
          <a:p>
            <a:pPr lvl="0"/>
            <a:r>
              <a:rPr lang="en-US" sz="1050" dirty="0"/>
              <a:t>NEPA  </a:t>
            </a:r>
          </a:p>
          <a:p>
            <a:pPr lvl="1"/>
            <a:r>
              <a:rPr lang="en-US" sz="1050" dirty="0"/>
              <a:t>WYDOT/FHWA complete all reports/studies required for NEPA compliance</a:t>
            </a:r>
          </a:p>
          <a:p>
            <a:pPr lvl="1"/>
            <a:r>
              <a:rPr lang="en-US" sz="1050" dirty="0"/>
              <a:t>WYDOT/FHWA completes documentation of CE, EA or EIS</a:t>
            </a:r>
          </a:p>
          <a:p>
            <a:pPr lvl="1"/>
            <a:r>
              <a:rPr lang="en-US" sz="1050" dirty="0"/>
              <a:t>Additional scoping may be required at the discovery of potentially substantial deviations or new conditions to the project </a:t>
            </a:r>
          </a:p>
          <a:p>
            <a:pPr lvl="0"/>
            <a:r>
              <a:rPr lang="en-US" sz="1050" dirty="0"/>
              <a:t>Application</a:t>
            </a:r>
          </a:p>
          <a:p>
            <a:pPr lvl="1"/>
            <a:r>
              <a:rPr lang="en-US" sz="1050" dirty="0"/>
              <a:t>WYDOT files application requesting concurrence with FHWA setting forth its need for public lands</a:t>
            </a:r>
          </a:p>
          <a:p>
            <a:pPr lvl="1"/>
            <a:r>
              <a:rPr lang="en-US" sz="1050" dirty="0"/>
              <a:t>BLM reviews application to ensure project is consistent with NEPA and BLM land use plans</a:t>
            </a:r>
          </a:p>
          <a:p>
            <a:pPr lvl="1"/>
            <a:r>
              <a:rPr lang="en-US" sz="1050" dirty="0"/>
              <a:t>BLM is asked to concur and specify any conditions in the form of a LOC</a:t>
            </a:r>
          </a:p>
          <a:p>
            <a:pPr lvl="0"/>
            <a:r>
              <a:rPr lang="en-US" sz="1050" dirty="0"/>
              <a:t>BLM Letter of Consent</a:t>
            </a:r>
          </a:p>
          <a:p>
            <a:pPr lvl="1"/>
            <a:r>
              <a:rPr lang="en-US" sz="1050" dirty="0"/>
              <a:t>BLM provides written notification to WYDOT that the application is complete, which starts the 120 day period</a:t>
            </a:r>
          </a:p>
          <a:p>
            <a:pPr lvl="1"/>
            <a:r>
              <a:rPr lang="en-US" sz="1050" dirty="0"/>
              <a:t>BLM concurrence will specify any terms and conditions in the LOC</a:t>
            </a:r>
          </a:p>
          <a:p>
            <a:pPr lvl="1"/>
            <a:r>
              <a:rPr lang="en-US" sz="1050" dirty="0"/>
              <a:t>BLM sends LOC to FHWA and the WYDOT ROW Program</a:t>
            </a:r>
          </a:p>
          <a:p>
            <a:pPr lvl="0"/>
            <a:r>
              <a:rPr lang="en-US" sz="1050" dirty="0"/>
              <a:t>Deed</a:t>
            </a:r>
          </a:p>
          <a:p>
            <a:pPr lvl="1"/>
            <a:r>
              <a:rPr lang="en-US" sz="1050" dirty="0"/>
              <a:t>WYDOT drafts deed with the agreed-upon conditions and State Counsel certifies deed as legally sufficient</a:t>
            </a:r>
          </a:p>
          <a:p>
            <a:pPr lvl="1"/>
            <a:r>
              <a:rPr lang="en-US" sz="1050" dirty="0"/>
              <a:t>WYDOT submits deed for FHWA counsel and Division review</a:t>
            </a:r>
          </a:p>
          <a:p>
            <a:pPr lvl="1"/>
            <a:r>
              <a:rPr lang="en-US" sz="1050" dirty="0"/>
              <a:t>FHWA Division Administrator signs deed on behalf of FHWA</a:t>
            </a:r>
          </a:p>
          <a:p>
            <a:pPr lvl="0"/>
            <a:r>
              <a:rPr lang="en-US" sz="1050" dirty="0"/>
              <a:t>Execution</a:t>
            </a:r>
          </a:p>
          <a:p>
            <a:pPr lvl="1"/>
            <a:r>
              <a:rPr lang="en-US" sz="1050" dirty="0"/>
              <a:t>FHWA transmits deed to WYDOT for acceptance, signature, and recording</a:t>
            </a:r>
          </a:p>
          <a:p>
            <a:pPr lvl="1"/>
            <a:r>
              <a:rPr lang="en-US" sz="1050" dirty="0"/>
              <a:t>WYDOT sends a copy of recorded deed to FHWA Division and BLM</a:t>
            </a:r>
          </a:p>
          <a:p>
            <a:pPr lvl="1"/>
            <a:r>
              <a:rPr lang="en-US" sz="1050" dirty="0"/>
              <a:t>WYDOT will invite BLM to attend pre-construction meeting upon request </a:t>
            </a:r>
          </a:p>
          <a:p>
            <a:endParaRPr lang="en-US" dirty="0"/>
          </a:p>
        </p:txBody>
      </p:sp>
      <p:sp>
        <p:nvSpPr>
          <p:cNvPr id="4" name="Slide Number Placeholder 3"/>
          <p:cNvSpPr>
            <a:spLocks noGrp="1"/>
          </p:cNvSpPr>
          <p:nvPr>
            <p:ph type="sldNum" sz="quarter" idx="10"/>
          </p:nvPr>
        </p:nvSpPr>
        <p:spPr/>
        <p:txBody>
          <a:bodyPr/>
          <a:lstStyle/>
          <a:p>
            <a:pPr>
              <a:defRPr/>
            </a:pPr>
            <a:fld id="{0A6BBAAA-D482-490D-8AFD-62C17CA8651B}" type="slidenum">
              <a:rPr lang="en-US" smtClean="0"/>
              <a:pPr>
                <a:defRPr/>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4FBDAE-1647-4F36-8FDF-0A7F11F94DB0}" type="slidenum">
              <a:rPr lang="en-US"/>
              <a:pPr fontAlgn="base">
                <a:spcBef>
                  <a:spcPct val="0"/>
                </a:spcBef>
                <a:spcAft>
                  <a:spcPct val="0"/>
                </a:spcAft>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lowchart: Document 10"/>
          <p:cNvSpPr/>
          <p:nvPr userDrawn="1"/>
        </p:nvSpPr>
        <p:spPr>
          <a:xfrm>
            <a:off x="0" y="0"/>
            <a:ext cx="9144000" cy="1524000"/>
          </a:xfrm>
          <a:prstGeom prst="flowChartDocument">
            <a:avLst/>
          </a:prstGeom>
          <a:gradFill flip="none" rotWithShape="1">
            <a:gsLst>
              <a:gs pos="0">
                <a:srgbClr val="0070C0"/>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2" descr="C:\Documents and Settings\joseph.dailey\Desktop\logos\FHWA logo.gif"/>
          <p:cNvPicPr>
            <a:picLocks noChangeAspect="1" noChangeArrowheads="1"/>
          </p:cNvPicPr>
          <p:nvPr userDrawn="1"/>
        </p:nvPicPr>
        <p:blipFill>
          <a:blip r:embed="rId2" cstate="screen"/>
          <a:srcRect/>
          <a:stretch>
            <a:fillRect/>
          </a:stretch>
        </p:blipFill>
        <p:spPr bwMode="auto">
          <a:xfrm>
            <a:off x="152400" y="131763"/>
            <a:ext cx="1219200" cy="1239837"/>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10"/>
          </p:nvPr>
        </p:nvSpPr>
        <p:spPr/>
        <p:txBody>
          <a:bodyPr/>
          <a:lstStyle>
            <a:lvl1pPr>
              <a:defRPr/>
            </a:lvl1pPr>
          </a:lstStyle>
          <a:p>
            <a:pPr>
              <a:defRPr/>
            </a:pPr>
            <a:fld id="{E069BDB8-F663-403A-A77F-67CA69A90E1F}" type="datetime1">
              <a:rPr lang="en-US"/>
              <a:pPr>
                <a:defRPr/>
              </a:pPr>
              <a:t>11/4/2021</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2D3064B8-6701-4673-8697-F26AE4930C6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DFC99B-8241-486A-BBFF-0190C3F5D95D}" type="datetime1">
              <a:rPr lang="en-US"/>
              <a:pPr>
                <a:defRPr/>
              </a:pPr>
              <a:t>11/4/2021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2270FA-7BB2-4827-8349-0067ACC6261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64CA3F-259E-4A93-BB49-71A41E384121}" type="datetime1">
              <a:rPr lang="en-US"/>
              <a:pPr>
                <a:defRPr/>
              </a:pPr>
              <a:t>11/4/2021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3930BA6-168D-441B-92A0-6B0FCE5163C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lowchart: Document 8"/>
          <p:cNvSpPr/>
          <p:nvPr userDrawn="1"/>
        </p:nvSpPr>
        <p:spPr>
          <a:xfrm>
            <a:off x="0" y="0"/>
            <a:ext cx="9144000" cy="1524000"/>
          </a:xfrm>
          <a:prstGeom prst="flowChartDocument">
            <a:avLst/>
          </a:prstGeom>
          <a:gradFill flip="none" rotWithShape="1">
            <a:gsLst>
              <a:gs pos="0">
                <a:srgbClr val="0070C0"/>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2" descr="C:\Documents and Settings\joseph.dailey\Desktop\logos\FHWA logo.gif"/>
          <p:cNvPicPr>
            <a:picLocks noChangeAspect="1" noChangeArrowheads="1"/>
          </p:cNvPicPr>
          <p:nvPr userDrawn="1"/>
        </p:nvPicPr>
        <p:blipFill>
          <a:blip r:embed="rId2" cstate="screen"/>
          <a:srcRect/>
          <a:stretch>
            <a:fillRect/>
          </a:stretch>
        </p:blipFill>
        <p:spPr bwMode="auto">
          <a:xfrm>
            <a:off x="152400" y="131763"/>
            <a:ext cx="1219200" cy="1239837"/>
          </a:xfrm>
          <a:prstGeom prst="rect">
            <a:avLst/>
          </a:prstGeom>
          <a:noFill/>
          <a:ln w="9525">
            <a:noFill/>
            <a:miter lim="800000"/>
            <a:headEnd/>
            <a:tailEnd/>
          </a:ln>
        </p:spPr>
      </p:pic>
      <p:sp>
        <p:nvSpPr>
          <p:cNvPr id="2" name="Title 1"/>
          <p:cNvSpPr>
            <a:spLocks noGrp="1"/>
          </p:cNvSpPr>
          <p:nvPr>
            <p:ph type="title"/>
          </p:nvPr>
        </p:nvSpPr>
        <p:spPr>
          <a:xfrm>
            <a:off x="1600200" y="274638"/>
            <a:ext cx="7086600" cy="1143000"/>
          </a:xfrm>
        </p:spPr>
        <p:txBody>
          <a:bodyP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52906F9C-73F2-4409-8DE2-E2AE6999265C}" type="datetime1">
              <a:rPr lang="en-US"/>
              <a:pPr>
                <a:defRPr/>
              </a:pPr>
              <a:t>11/4/2021</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9C4BBDD2-95B7-4E2B-A237-C234E3E93E2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lowchart: Document 9"/>
          <p:cNvSpPr/>
          <p:nvPr userDrawn="1"/>
        </p:nvSpPr>
        <p:spPr>
          <a:xfrm>
            <a:off x="0" y="0"/>
            <a:ext cx="9144000" cy="1524000"/>
          </a:xfrm>
          <a:prstGeom prst="flowChartDocument">
            <a:avLst/>
          </a:prstGeom>
          <a:gradFill flip="none" rotWithShape="1">
            <a:gsLst>
              <a:gs pos="0">
                <a:srgbClr val="0070C0"/>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2" descr="C:\Documents and Settings\joseph.dailey\Desktop\logos\FHWA logo.gif"/>
          <p:cNvPicPr>
            <a:picLocks noChangeAspect="1" noChangeArrowheads="1"/>
          </p:cNvPicPr>
          <p:nvPr userDrawn="1"/>
        </p:nvPicPr>
        <p:blipFill>
          <a:blip r:embed="rId2" cstate="screen"/>
          <a:srcRect/>
          <a:stretch>
            <a:fillRect/>
          </a:stretch>
        </p:blipFill>
        <p:spPr bwMode="auto">
          <a:xfrm>
            <a:off x="152400" y="131763"/>
            <a:ext cx="1219200" cy="1239837"/>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E19D23F9-F1BF-49CA-BCE2-C44410A8CC10}" type="datetime1">
              <a:rPr lang="en-US"/>
              <a:pPr>
                <a:defRPr/>
              </a:pPr>
              <a:t>11/4/2021</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0621CF50-E72C-44BC-B7B7-F7CD5C070F4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C7C1E77-06A8-4D7E-9C53-7B1CD136EA9E}" type="datetime1">
              <a:rPr lang="en-US"/>
              <a:pPr>
                <a:defRPr/>
              </a:pPr>
              <a:t>11/4/2021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A7880F2-9FF2-43BF-A04F-B8FC1E87AD6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378F5E8-CEB8-452C-BA60-CC71AE8DAC5C}" type="datetime1">
              <a:rPr lang="en-US"/>
              <a:pPr>
                <a:defRPr/>
              </a:pPr>
              <a:t>11/4/2021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B0375C4-3A1E-41FA-B518-689B3D0E9AA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5A9F99C-6D32-4713-A22A-D92A17EF0B34}" type="datetime1">
              <a:rPr lang="en-US"/>
              <a:pPr>
                <a:defRPr/>
              </a:pPr>
              <a:t>11/4/2021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0051D42-606A-454B-ACAB-F8F89454AB3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484B26-D75A-46FE-A60C-BD08DF3898A1}" type="datetime1">
              <a:rPr lang="en-US"/>
              <a:pPr>
                <a:defRPr/>
              </a:pPr>
              <a:t>11/4/2021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B4FC8C8-E691-4A2B-B3E2-843F8676D84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117D7E4-A74B-433D-832C-655CADF496FA}" type="datetime1">
              <a:rPr lang="en-US"/>
              <a:pPr>
                <a:defRPr/>
              </a:pPr>
              <a:t>11/4/2021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8854213-EF68-4A18-8E51-1AED4550600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1853199-F0A2-4938-A931-61AC5A7E4506}" type="datetime1">
              <a:rPr lang="en-US"/>
              <a:pPr>
                <a:defRPr/>
              </a:pPr>
              <a:t>11/4/2021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A36B974-8C0C-4B6D-84D8-F0D777AB630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3B68D23-9373-45AD-BD0D-8226DD5A697B}" type="datetime1">
              <a:rPr lang="en-US"/>
              <a:pPr>
                <a:defRPr/>
              </a:pPr>
              <a:t>11/4/2021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8142D69-FF75-4D49-BC7A-28B820146F1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021" y="-36095"/>
            <a:ext cx="8686800" cy="1470025"/>
          </a:xfrm>
        </p:spPr>
        <p:txBody>
          <a:bodyPr>
            <a:noAutofit/>
          </a:bodyPr>
          <a:lstStyle/>
          <a:p>
            <a:r>
              <a:rPr lang="en-US" sz="3600" dirty="0"/>
              <a:t>Wyoming Division ROW Program</a:t>
            </a:r>
          </a:p>
        </p:txBody>
      </p:sp>
      <p:sp>
        <p:nvSpPr>
          <p:cNvPr id="3" name="Subtitle 2"/>
          <p:cNvSpPr>
            <a:spLocks noGrp="1"/>
          </p:cNvSpPr>
          <p:nvPr>
            <p:ph type="subTitle" idx="1"/>
          </p:nvPr>
        </p:nvSpPr>
        <p:spPr>
          <a:xfrm>
            <a:off x="1447800" y="1494255"/>
            <a:ext cx="6400800" cy="1752600"/>
          </a:xfrm>
        </p:spPr>
        <p:txBody>
          <a:bodyPr/>
          <a:lstStyle/>
          <a:p>
            <a:r>
              <a:rPr lang="en-US" dirty="0">
                <a:solidFill>
                  <a:schemeClr val="tx1"/>
                </a:solidFill>
              </a:rPr>
              <a:t>Walt Satterfield, Planning and ROW Program Manager</a:t>
            </a:r>
          </a:p>
        </p:txBody>
      </p:sp>
      <p:pic>
        <p:nvPicPr>
          <p:cNvPr id="14" name="Picture 9" descr="dot1"/>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0" y="6019800"/>
            <a:ext cx="762000" cy="746125"/>
          </a:xfrm>
          <a:prstGeom prst="rect">
            <a:avLst/>
          </a:prstGeom>
          <a:noFill/>
        </p:spPr>
      </p:pic>
      <p:sp>
        <p:nvSpPr>
          <p:cNvPr id="13" name="Text Box 8"/>
          <p:cNvSpPr txBox="1">
            <a:spLocks noChangeArrowheads="1"/>
          </p:cNvSpPr>
          <p:nvPr/>
        </p:nvSpPr>
        <p:spPr bwMode="auto">
          <a:xfrm>
            <a:off x="685800" y="6080125"/>
            <a:ext cx="3733800" cy="646331"/>
          </a:xfrm>
          <a:prstGeom prst="rect">
            <a:avLst/>
          </a:prstGeom>
          <a:noFill/>
          <a:ln w="9525">
            <a:noFill/>
            <a:miter lim="800000"/>
            <a:headEnd/>
            <a:tailEnd/>
          </a:ln>
          <a:effectLst/>
        </p:spPr>
        <p:txBody>
          <a:bodyPr wrap="square">
            <a:spAutoFit/>
          </a:bodyPr>
          <a:lstStyle/>
          <a:p>
            <a:r>
              <a:rPr lang="en-US" sz="1800" b="1" dirty="0">
                <a:solidFill>
                  <a:srgbClr val="0033CC"/>
                </a:solidFill>
              </a:rPr>
              <a:t>Federal Highway Administration</a:t>
            </a:r>
          </a:p>
          <a:p>
            <a:r>
              <a:rPr lang="en-US" b="1" dirty="0">
                <a:solidFill>
                  <a:srgbClr val="0033CC"/>
                </a:solidFill>
              </a:rPr>
              <a:t>Wyoming Division</a:t>
            </a:r>
            <a:endParaRPr lang="en-US" sz="1800" b="1" dirty="0">
              <a:solidFill>
                <a:srgbClr val="0033CC"/>
              </a:solidFill>
            </a:endParaRP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email">
            <a:lum bright="46000" contrast="-28000"/>
          </a:blip>
          <a:stretch>
            <a:fillRect/>
          </a:stretch>
        </p:blipFill>
        <p:spPr>
          <a:xfrm>
            <a:off x="2590800" y="2781300"/>
            <a:ext cx="3962400" cy="2971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7086600" cy="1143000"/>
          </a:xfrm>
        </p:spPr>
        <p:txBody>
          <a:bodyPr/>
          <a:lstStyle/>
          <a:p>
            <a:r>
              <a:rPr lang="en-US" dirty="0"/>
              <a:t>Wyoming</a:t>
            </a:r>
          </a:p>
        </p:txBody>
      </p:sp>
      <p:sp>
        <p:nvSpPr>
          <p:cNvPr id="3" name="Content Placeholder 2"/>
          <p:cNvSpPr>
            <a:spLocks noGrp="1"/>
          </p:cNvSpPr>
          <p:nvPr>
            <p:ph idx="1"/>
          </p:nvPr>
        </p:nvSpPr>
        <p:spPr>
          <a:xfrm>
            <a:off x="152400" y="1524000"/>
            <a:ext cx="3581400" cy="5334000"/>
          </a:xfrm>
        </p:spPr>
        <p:txBody>
          <a:bodyPr>
            <a:normAutofit/>
          </a:bodyPr>
          <a:lstStyle/>
          <a:p>
            <a:r>
              <a:rPr lang="en-US" sz="2400" dirty="0"/>
              <a:t>9th largest state by area</a:t>
            </a:r>
          </a:p>
          <a:p>
            <a:r>
              <a:rPr lang="en-US" sz="2400" dirty="0"/>
              <a:t>Smallest state by population</a:t>
            </a:r>
          </a:p>
          <a:p>
            <a:r>
              <a:rPr lang="en-US" sz="2400" dirty="0"/>
              <a:t>Least densely populated state in Continental U.S. </a:t>
            </a:r>
          </a:p>
          <a:p>
            <a:r>
              <a:rPr lang="en-US" sz="2400" dirty="0"/>
              <a:t>48% of land owned by the U.S. Government</a:t>
            </a:r>
          </a:p>
          <a:p>
            <a:r>
              <a:rPr lang="en-US" sz="2400" dirty="0"/>
              <a:t>Two cities with populations over 50K</a:t>
            </a:r>
          </a:p>
        </p:txBody>
      </p:sp>
      <p:pic>
        <p:nvPicPr>
          <p:cNvPr id="6" name="Picture 2" descr="This is a decorative map of Wyoming. It shows county boundaries and terrain. The northwest corner of Wyoming is predominately mountainous as indicated by brown relief. "/>
          <p:cNvPicPr>
            <a:picLocks noChangeAspect="1" noChangeArrowheads="1"/>
          </p:cNvPicPr>
          <p:nvPr/>
        </p:nvPicPr>
        <p:blipFill>
          <a:blip r:embed="rId2" cstate="screen"/>
          <a:srcRect/>
          <a:stretch>
            <a:fillRect/>
          </a:stretch>
        </p:blipFill>
        <p:spPr bwMode="auto">
          <a:xfrm>
            <a:off x="3592635" y="1981200"/>
            <a:ext cx="5551365" cy="4191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9C4BBDD2-95B7-4E2B-A237-C234E3E93E29}" type="slidenum">
              <a:rPr lang="en-US" smtClean="0"/>
              <a:pPr>
                <a:defRPr/>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7086600" cy="1143000"/>
          </a:xfrm>
        </p:spPr>
        <p:txBody>
          <a:bodyPr/>
          <a:lstStyle/>
          <a:p>
            <a:r>
              <a:rPr lang="en-US" dirty="0"/>
              <a:t>Wyoming Transportation</a:t>
            </a:r>
          </a:p>
        </p:txBody>
      </p:sp>
      <p:sp>
        <p:nvSpPr>
          <p:cNvPr id="3" name="Content Placeholder 2"/>
          <p:cNvSpPr>
            <a:spLocks noGrp="1"/>
          </p:cNvSpPr>
          <p:nvPr>
            <p:ph idx="1"/>
          </p:nvPr>
        </p:nvSpPr>
        <p:spPr>
          <a:xfrm>
            <a:off x="152400" y="1524000"/>
            <a:ext cx="8001000" cy="5334000"/>
          </a:xfrm>
        </p:spPr>
        <p:txBody>
          <a:bodyPr>
            <a:normAutofit/>
          </a:bodyPr>
          <a:lstStyle/>
          <a:p>
            <a:r>
              <a:rPr lang="en-US" sz="2400" dirty="0"/>
              <a:t>29,666 miles of public roads</a:t>
            </a:r>
          </a:p>
          <a:p>
            <a:r>
              <a:rPr lang="en-US" sz="2400" dirty="0"/>
              <a:t>913 miles of Interstate</a:t>
            </a:r>
          </a:p>
          <a:p>
            <a:r>
              <a:rPr lang="en-US" sz="2400" dirty="0"/>
              <a:t>1,652 bridges, 312 culverts</a:t>
            </a:r>
          </a:p>
          <a:p>
            <a:r>
              <a:rPr lang="en-US" sz="2400" dirty="0"/>
              <a:t>9 commercial airports</a:t>
            </a:r>
          </a:p>
          <a:p>
            <a:r>
              <a:rPr lang="en-US" sz="2400" dirty="0"/>
              <a:t>1,762 miles of railroads</a:t>
            </a:r>
          </a:p>
          <a:p>
            <a:endParaRPr lang="en-US" sz="2400" dirty="0"/>
          </a:p>
          <a:p>
            <a:pPr>
              <a:buNone/>
            </a:pPr>
            <a:endParaRPr lang="en-US" sz="2400" dirty="0"/>
          </a:p>
        </p:txBody>
      </p:sp>
      <p:pic>
        <p:nvPicPr>
          <p:cNvPr id="7" name="Picture 2" descr="This is a decorative photo of mountain that has its peak obscured by clouds. There is a road oriented toward the mountain."/>
          <p:cNvPicPr>
            <a:picLocks noChangeAspect="1" noChangeArrowheads="1"/>
          </p:cNvPicPr>
          <p:nvPr/>
        </p:nvPicPr>
        <p:blipFill>
          <a:blip r:embed="rId2" cstate="screen"/>
          <a:srcRect/>
          <a:stretch>
            <a:fillRect/>
          </a:stretch>
        </p:blipFill>
        <p:spPr bwMode="auto">
          <a:xfrm>
            <a:off x="1412583" y="4054476"/>
            <a:ext cx="5480633" cy="266699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9C4BBDD2-95B7-4E2B-A237-C234E3E93E29}" type="slidenum">
              <a:rPr lang="en-US" smtClean="0"/>
              <a:pPr>
                <a:defRPr/>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7086600" cy="1143000"/>
          </a:xfrm>
        </p:spPr>
        <p:txBody>
          <a:bodyPr/>
          <a:lstStyle/>
          <a:p>
            <a:r>
              <a:rPr lang="en-US" dirty="0"/>
              <a:t>Federal Land Transfers</a:t>
            </a:r>
          </a:p>
        </p:txBody>
      </p:sp>
      <p:sp>
        <p:nvSpPr>
          <p:cNvPr id="3" name="Content Placeholder 2"/>
          <p:cNvSpPr>
            <a:spLocks noGrp="1"/>
          </p:cNvSpPr>
          <p:nvPr>
            <p:ph idx="1"/>
          </p:nvPr>
        </p:nvSpPr>
        <p:spPr>
          <a:xfrm>
            <a:off x="152400" y="1600200"/>
            <a:ext cx="8991600" cy="4525963"/>
          </a:xfrm>
        </p:spPr>
        <p:txBody>
          <a:bodyPr/>
          <a:lstStyle/>
          <a:p>
            <a:pPr marL="0" indent="0">
              <a:buNone/>
            </a:pPr>
            <a:r>
              <a:rPr lang="en-US" sz="2400" dirty="0"/>
              <a:t>Federal Land Transfers are very common in Wyoming</a:t>
            </a:r>
          </a:p>
          <a:p>
            <a:r>
              <a:rPr lang="en-US" sz="2400" dirty="0"/>
              <a:t>Different federal agencies with their own regulatory procedures</a:t>
            </a:r>
          </a:p>
          <a:p>
            <a:r>
              <a:rPr lang="en-US" sz="2400" dirty="0"/>
              <a:t>WYDOT/FHWA MOU’s:</a:t>
            </a:r>
          </a:p>
          <a:p>
            <a:pPr lvl="1"/>
            <a:r>
              <a:rPr lang="en-US" sz="2400" dirty="0"/>
              <a:t>USFS 2015</a:t>
            </a:r>
          </a:p>
          <a:p>
            <a:pPr lvl="1"/>
            <a:r>
              <a:rPr lang="en-US" sz="2400" dirty="0"/>
              <a:t>BLM 2007 (2012)</a:t>
            </a:r>
          </a:p>
        </p:txBody>
      </p:sp>
      <p:graphicFrame>
        <p:nvGraphicFramePr>
          <p:cNvPr id="6" name="Table 5"/>
          <p:cNvGraphicFramePr>
            <a:graphicFrameLocks noGrp="1"/>
          </p:cNvGraphicFramePr>
          <p:nvPr/>
        </p:nvGraphicFramePr>
        <p:xfrm>
          <a:off x="152400" y="4724400"/>
          <a:ext cx="3124200" cy="1981200"/>
        </p:xfrm>
        <a:graphic>
          <a:graphicData uri="http://schemas.openxmlformats.org/drawingml/2006/table">
            <a:tbl>
              <a:tblPr firstRow="1" bandRow="1">
                <a:tableStyleId>{BC89EF96-8CEA-46FF-86C4-4CE0E7609802}</a:tableStyleId>
              </a:tblPr>
              <a:tblGrid>
                <a:gridCol w="967014">
                  <a:extLst>
                    <a:ext uri="{9D8B030D-6E8A-4147-A177-3AD203B41FA5}">
                      <a16:colId xmlns:a16="http://schemas.microsoft.com/office/drawing/2014/main" val="20000"/>
                    </a:ext>
                  </a:extLst>
                </a:gridCol>
                <a:gridCol w="2157186">
                  <a:extLst>
                    <a:ext uri="{9D8B030D-6E8A-4147-A177-3AD203B41FA5}">
                      <a16:colId xmlns:a16="http://schemas.microsoft.com/office/drawing/2014/main" val="20001"/>
                    </a:ext>
                  </a:extLst>
                </a:gridCol>
              </a:tblGrid>
              <a:tr h="370840">
                <a:tc>
                  <a:txBody>
                    <a:bodyPr/>
                    <a:lstStyle/>
                    <a:p>
                      <a:r>
                        <a:rPr lang="en-US" sz="2000" b="0" dirty="0"/>
                        <a:t>BLM</a:t>
                      </a:r>
                    </a:p>
                  </a:txBody>
                  <a:tcPr>
                    <a:cell3D prstMaterial="dkEdge">
                      <a:bevel w="50800" prst="hardEdge"/>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t>17.5 million</a:t>
                      </a:r>
                      <a:r>
                        <a:rPr lang="en-US" sz="2000" b="0" baseline="0" dirty="0"/>
                        <a:t> acres</a:t>
                      </a:r>
                      <a:endParaRPr lang="en-US" sz="2000" b="0" dirty="0"/>
                    </a:p>
                  </a:txBody>
                  <a:tcPr>
                    <a:cell3D prstMaterial="dkEdge">
                      <a:bevel w="50800" prst="hardEdge"/>
                      <a:lightRig rig="flood" dir="t"/>
                    </a:cell3D>
                  </a:tcPr>
                </a:tc>
                <a:extLst>
                  <a:ext uri="{0D108BD9-81ED-4DB2-BD59-A6C34878D82A}">
                    <a16:rowId xmlns:a16="http://schemas.microsoft.com/office/drawing/2014/main" val="10000"/>
                  </a:ext>
                </a:extLst>
              </a:tr>
              <a:tr h="370840">
                <a:tc>
                  <a:txBody>
                    <a:bodyPr/>
                    <a:lstStyle/>
                    <a:p>
                      <a:r>
                        <a:rPr lang="en-US" sz="2000" dirty="0"/>
                        <a:t>USFS</a:t>
                      </a:r>
                    </a:p>
                  </a:txBody>
                  <a:tcPr>
                    <a:cell3D prstMaterial="dkEdge">
                      <a:bevel w="50800" prst="hardEdge"/>
                      <a:lightRig rig="flood" dir="t"/>
                    </a:cell3D>
                  </a:tcPr>
                </a:tc>
                <a:tc>
                  <a:txBody>
                    <a:bodyPr/>
                    <a:lstStyle/>
                    <a:p>
                      <a:r>
                        <a:rPr lang="en-US" sz="2000" dirty="0"/>
                        <a:t>9.2 million</a:t>
                      </a:r>
                      <a:r>
                        <a:rPr lang="en-US" sz="2000" baseline="0" dirty="0"/>
                        <a:t> acres</a:t>
                      </a:r>
                      <a:endParaRPr lang="en-US" sz="2000" dirty="0"/>
                    </a:p>
                  </a:txBody>
                  <a:tcPr>
                    <a:cell3D prstMaterial="dkEdge">
                      <a:bevel w="50800" prst="hardEdge"/>
                      <a:lightRig rig="flood" dir="t"/>
                    </a:cell3D>
                  </a:tcPr>
                </a:tc>
                <a:extLst>
                  <a:ext uri="{0D108BD9-81ED-4DB2-BD59-A6C34878D82A}">
                    <a16:rowId xmlns:a16="http://schemas.microsoft.com/office/drawing/2014/main" val="10001"/>
                  </a:ext>
                </a:extLst>
              </a:tr>
              <a:tr h="370840">
                <a:tc>
                  <a:txBody>
                    <a:bodyPr/>
                    <a:lstStyle/>
                    <a:p>
                      <a:r>
                        <a:rPr lang="en-US" sz="2000" dirty="0"/>
                        <a:t>NPS</a:t>
                      </a:r>
                    </a:p>
                  </a:txBody>
                  <a:tcPr>
                    <a:cell3D prstMaterial="dkEdge">
                      <a:bevel w="50800" prst="hardEdge"/>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2.4 million</a:t>
                      </a:r>
                      <a:r>
                        <a:rPr lang="en-US" sz="2000" baseline="0" dirty="0"/>
                        <a:t> acres</a:t>
                      </a:r>
                      <a:endParaRPr lang="en-US" sz="2000" dirty="0"/>
                    </a:p>
                  </a:txBody>
                  <a:tcPr>
                    <a:cell3D prstMaterial="dkEdge">
                      <a:bevel w="50800" prst="hardEdge"/>
                      <a:lightRig rig="flood" dir="t"/>
                    </a:cell3D>
                  </a:tcPr>
                </a:tc>
                <a:extLst>
                  <a:ext uri="{0D108BD9-81ED-4DB2-BD59-A6C34878D82A}">
                    <a16:rowId xmlns:a16="http://schemas.microsoft.com/office/drawing/2014/main" val="10002"/>
                  </a:ext>
                </a:extLst>
              </a:tr>
              <a:tr h="370840">
                <a:tc>
                  <a:txBody>
                    <a:bodyPr/>
                    <a:lstStyle/>
                    <a:p>
                      <a:r>
                        <a:rPr lang="en-US" sz="2000" dirty="0"/>
                        <a:t>BOR</a:t>
                      </a:r>
                    </a:p>
                  </a:txBody>
                  <a:tcPr>
                    <a:cell3D prstMaterial="dkEdge">
                      <a:bevel w="50800" prst="hardEdge"/>
                      <a:lightRig rig="flood" dir="t"/>
                    </a:cell3D>
                  </a:tcPr>
                </a:tc>
                <a:tc>
                  <a:txBody>
                    <a:bodyPr/>
                    <a:lstStyle/>
                    <a:p>
                      <a:r>
                        <a:rPr lang="en-US" sz="2000" dirty="0"/>
                        <a:t>954,680 acres</a:t>
                      </a:r>
                    </a:p>
                  </a:txBody>
                  <a:tcPr>
                    <a:cell3D prstMaterial="dkEdge">
                      <a:bevel w="50800" prst="hardEdge"/>
                      <a:lightRig rig="flood" dir="t"/>
                    </a:cell3D>
                  </a:tcPr>
                </a:tc>
                <a:extLst>
                  <a:ext uri="{0D108BD9-81ED-4DB2-BD59-A6C34878D82A}">
                    <a16:rowId xmlns:a16="http://schemas.microsoft.com/office/drawing/2014/main" val="10003"/>
                  </a:ext>
                </a:extLst>
              </a:tr>
              <a:tr h="370840">
                <a:tc>
                  <a:txBody>
                    <a:bodyPr/>
                    <a:lstStyle/>
                    <a:p>
                      <a:r>
                        <a:rPr lang="en-US" sz="2000" dirty="0"/>
                        <a:t>USFWS</a:t>
                      </a:r>
                    </a:p>
                  </a:txBody>
                  <a:tcPr>
                    <a:cell3D prstMaterial="dkEdge">
                      <a:bevel w="50800" prst="hardEdge"/>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81,293 </a:t>
                      </a:r>
                      <a:r>
                        <a:rPr lang="en-US" sz="2000" baseline="0" dirty="0"/>
                        <a:t> acres</a:t>
                      </a:r>
                      <a:endParaRPr lang="en-US" sz="2000" dirty="0"/>
                    </a:p>
                  </a:txBody>
                  <a:tcPr>
                    <a:cell3D prstMaterial="dkEdge">
                      <a:bevel w="50800" prst="hardEdge"/>
                      <a:lightRig rig="flood" dir="t"/>
                    </a:cell3D>
                  </a:tcPr>
                </a:tc>
                <a:extLst>
                  <a:ext uri="{0D108BD9-81ED-4DB2-BD59-A6C34878D82A}">
                    <a16:rowId xmlns:a16="http://schemas.microsoft.com/office/drawing/2014/main" val="10004"/>
                  </a:ext>
                </a:extLst>
              </a:tr>
            </a:tbl>
          </a:graphicData>
        </a:graphic>
      </p:graphicFrame>
      <p:pic>
        <p:nvPicPr>
          <p:cNvPr id="1027" name="Picture 3" descr="This is a decorative map of Wyoming showing WY roads and federal land boundaries. The majority of federal lands in Wyoming as indicated by the map are in the west and northwest regions of the state."/>
          <p:cNvPicPr>
            <a:picLocks noChangeAspect="1" noChangeArrowheads="1"/>
          </p:cNvPicPr>
          <p:nvPr/>
        </p:nvPicPr>
        <p:blipFill>
          <a:blip r:embed="rId2" cstate="screen"/>
          <a:srcRect/>
          <a:stretch>
            <a:fillRect/>
          </a:stretch>
        </p:blipFill>
        <p:spPr bwMode="auto">
          <a:xfrm>
            <a:off x="3276600" y="2560754"/>
            <a:ext cx="5867400" cy="429724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9C4BBDD2-95B7-4E2B-A237-C234E3E93E29}"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jpg">
            <a:extLst>
              <a:ext uri="{FF2B5EF4-FFF2-40B4-BE49-F238E27FC236}">
                <a16:creationId xmlns:a16="http://schemas.microsoft.com/office/drawing/2014/main" id="{CC369240-1108-4C5E-9295-B360FBE2E7EF}"/>
              </a:ext>
              <a:ext uri="{C183D7F6-B498-43B3-948B-1728B52AA6E4}">
                <adec:decorative xmlns:adec="http://schemas.microsoft.com/office/drawing/2017/decorative" val="1"/>
              </a:ext>
            </a:extLst>
          </p:cNvPr>
          <p:cNvPicPr/>
          <p:nvPr/>
        </p:nvPicPr>
        <p:blipFill rotWithShape="1">
          <a:blip r:embed="rId3" cstate="print"/>
          <a:srcRect l="1182" t="4586" r="1594" b="1607"/>
          <a:stretch/>
        </p:blipFill>
        <p:spPr>
          <a:xfrm rot="16200000">
            <a:off x="4191003" y="1828799"/>
            <a:ext cx="4648200" cy="4800599"/>
          </a:xfrm>
          <a:prstGeom prst="rect">
            <a:avLst/>
          </a:prstGeom>
          <a:ln/>
          <a:scene3d>
            <a:camera prst="orthographicFront">
              <a:rot lat="0" lon="0" rev="16200000"/>
            </a:camera>
            <a:lightRig rig="threePt" dir="t"/>
          </a:scene3d>
        </p:spPr>
      </p:pic>
      <p:sp>
        <p:nvSpPr>
          <p:cNvPr id="2" name="Title 1"/>
          <p:cNvSpPr>
            <a:spLocks noGrp="1"/>
          </p:cNvSpPr>
          <p:nvPr>
            <p:ph type="title"/>
          </p:nvPr>
        </p:nvSpPr>
        <p:spPr>
          <a:xfrm>
            <a:off x="1600200" y="76200"/>
            <a:ext cx="7086600" cy="1143000"/>
          </a:xfrm>
        </p:spPr>
        <p:txBody>
          <a:bodyPr/>
          <a:lstStyle/>
          <a:p>
            <a:r>
              <a:rPr lang="en-US" dirty="0"/>
              <a:t>BLM MOU Update</a:t>
            </a:r>
          </a:p>
        </p:txBody>
      </p:sp>
      <p:sp>
        <p:nvSpPr>
          <p:cNvPr id="3" name="Content Placeholder 2"/>
          <p:cNvSpPr>
            <a:spLocks noGrp="1"/>
          </p:cNvSpPr>
          <p:nvPr>
            <p:ph idx="1"/>
          </p:nvPr>
        </p:nvSpPr>
        <p:spPr>
          <a:xfrm>
            <a:off x="152400" y="1524000"/>
            <a:ext cx="7696200" cy="4525963"/>
          </a:xfrm>
        </p:spPr>
        <p:txBody>
          <a:bodyPr/>
          <a:lstStyle/>
          <a:p>
            <a:pPr lvl="0"/>
            <a:r>
              <a:rPr lang="en-US" dirty="0"/>
              <a:t>Scoping</a:t>
            </a:r>
          </a:p>
          <a:p>
            <a:pPr lvl="0"/>
            <a:r>
              <a:rPr lang="en-US" dirty="0"/>
              <a:t>NEPA  </a:t>
            </a:r>
          </a:p>
          <a:p>
            <a:pPr lvl="0"/>
            <a:r>
              <a:rPr lang="en-US" dirty="0"/>
              <a:t>Application</a:t>
            </a:r>
          </a:p>
          <a:p>
            <a:pPr lvl="0"/>
            <a:r>
              <a:rPr lang="en-US" dirty="0"/>
              <a:t>BLM Letter of Consent</a:t>
            </a:r>
          </a:p>
          <a:p>
            <a:pPr lvl="0"/>
            <a:r>
              <a:rPr lang="en-US" dirty="0"/>
              <a:t>Deed</a:t>
            </a:r>
          </a:p>
          <a:p>
            <a:pPr lvl="0"/>
            <a:r>
              <a:rPr lang="en-US" dirty="0"/>
              <a:t>Execution</a:t>
            </a:r>
          </a:p>
          <a:p>
            <a:pPr marL="0" indent="0">
              <a:buNone/>
            </a:pPr>
            <a:endParaRPr lang="en-US" sz="2600" dirty="0"/>
          </a:p>
          <a:p>
            <a:endParaRPr lang="en-US" sz="2600" dirty="0"/>
          </a:p>
        </p:txBody>
      </p:sp>
      <p:sp>
        <p:nvSpPr>
          <p:cNvPr id="4" name="Slide Number Placeholder 3"/>
          <p:cNvSpPr>
            <a:spLocks noGrp="1"/>
          </p:cNvSpPr>
          <p:nvPr>
            <p:ph type="sldNum" sz="quarter" idx="12"/>
          </p:nvPr>
        </p:nvSpPr>
        <p:spPr/>
        <p:txBody>
          <a:bodyPr/>
          <a:lstStyle/>
          <a:p>
            <a:pPr>
              <a:defRPr/>
            </a:pPr>
            <a:fld id="{9C4BBDD2-95B7-4E2B-A237-C234E3E93E29}"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ctrTitle"/>
          </p:nvPr>
        </p:nvSpPr>
        <p:spPr>
          <a:xfrm>
            <a:off x="990600" y="0"/>
            <a:ext cx="7772400" cy="1470025"/>
          </a:xfrm>
        </p:spPr>
        <p:txBody>
          <a:bodyPr/>
          <a:lstStyle/>
          <a:p>
            <a:r>
              <a:rPr lang="en-US" sz="5400" dirty="0"/>
              <a:t>Thank you!</a:t>
            </a:r>
          </a:p>
        </p:txBody>
      </p:sp>
      <p:pic>
        <p:nvPicPr>
          <p:cNvPr id="56326" name="Picture 9" descr="dot1"/>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105400" y="5959475"/>
            <a:ext cx="762000" cy="746125"/>
          </a:xfrm>
          <a:prstGeom prst="rect">
            <a:avLst/>
          </a:prstGeom>
          <a:noFill/>
          <a:ln w="9525">
            <a:noFill/>
            <a:miter lim="800000"/>
            <a:headEnd/>
            <a:tailEnd/>
          </a:ln>
        </p:spPr>
      </p:pic>
      <p:sp>
        <p:nvSpPr>
          <p:cNvPr id="56325" name="Text Box 8"/>
          <p:cNvSpPr txBox="1">
            <a:spLocks noChangeArrowheads="1"/>
          </p:cNvSpPr>
          <p:nvPr/>
        </p:nvSpPr>
        <p:spPr bwMode="auto">
          <a:xfrm>
            <a:off x="5791200" y="6019800"/>
            <a:ext cx="3276600" cy="646113"/>
          </a:xfrm>
          <a:prstGeom prst="rect">
            <a:avLst/>
          </a:prstGeom>
          <a:noFill/>
          <a:ln w="9525">
            <a:noFill/>
            <a:miter lim="800000"/>
            <a:headEnd/>
            <a:tailEnd/>
          </a:ln>
        </p:spPr>
        <p:txBody>
          <a:bodyPr>
            <a:spAutoFit/>
          </a:bodyPr>
          <a:lstStyle/>
          <a:p>
            <a:r>
              <a:rPr lang="en-US" b="1" dirty="0">
                <a:solidFill>
                  <a:srgbClr val="0033CC"/>
                </a:solidFill>
                <a:latin typeface="Calibri" pitchFamily="34" charset="0"/>
              </a:rPr>
              <a:t>Federal Highway Administration</a:t>
            </a:r>
          </a:p>
          <a:p>
            <a:r>
              <a:rPr lang="en-US" b="1" dirty="0">
                <a:solidFill>
                  <a:srgbClr val="0033CC"/>
                </a:solidFill>
                <a:latin typeface="Calibri" pitchFamily="34" charset="0"/>
              </a:rPr>
              <a:t>Wyoming Division</a:t>
            </a:r>
          </a:p>
        </p:txBody>
      </p:sp>
      <p:pic>
        <p:nvPicPr>
          <p:cNvPr id="56321" name="Picture 7" descr="This is a decorative picture of the Grand Teton mountains. The sun is setting behind the photographer casting a glow across the mountainous horizon. The sky is clear and cloudless."/>
          <p:cNvPicPr>
            <a:picLocks noChangeAspect="1"/>
          </p:cNvPicPr>
          <p:nvPr/>
        </p:nvPicPr>
        <p:blipFill>
          <a:blip r:embed="rId4" cstate="email"/>
          <a:srcRect/>
          <a:stretch>
            <a:fillRect/>
          </a:stretch>
        </p:blipFill>
        <p:spPr bwMode="auto">
          <a:xfrm>
            <a:off x="1755942" y="1597192"/>
            <a:ext cx="5689600" cy="4267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3F97F2D857454897E555215B172CEF" ma:contentTypeVersion="8" ma:contentTypeDescription="Create a new document." ma:contentTypeScope="" ma:versionID="a7b8f10fcef449cb4ae58d207a1a3813">
  <xsd:schema xmlns:xsd="http://www.w3.org/2001/XMLSchema" xmlns:xs="http://www.w3.org/2001/XMLSchema" xmlns:p="http://schemas.microsoft.com/office/2006/metadata/properties" xmlns:ns2="18aae5a6-488e-48b7-b668-4b7a842b9a27" xmlns:ns3="5720fd21-3244-4a90-b9c4-c894564e2a96" targetNamespace="http://schemas.microsoft.com/office/2006/metadata/properties" ma:root="true" ma:fieldsID="e85a6b427ce009be3c5cee720a2af476" ns2:_="" ns3:_="">
    <xsd:import namespace="18aae5a6-488e-48b7-b668-4b7a842b9a27"/>
    <xsd:import namespace="5720fd21-3244-4a90-b9c4-c894564e2a9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aae5a6-488e-48b7-b668-4b7a842b9a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20fd21-3244-4a90-b9c4-c894564e2a9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85A825-7297-42EA-B4CF-DD6CA1962691}">
  <ds:schemaRefs>
    <ds:schemaRef ds:uri="http://schemas.microsoft.com/sharepoint/v3/contenttype/forms"/>
  </ds:schemaRefs>
</ds:datastoreItem>
</file>

<file path=customXml/itemProps2.xml><?xml version="1.0" encoding="utf-8"?>
<ds:datastoreItem xmlns:ds="http://schemas.openxmlformats.org/officeDocument/2006/customXml" ds:itemID="{9A909D72-3A4A-4BC2-B9DB-9F1909AA0BB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C8C4751-41AD-4A1A-A48B-8A59C6B5E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aae5a6-488e-48b7-b668-4b7a842b9a27"/>
    <ds:schemaRef ds:uri="5720fd21-3244-4a90-b9c4-c894564e2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1249</TotalTime>
  <Words>394</Words>
  <Application>Microsoft Office PowerPoint</Application>
  <PresentationFormat>On-screen Show (4:3)</PresentationFormat>
  <Paragraphs>73</Paragraphs>
  <Slides>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Wyoming Division ROW Program</vt:lpstr>
      <vt:lpstr>Wyoming</vt:lpstr>
      <vt:lpstr>Wyoming Transportation</vt:lpstr>
      <vt:lpstr>Federal Land Transfers</vt:lpstr>
      <vt:lpstr>BLM MOU Update</vt:lpstr>
      <vt:lpstr>Thank you!</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Wyo Livability Forum</dc:title>
  <dc:creator>joseph.dailey</dc:creator>
  <cp:lastModifiedBy>Volpe</cp:lastModifiedBy>
  <cp:revision>201</cp:revision>
  <dcterms:created xsi:type="dcterms:W3CDTF">2011-04-12T13:10:55Z</dcterms:created>
  <dcterms:modified xsi:type="dcterms:W3CDTF">2021-11-04T15:49:06Z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0x0101001B3F97F2D857454897E555215B172CEF</vt:lpwstr>
  </property>
</Properties>
</file>