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58"/>
  </p:notesMasterIdLst>
  <p:sldIdLst>
    <p:sldId id="256" r:id="rId4"/>
    <p:sldId id="381" r:id="rId5"/>
    <p:sldId id="264" r:id="rId6"/>
    <p:sldId id="335" r:id="rId7"/>
    <p:sldId id="337" r:id="rId8"/>
    <p:sldId id="338" r:id="rId9"/>
    <p:sldId id="339" r:id="rId10"/>
    <p:sldId id="274" r:id="rId11"/>
    <p:sldId id="261" r:id="rId12"/>
    <p:sldId id="279" r:id="rId13"/>
    <p:sldId id="340" r:id="rId14"/>
    <p:sldId id="384" r:id="rId15"/>
    <p:sldId id="385" r:id="rId16"/>
    <p:sldId id="262" r:id="rId17"/>
    <p:sldId id="349" r:id="rId18"/>
    <p:sldId id="350" r:id="rId19"/>
    <p:sldId id="341" r:id="rId20"/>
    <p:sldId id="342" r:id="rId21"/>
    <p:sldId id="374" r:id="rId22"/>
    <p:sldId id="343" r:id="rId23"/>
    <p:sldId id="347" r:id="rId24"/>
    <p:sldId id="275" r:id="rId25"/>
    <p:sldId id="348" r:id="rId26"/>
    <p:sldId id="344" r:id="rId27"/>
    <p:sldId id="345" r:id="rId28"/>
    <p:sldId id="346" r:id="rId29"/>
    <p:sldId id="266" r:id="rId30"/>
    <p:sldId id="352" r:id="rId31"/>
    <p:sldId id="353" r:id="rId32"/>
    <p:sldId id="355" r:id="rId33"/>
    <p:sldId id="357" r:id="rId34"/>
    <p:sldId id="356" r:id="rId35"/>
    <p:sldId id="354" r:id="rId36"/>
    <p:sldId id="358" r:id="rId37"/>
    <p:sldId id="359" r:id="rId38"/>
    <p:sldId id="267" r:id="rId39"/>
    <p:sldId id="360" r:id="rId40"/>
    <p:sldId id="361" r:id="rId41"/>
    <p:sldId id="362" r:id="rId42"/>
    <p:sldId id="392" r:id="rId43"/>
    <p:sldId id="363" r:id="rId44"/>
    <p:sldId id="364" r:id="rId45"/>
    <p:sldId id="370" r:id="rId46"/>
    <p:sldId id="390" r:id="rId47"/>
    <p:sldId id="365" r:id="rId48"/>
    <p:sldId id="371" r:id="rId49"/>
    <p:sldId id="386" r:id="rId50"/>
    <p:sldId id="375" r:id="rId51"/>
    <p:sldId id="387" r:id="rId52"/>
    <p:sldId id="388" r:id="rId53"/>
    <p:sldId id="268" r:id="rId54"/>
    <p:sldId id="379" r:id="rId55"/>
    <p:sldId id="383" r:id="rId56"/>
    <p:sldId id="391" r:id="rId5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bert Cooney"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99"/>
    <a:srgbClr val="000099"/>
    <a:srgbClr val="339966"/>
    <a:srgbClr val="FF3300"/>
    <a:srgbClr val="488465"/>
    <a:srgbClr val="ABD1B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7EB691-436B-90BF-1D73-A70C95E7EDCC}" v="2" dt="2021-10-28T13:23:14.22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74" d="100"/>
          <a:sy n="74" d="100"/>
        </p:scale>
        <p:origin x="-96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436"/>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customXml" Target="../customXml/item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notesMaster" Target="notesMasters/notesMaster1.xml"/><Relationship Id="rId5" Type="http://schemas.openxmlformats.org/officeDocument/2006/relationships/slide" Target="slides/slide2.xml"/><Relationship Id="rId61" Type="http://schemas.openxmlformats.org/officeDocument/2006/relationships/viewProps" Target="viewProps.xml"/><Relationship Id="rId19" Type="http://schemas.openxmlformats.org/officeDocument/2006/relationships/slide" Target="slides/slide1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microsoft.com/office/2016/11/relationships/changesInfo" Target="changesInfos/changesInfo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1.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commentAuthors" Target="commentAuthors.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presProps" Target="presProps.xml"/><Relationship Id="rId65"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slide" Target="slides/slide6.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e, Carson (Volpe)" userId="S::carson.poe@ad.dot.gov::6ae83194-c6b8-4776-922d-edd82b306dc3" providerId="AD" clId="Web-{B67EB691-436B-90BF-1D73-A70C95E7EDCC}"/>
    <pc:docChg chg="modSld">
      <pc:chgData name="Poe, Carson (Volpe)" userId="S::carson.poe@ad.dot.gov::6ae83194-c6b8-4776-922d-edd82b306dc3" providerId="AD" clId="Web-{B67EB691-436B-90BF-1D73-A70C95E7EDCC}" dt="2021-10-28T13:23:14.223" v="1" actId="1076"/>
      <pc:docMkLst>
        <pc:docMk/>
      </pc:docMkLst>
      <pc:sldChg chg="modSp">
        <pc:chgData name="Poe, Carson (Volpe)" userId="S::carson.poe@ad.dot.gov::6ae83194-c6b8-4776-922d-edd82b306dc3" providerId="AD" clId="Web-{B67EB691-436B-90BF-1D73-A70C95E7EDCC}" dt="2021-10-28T13:23:14.223" v="1" actId="1076"/>
        <pc:sldMkLst>
          <pc:docMk/>
          <pc:sldMk cId="0" sldId="390"/>
        </pc:sldMkLst>
        <pc:spChg chg="mod">
          <ac:chgData name="Poe, Carson (Volpe)" userId="S::carson.poe@ad.dot.gov::6ae83194-c6b8-4776-922d-edd82b306dc3" providerId="AD" clId="Web-{B67EB691-436B-90BF-1D73-A70C95E7EDCC}" dt="2021-10-28T13:23:14.223" v="1" actId="1076"/>
          <ac:spMkLst>
            <pc:docMk/>
            <pc:sldMk cId="0" sldId="390"/>
            <ac:spMk id="148510" creationId="{DD629F61-82E6-42BE-9E74-C739F93B70A6}"/>
          </ac:spMkLst>
        </pc:spChg>
        <pc:graphicFrameChg chg="mod">
          <ac:chgData name="Poe, Carson (Volpe)" userId="S::carson.poe@ad.dot.gov::6ae83194-c6b8-4776-922d-edd82b306dc3" providerId="AD" clId="Web-{B67EB691-436B-90BF-1D73-A70C95E7EDCC}" dt="2021-10-28T13:23:10.738" v="0" actId="1076"/>
          <ac:graphicFrameMkLst>
            <pc:docMk/>
            <pc:sldMk cId="0" sldId="390"/>
            <ac:graphicFrameMk id="148559" creationId="{2A84A16E-B23C-423B-A190-09EE28A61453}"/>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8912F30-3FC1-4E56-9343-FF2A90333566}"/>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ltLang="en-US"/>
          </a:p>
        </p:txBody>
      </p:sp>
      <p:sp>
        <p:nvSpPr>
          <p:cNvPr id="3075" name="Rectangle 3">
            <a:extLst>
              <a:ext uri="{FF2B5EF4-FFF2-40B4-BE49-F238E27FC236}">
                <a16:creationId xmlns:a16="http://schemas.microsoft.com/office/drawing/2014/main" id="{D24FC1EA-A2EE-4B01-A292-621D3321704A}"/>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ltLang="en-US"/>
          </a:p>
        </p:txBody>
      </p:sp>
      <p:sp>
        <p:nvSpPr>
          <p:cNvPr id="3076" name="Rectangle 4">
            <a:extLst>
              <a:ext uri="{FF2B5EF4-FFF2-40B4-BE49-F238E27FC236}">
                <a16:creationId xmlns:a16="http://schemas.microsoft.com/office/drawing/2014/main" id="{128A9D37-5799-4680-824F-9567D9074DE5}"/>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20B5265A-D9C4-41ED-AEA4-705926017B45}"/>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a:extLst>
              <a:ext uri="{FF2B5EF4-FFF2-40B4-BE49-F238E27FC236}">
                <a16:creationId xmlns:a16="http://schemas.microsoft.com/office/drawing/2014/main" id="{08EC6755-2D56-4400-A539-9488FA24CF81}"/>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ltLang="en-US"/>
          </a:p>
        </p:txBody>
      </p:sp>
      <p:sp>
        <p:nvSpPr>
          <p:cNvPr id="3079" name="Rectangle 7">
            <a:extLst>
              <a:ext uri="{FF2B5EF4-FFF2-40B4-BE49-F238E27FC236}">
                <a16:creationId xmlns:a16="http://schemas.microsoft.com/office/drawing/2014/main" id="{8453C0EE-F47B-4514-9CD5-06E3954CAE1A}"/>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4A6E5AE0-BDAC-448B-B93D-E17419EDE50E}"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5993194-9089-4399-BB91-D81EF3DDBA63}"/>
              </a:ext>
            </a:extLst>
          </p:cNvPr>
          <p:cNvSpPr>
            <a:spLocks noGrp="1" noChangeArrowheads="1"/>
          </p:cNvSpPr>
          <p:nvPr>
            <p:ph type="sldNum" sz="quarter" idx="5"/>
          </p:nvPr>
        </p:nvSpPr>
        <p:spPr>
          <a:ln/>
        </p:spPr>
        <p:txBody>
          <a:bodyPr/>
          <a:lstStyle/>
          <a:p>
            <a:fld id="{C17E285D-468F-4754-ADB3-3533B94E2930}" type="slidenum">
              <a:rPr lang="en-US" altLang="en-US"/>
              <a:pPr/>
              <a:t>33</a:t>
            </a:fld>
            <a:endParaRPr lang="en-US" altLang="en-US"/>
          </a:p>
        </p:txBody>
      </p:sp>
      <p:sp>
        <p:nvSpPr>
          <p:cNvPr id="113666" name="Rectangle 2">
            <a:extLst>
              <a:ext uri="{FF2B5EF4-FFF2-40B4-BE49-F238E27FC236}">
                <a16:creationId xmlns:a16="http://schemas.microsoft.com/office/drawing/2014/main" id="{AEA9F3FE-38FE-4619-AF55-2E5978FEFF31}"/>
              </a:ext>
            </a:extLst>
          </p:cNvPr>
          <p:cNvSpPr>
            <a:spLocks noGrp="1" noRot="1" noChangeAspect="1" noChangeArrowheads="1" noTextEdit="1"/>
          </p:cNvSpPr>
          <p:nvPr>
            <p:ph type="sldImg"/>
          </p:nvPr>
        </p:nvSpPr>
        <p:spPr>
          <a:ln/>
        </p:spPr>
      </p:sp>
      <p:sp>
        <p:nvSpPr>
          <p:cNvPr id="113667" name="Rectangle 3">
            <a:extLst>
              <a:ext uri="{FF2B5EF4-FFF2-40B4-BE49-F238E27FC236}">
                <a16:creationId xmlns:a16="http://schemas.microsoft.com/office/drawing/2014/main" id="{C4821097-7652-4B7A-874C-AD927155F936}"/>
              </a:ext>
            </a:extLst>
          </p:cNvPr>
          <p:cNvSpPr>
            <a:spLocks noGrp="1" noChangeArrowheads="1"/>
          </p:cNvSpPr>
          <p:nvPr>
            <p:ph type="body" idx="1"/>
          </p:nvPr>
        </p:nvSpPr>
        <p:spPr/>
        <p:txBody>
          <a:bodyPr/>
          <a:lstStyle/>
          <a:p>
            <a:endParaRPr lang="en-US" altLang="en-US"/>
          </a:p>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1D99CE4C-6958-4314-BF9A-1F970E3C5B06}"/>
              </a:ext>
            </a:extLst>
          </p:cNvPr>
          <p:cNvSpPr>
            <a:spLocks noGrp="1" noChangeArrowheads="1"/>
          </p:cNvSpPr>
          <p:nvPr>
            <p:ph type="ctrTitle"/>
          </p:nvPr>
        </p:nvSpPr>
        <p:spPr>
          <a:xfrm>
            <a:off x="685800" y="2130425"/>
            <a:ext cx="7772400" cy="1470025"/>
          </a:xfrm>
        </p:spPr>
        <p:txBody>
          <a:bodyPr/>
          <a:lstStyle>
            <a:lvl1pPr>
              <a:defRPr/>
            </a:lvl1pPr>
          </a:lstStyle>
          <a:p>
            <a:pPr lvl="0"/>
            <a:r>
              <a:rPr lang="en-US" altLang="en-US" noProof="0"/>
              <a:t>Click to edit Master title style</a:t>
            </a:r>
          </a:p>
        </p:txBody>
      </p:sp>
      <p:sp>
        <p:nvSpPr>
          <p:cNvPr id="4099" name="Rectangle 3">
            <a:extLst>
              <a:ext uri="{FF2B5EF4-FFF2-40B4-BE49-F238E27FC236}">
                <a16:creationId xmlns:a16="http://schemas.microsoft.com/office/drawing/2014/main" id="{24408CCC-8ED8-4626-B37E-530EF05550DC}"/>
              </a:ext>
            </a:extLst>
          </p:cNvPr>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altLang="en-US" noProof="0"/>
              <a:t>Click to edit Master subtitle style</a:t>
            </a:r>
          </a:p>
        </p:txBody>
      </p:sp>
      <p:sp>
        <p:nvSpPr>
          <p:cNvPr id="4100" name="Rectangle 4">
            <a:extLst>
              <a:ext uri="{FF2B5EF4-FFF2-40B4-BE49-F238E27FC236}">
                <a16:creationId xmlns:a16="http://schemas.microsoft.com/office/drawing/2014/main" id="{5484215B-347C-4DF2-A967-5B64AB22C161}"/>
              </a:ext>
            </a:extLst>
          </p:cNvPr>
          <p:cNvSpPr>
            <a:spLocks noGrp="1" noChangeArrowheads="1"/>
          </p:cNvSpPr>
          <p:nvPr>
            <p:ph type="dt" sz="half" idx="2"/>
          </p:nvPr>
        </p:nvSpPr>
        <p:spPr/>
        <p:txBody>
          <a:bodyPr/>
          <a:lstStyle>
            <a:lvl1pPr>
              <a:defRPr/>
            </a:lvl1pPr>
          </a:lstStyle>
          <a:p>
            <a:endParaRPr lang="en-US" altLang="en-US"/>
          </a:p>
        </p:txBody>
      </p:sp>
      <p:sp>
        <p:nvSpPr>
          <p:cNvPr id="4101" name="Rectangle 5">
            <a:extLst>
              <a:ext uri="{FF2B5EF4-FFF2-40B4-BE49-F238E27FC236}">
                <a16:creationId xmlns:a16="http://schemas.microsoft.com/office/drawing/2014/main" id="{0CCA955A-0197-4F5E-B002-FA8B1AC3F084}"/>
              </a:ext>
            </a:extLst>
          </p:cNvPr>
          <p:cNvSpPr>
            <a:spLocks noGrp="1" noChangeArrowheads="1"/>
          </p:cNvSpPr>
          <p:nvPr>
            <p:ph type="ftr" sz="quarter" idx="3"/>
          </p:nvPr>
        </p:nvSpPr>
        <p:spPr/>
        <p:txBody>
          <a:bodyPr/>
          <a:lstStyle>
            <a:lvl1pPr>
              <a:defRPr/>
            </a:lvl1pPr>
          </a:lstStyle>
          <a:p>
            <a:endParaRPr lang="en-US" altLang="en-US"/>
          </a:p>
        </p:txBody>
      </p:sp>
      <p:sp>
        <p:nvSpPr>
          <p:cNvPr id="4102" name="Rectangle 6">
            <a:extLst>
              <a:ext uri="{FF2B5EF4-FFF2-40B4-BE49-F238E27FC236}">
                <a16:creationId xmlns:a16="http://schemas.microsoft.com/office/drawing/2014/main" id="{A17ED2DE-CD9D-454B-AAFD-9DE7545F1581}"/>
              </a:ext>
            </a:extLst>
          </p:cNvPr>
          <p:cNvSpPr>
            <a:spLocks noGrp="1" noChangeArrowheads="1"/>
          </p:cNvSpPr>
          <p:nvPr>
            <p:ph type="sldNum" sz="quarter" idx="4"/>
          </p:nvPr>
        </p:nvSpPr>
        <p:spPr/>
        <p:txBody>
          <a:bodyPr/>
          <a:lstStyle>
            <a:lvl1pPr>
              <a:defRPr/>
            </a:lvl1pPr>
          </a:lstStyle>
          <a:p>
            <a:fld id="{64C25DA4-1E56-4EF1-9DAD-816A6ECC35D4}" type="slidenum">
              <a:rPr lang="en-US" altLang="en-US"/>
              <a:pPr/>
              <a:t>‹#›</a:t>
            </a:fld>
            <a:endParaRPr lang="en-US" altLang="en-US"/>
          </a:p>
        </p:txBody>
      </p:sp>
      <p:pic>
        <p:nvPicPr>
          <p:cNvPr id="4103" name="Picture 7">
            <a:extLst>
              <a:ext uri="{FF2B5EF4-FFF2-40B4-BE49-F238E27FC236}">
                <a16:creationId xmlns:a16="http://schemas.microsoft.com/office/drawing/2014/main" id="{B95F884C-3B49-4238-AD0D-9B22271AE2F7}"/>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6148388"/>
            <a:ext cx="5715000" cy="4810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985F9-FE5E-48A8-9EBE-D6831E0730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C8D387F-1F68-43CF-952E-440B699E635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9D12A1-D187-4317-9105-1B7611C31492}"/>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AC0CB6DE-C544-4BBF-B9AC-62D6C13EE18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719B5AF-EFC2-476E-9264-E6505C70C2FE}"/>
              </a:ext>
            </a:extLst>
          </p:cNvPr>
          <p:cNvSpPr>
            <a:spLocks noGrp="1"/>
          </p:cNvSpPr>
          <p:nvPr>
            <p:ph type="sldNum" sz="quarter" idx="12"/>
          </p:nvPr>
        </p:nvSpPr>
        <p:spPr/>
        <p:txBody>
          <a:bodyPr/>
          <a:lstStyle>
            <a:lvl1pPr>
              <a:defRPr/>
            </a:lvl1pPr>
          </a:lstStyle>
          <a:p>
            <a:fld id="{65EA8CA0-768B-46E2-8846-C06223CE8C87}" type="slidenum">
              <a:rPr lang="en-US" altLang="en-US"/>
              <a:pPr/>
              <a:t>‹#›</a:t>
            </a:fld>
            <a:endParaRPr lang="en-US" altLang="en-US"/>
          </a:p>
        </p:txBody>
      </p:sp>
    </p:spTree>
    <p:extLst>
      <p:ext uri="{BB962C8B-B14F-4D97-AF65-F5344CB8AC3E}">
        <p14:creationId xmlns:p14="http://schemas.microsoft.com/office/powerpoint/2010/main" val="21937005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27E792-C405-4D3E-8B0F-25ABF853ED36}"/>
              </a:ext>
            </a:extLst>
          </p:cNvPr>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8745E10-E92D-48E7-96BF-7C967621FFD8}"/>
              </a:ext>
            </a:extLst>
          </p:cNvPr>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4BA27D-616A-4AB6-9DE8-7A9428847570}"/>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C1939FA3-DB29-4923-B160-5E15D4D368F9}"/>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8BFAC44B-8641-4E6C-AAA0-DDD698AB6652}"/>
              </a:ext>
            </a:extLst>
          </p:cNvPr>
          <p:cNvSpPr>
            <a:spLocks noGrp="1"/>
          </p:cNvSpPr>
          <p:nvPr>
            <p:ph type="sldNum" sz="quarter" idx="12"/>
          </p:nvPr>
        </p:nvSpPr>
        <p:spPr/>
        <p:txBody>
          <a:bodyPr/>
          <a:lstStyle>
            <a:lvl1pPr>
              <a:defRPr/>
            </a:lvl1pPr>
          </a:lstStyle>
          <a:p>
            <a:fld id="{F9E56474-DEB0-46AE-8471-09CF53099904}" type="slidenum">
              <a:rPr lang="en-US" altLang="en-US"/>
              <a:pPr/>
              <a:t>‹#›</a:t>
            </a:fld>
            <a:endParaRPr lang="en-US" altLang="en-US"/>
          </a:p>
        </p:txBody>
      </p:sp>
    </p:spTree>
    <p:extLst>
      <p:ext uri="{BB962C8B-B14F-4D97-AF65-F5344CB8AC3E}">
        <p14:creationId xmlns:p14="http://schemas.microsoft.com/office/powerpoint/2010/main" val="1511094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295C4-6263-49AE-A443-8E5F85614999}"/>
              </a:ext>
            </a:extLst>
          </p:cNvPr>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a:extLst>
              <a:ext uri="{FF2B5EF4-FFF2-40B4-BE49-F238E27FC236}">
                <a16:creationId xmlns:a16="http://schemas.microsoft.com/office/drawing/2014/main" id="{4B772A84-3F37-4777-BC30-83D3D9B5DEF5}"/>
              </a:ext>
            </a:extLst>
          </p:cNvPr>
          <p:cNvSpPr>
            <a:spLocks noGrp="1"/>
          </p:cNvSpPr>
          <p:nvPr>
            <p:ph type="tbl" idx="1"/>
          </p:nvPr>
        </p:nvSpPr>
        <p:spPr>
          <a:xfrm>
            <a:off x="457200" y="1600200"/>
            <a:ext cx="8229600" cy="4525963"/>
          </a:xfrm>
        </p:spPr>
        <p:txBody>
          <a:bodyPr/>
          <a:lstStyle/>
          <a:p>
            <a:endParaRPr lang="en-US"/>
          </a:p>
        </p:txBody>
      </p:sp>
      <p:sp>
        <p:nvSpPr>
          <p:cNvPr id="4" name="Date Placeholder 3">
            <a:extLst>
              <a:ext uri="{FF2B5EF4-FFF2-40B4-BE49-F238E27FC236}">
                <a16:creationId xmlns:a16="http://schemas.microsoft.com/office/drawing/2014/main" id="{64D8DEA9-7F7F-4553-988E-0C5BC0A0F310}"/>
              </a:ext>
            </a:extLst>
          </p:cNvPr>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5351948D-AF2D-492F-8399-F8D5CFF99EA4}"/>
              </a:ext>
            </a:extLst>
          </p:cNvPr>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570717B-F6B5-4948-BDAD-B0A852061559}"/>
              </a:ext>
            </a:extLst>
          </p:cNvPr>
          <p:cNvSpPr>
            <a:spLocks noGrp="1"/>
          </p:cNvSpPr>
          <p:nvPr>
            <p:ph type="sldNum" sz="quarter" idx="12"/>
          </p:nvPr>
        </p:nvSpPr>
        <p:spPr>
          <a:xfrm>
            <a:off x="6553200" y="6245225"/>
            <a:ext cx="2133600" cy="476250"/>
          </a:xfrm>
        </p:spPr>
        <p:txBody>
          <a:bodyPr/>
          <a:lstStyle>
            <a:lvl1pPr>
              <a:defRPr/>
            </a:lvl1pPr>
          </a:lstStyle>
          <a:p>
            <a:fld id="{B5ACC0BA-056C-4145-837A-23D1F58F636E}" type="slidenum">
              <a:rPr lang="en-US" altLang="en-US"/>
              <a:pPr/>
              <a:t>‹#›</a:t>
            </a:fld>
            <a:endParaRPr lang="en-US" altLang="en-US"/>
          </a:p>
        </p:txBody>
      </p:sp>
    </p:spTree>
    <p:extLst>
      <p:ext uri="{BB962C8B-B14F-4D97-AF65-F5344CB8AC3E}">
        <p14:creationId xmlns:p14="http://schemas.microsoft.com/office/powerpoint/2010/main" val="12583077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1A8C9-4AD2-4A98-A6B9-C7A6BB997649}"/>
              </a:ext>
            </a:extLst>
          </p:cNvPr>
          <p:cNvSpPr>
            <a:spLocks noGrp="1"/>
          </p:cNvSpPr>
          <p:nvPr>
            <p:ph type="title" sz="quarter"/>
          </p:nvPr>
        </p:nvSpPr>
        <p:spPr>
          <a:xfrm>
            <a:off x="457200" y="274638"/>
            <a:ext cx="8229600" cy="1143000"/>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3CBC3C54-ACA0-4BFA-B2D3-E7193E5F1DEF}"/>
              </a:ext>
            </a:extLst>
          </p:cNvPr>
          <p:cNvSpPr>
            <a:spLocks noGrp="1"/>
          </p:cNvSpPr>
          <p:nvPr>
            <p:ph sz="quarter" idx="1"/>
          </p:nvPr>
        </p:nvSpPr>
        <p:spPr>
          <a:xfrm>
            <a:off x="457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E5EE145-41E5-44D8-8C58-87956B1CF7B4}"/>
              </a:ext>
            </a:extLst>
          </p:cNvPr>
          <p:cNvSpPr>
            <a:spLocks noGrp="1"/>
          </p:cNvSpPr>
          <p:nvPr>
            <p:ph sz="quarter" idx="2"/>
          </p:nvPr>
        </p:nvSpPr>
        <p:spPr>
          <a:xfrm>
            <a:off x="4648200" y="1600200"/>
            <a:ext cx="40386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a:extLst>
              <a:ext uri="{FF2B5EF4-FFF2-40B4-BE49-F238E27FC236}">
                <a16:creationId xmlns:a16="http://schemas.microsoft.com/office/drawing/2014/main" id="{F10DAFCD-1AB4-48C8-850B-4D776EE748B3}"/>
              </a:ext>
            </a:extLst>
          </p:cNvPr>
          <p:cNvSpPr>
            <a:spLocks noGrp="1"/>
          </p:cNvSpPr>
          <p:nvPr>
            <p:ph sz="quarter" idx="3"/>
          </p:nvPr>
        </p:nvSpPr>
        <p:spPr>
          <a:xfrm>
            <a:off x="457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a:extLst>
              <a:ext uri="{FF2B5EF4-FFF2-40B4-BE49-F238E27FC236}">
                <a16:creationId xmlns:a16="http://schemas.microsoft.com/office/drawing/2014/main" id="{52662A10-E7F9-429D-9B83-F3E2B0D94C34}"/>
              </a:ext>
            </a:extLst>
          </p:cNvPr>
          <p:cNvSpPr>
            <a:spLocks noGrp="1"/>
          </p:cNvSpPr>
          <p:nvPr>
            <p:ph sz="quarter" idx="4"/>
          </p:nvPr>
        </p:nvSpPr>
        <p:spPr>
          <a:xfrm>
            <a:off x="4648200" y="3938588"/>
            <a:ext cx="40386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3FE2B21-0659-47D9-8DEC-828ABD4A4924}"/>
              </a:ext>
            </a:extLst>
          </p:cNvPr>
          <p:cNvSpPr>
            <a:spLocks noGrp="1"/>
          </p:cNvSpPr>
          <p:nvPr>
            <p:ph type="dt" sz="half" idx="10"/>
          </p:nvPr>
        </p:nvSpPr>
        <p:spPr>
          <a:xfrm>
            <a:off x="457200" y="6245225"/>
            <a:ext cx="2133600" cy="476250"/>
          </a:xfrm>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1F8AA7D6-EF9C-4FBB-997E-333BC7F11019}"/>
              </a:ext>
            </a:extLst>
          </p:cNvPr>
          <p:cNvSpPr>
            <a:spLocks noGrp="1"/>
          </p:cNvSpPr>
          <p:nvPr>
            <p:ph type="ftr" sz="quarter" idx="11"/>
          </p:nvPr>
        </p:nvSpPr>
        <p:spPr>
          <a:xfrm>
            <a:off x="3124200" y="6245225"/>
            <a:ext cx="2895600" cy="476250"/>
          </a:xfrm>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2E925E58-C71A-4577-AEB6-572F2A1774D1}"/>
              </a:ext>
            </a:extLst>
          </p:cNvPr>
          <p:cNvSpPr>
            <a:spLocks noGrp="1"/>
          </p:cNvSpPr>
          <p:nvPr>
            <p:ph type="sldNum" sz="quarter" idx="12"/>
          </p:nvPr>
        </p:nvSpPr>
        <p:spPr>
          <a:xfrm>
            <a:off x="6553200" y="6245225"/>
            <a:ext cx="2133600" cy="476250"/>
          </a:xfrm>
        </p:spPr>
        <p:txBody>
          <a:bodyPr/>
          <a:lstStyle>
            <a:lvl1pPr>
              <a:defRPr/>
            </a:lvl1pPr>
          </a:lstStyle>
          <a:p>
            <a:fld id="{3FE4E53C-CDE6-4FAF-84F8-34B3B910644F}" type="slidenum">
              <a:rPr lang="en-US" altLang="en-US"/>
              <a:pPr/>
              <a:t>‹#›</a:t>
            </a:fld>
            <a:endParaRPr lang="en-US" altLang="en-US"/>
          </a:p>
        </p:txBody>
      </p:sp>
    </p:spTree>
    <p:extLst>
      <p:ext uri="{BB962C8B-B14F-4D97-AF65-F5344CB8AC3E}">
        <p14:creationId xmlns:p14="http://schemas.microsoft.com/office/powerpoint/2010/main" val="1792620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30656-07CD-4983-A88C-57CBD5F8374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86DD2C2-BDD1-4E2A-8540-3AD15BAA894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8D107C-B5F6-44C0-B847-CBC518738862}"/>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1CA0D10-3336-4E7F-A649-892624089732}"/>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F9C5DD9-893A-4294-B1C5-8A5FEAF2AABA}"/>
              </a:ext>
            </a:extLst>
          </p:cNvPr>
          <p:cNvSpPr>
            <a:spLocks noGrp="1"/>
          </p:cNvSpPr>
          <p:nvPr>
            <p:ph type="sldNum" sz="quarter" idx="12"/>
          </p:nvPr>
        </p:nvSpPr>
        <p:spPr/>
        <p:txBody>
          <a:bodyPr/>
          <a:lstStyle>
            <a:lvl1pPr>
              <a:defRPr/>
            </a:lvl1pPr>
          </a:lstStyle>
          <a:p>
            <a:fld id="{01476361-EAB0-4CDE-87AC-AE4740826B21}" type="slidenum">
              <a:rPr lang="en-US" altLang="en-US"/>
              <a:pPr/>
              <a:t>‹#›</a:t>
            </a:fld>
            <a:endParaRPr lang="en-US" altLang="en-US"/>
          </a:p>
        </p:txBody>
      </p:sp>
    </p:spTree>
    <p:extLst>
      <p:ext uri="{BB962C8B-B14F-4D97-AF65-F5344CB8AC3E}">
        <p14:creationId xmlns:p14="http://schemas.microsoft.com/office/powerpoint/2010/main" val="20588744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4728E-BA04-495A-9390-0BE6C47C99AB}"/>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377A2F-FAAF-4E58-95FB-BC47D6CF7305}"/>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07BC0DD4-0363-4F73-A0F2-7709D241F37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017161BA-73E0-49CC-9AD8-8598E9BF4D33}"/>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0591435B-69BD-4725-B271-35515EB516FD}"/>
              </a:ext>
            </a:extLst>
          </p:cNvPr>
          <p:cNvSpPr>
            <a:spLocks noGrp="1"/>
          </p:cNvSpPr>
          <p:nvPr>
            <p:ph type="sldNum" sz="quarter" idx="12"/>
          </p:nvPr>
        </p:nvSpPr>
        <p:spPr/>
        <p:txBody>
          <a:bodyPr/>
          <a:lstStyle>
            <a:lvl1pPr>
              <a:defRPr/>
            </a:lvl1pPr>
          </a:lstStyle>
          <a:p>
            <a:fld id="{48EC23E4-E1A3-4DFD-9705-F8FA057BF8BB}" type="slidenum">
              <a:rPr lang="en-US" altLang="en-US"/>
              <a:pPr/>
              <a:t>‹#›</a:t>
            </a:fld>
            <a:endParaRPr lang="en-US" altLang="en-US"/>
          </a:p>
        </p:txBody>
      </p:sp>
    </p:spTree>
    <p:extLst>
      <p:ext uri="{BB962C8B-B14F-4D97-AF65-F5344CB8AC3E}">
        <p14:creationId xmlns:p14="http://schemas.microsoft.com/office/powerpoint/2010/main" val="440848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B32AF-9807-4ED0-AC2F-A5B26D653C2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6DF4E17-B23B-4EB3-AA19-789C5DFA628F}"/>
              </a:ext>
            </a:extLst>
          </p:cNvPr>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5566B1-B700-4A34-8939-875A916C5857}"/>
              </a:ext>
            </a:extLst>
          </p:cNvPr>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91346EB-90E8-4757-9DD5-462BA14FCC13}"/>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584BFAB5-783A-40CC-AFA2-A92BAB684FF7}"/>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539DA11-2033-4476-8D91-EE52AE88630C}"/>
              </a:ext>
            </a:extLst>
          </p:cNvPr>
          <p:cNvSpPr>
            <a:spLocks noGrp="1"/>
          </p:cNvSpPr>
          <p:nvPr>
            <p:ph type="sldNum" sz="quarter" idx="12"/>
          </p:nvPr>
        </p:nvSpPr>
        <p:spPr/>
        <p:txBody>
          <a:bodyPr/>
          <a:lstStyle>
            <a:lvl1pPr>
              <a:defRPr/>
            </a:lvl1pPr>
          </a:lstStyle>
          <a:p>
            <a:fld id="{23DDA82D-87E3-419F-B04C-8177806678E2}" type="slidenum">
              <a:rPr lang="en-US" altLang="en-US"/>
              <a:pPr/>
              <a:t>‹#›</a:t>
            </a:fld>
            <a:endParaRPr lang="en-US" altLang="en-US"/>
          </a:p>
        </p:txBody>
      </p:sp>
    </p:spTree>
    <p:extLst>
      <p:ext uri="{BB962C8B-B14F-4D97-AF65-F5344CB8AC3E}">
        <p14:creationId xmlns:p14="http://schemas.microsoft.com/office/powerpoint/2010/main" val="3815952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AF4FF-E802-49A7-A7E1-537CE3662B38}"/>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D1FC479-7E32-416D-A202-6E1E8B005706}"/>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AF3F9D9-E13A-4D25-96F8-79DE76F52269}"/>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6857333-71A9-434B-9259-9B948E1A2E7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72903A-E6F8-40C1-B94A-99D8CC19D192}"/>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51F38C7-57CA-496E-9C0E-6F4EA83AD8AD}"/>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2274C61D-FE79-4CEE-98AC-916C2FE0D4A6}"/>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047D1F8F-874B-4526-B543-55FBB7CC0AFB}"/>
              </a:ext>
            </a:extLst>
          </p:cNvPr>
          <p:cNvSpPr>
            <a:spLocks noGrp="1"/>
          </p:cNvSpPr>
          <p:nvPr>
            <p:ph type="sldNum" sz="quarter" idx="12"/>
          </p:nvPr>
        </p:nvSpPr>
        <p:spPr/>
        <p:txBody>
          <a:bodyPr/>
          <a:lstStyle>
            <a:lvl1pPr>
              <a:defRPr/>
            </a:lvl1pPr>
          </a:lstStyle>
          <a:p>
            <a:fld id="{2F29BF3E-A388-4DEE-BB8C-A2286591C841}" type="slidenum">
              <a:rPr lang="en-US" altLang="en-US"/>
              <a:pPr/>
              <a:t>‹#›</a:t>
            </a:fld>
            <a:endParaRPr lang="en-US" altLang="en-US"/>
          </a:p>
        </p:txBody>
      </p:sp>
    </p:spTree>
    <p:extLst>
      <p:ext uri="{BB962C8B-B14F-4D97-AF65-F5344CB8AC3E}">
        <p14:creationId xmlns:p14="http://schemas.microsoft.com/office/powerpoint/2010/main" val="16656899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AB759-62DE-4CAB-A462-4EC1ACE3946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E927E4B-7B02-4A49-9D53-653E98E2DB09}"/>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F6B49BA9-FEB2-45A6-964B-F384AE7567BF}"/>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E516DBFE-5A70-4DF6-A4C5-F85D8C371E79}"/>
              </a:ext>
            </a:extLst>
          </p:cNvPr>
          <p:cNvSpPr>
            <a:spLocks noGrp="1"/>
          </p:cNvSpPr>
          <p:nvPr>
            <p:ph type="sldNum" sz="quarter" idx="12"/>
          </p:nvPr>
        </p:nvSpPr>
        <p:spPr/>
        <p:txBody>
          <a:bodyPr/>
          <a:lstStyle>
            <a:lvl1pPr>
              <a:defRPr/>
            </a:lvl1pPr>
          </a:lstStyle>
          <a:p>
            <a:fld id="{3ED01FB9-5B5A-4D6C-9B75-0DF70C3CA8B2}" type="slidenum">
              <a:rPr lang="en-US" altLang="en-US"/>
              <a:pPr/>
              <a:t>‹#›</a:t>
            </a:fld>
            <a:endParaRPr lang="en-US" altLang="en-US"/>
          </a:p>
        </p:txBody>
      </p:sp>
    </p:spTree>
    <p:extLst>
      <p:ext uri="{BB962C8B-B14F-4D97-AF65-F5344CB8AC3E}">
        <p14:creationId xmlns:p14="http://schemas.microsoft.com/office/powerpoint/2010/main" val="29201177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22149F-F077-4BFA-BA22-62BA435B8A7D}"/>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F78A0ABB-247A-48F8-962F-EED65E8BA176}"/>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C982BBFF-D80F-4B84-94EA-F98C15982174}"/>
              </a:ext>
            </a:extLst>
          </p:cNvPr>
          <p:cNvSpPr>
            <a:spLocks noGrp="1"/>
          </p:cNvSpPr>
          <p:nvPr>
            <p:ph type="sldNum" sz="quarter" idx="12"/>
          </p:nvPr>
        </p:nvSpPr>
        <p:spPr/>
        <p:txBody>
          <a:bodyPr/>
          <a:lstStyle>
            <a:lvl1pPr>
              <a:defRPr/>
            </a:lvl1pPr>
          </a:lstStyle>
          <a:p>
            <a:fld id="{1DCB6B74-BBDD-4A1A-9FCF-4AE3ABD2B4ED}" type="slidenum">
              <a:rPr lang="en-US" altLang="en-US"/>
              <a:pPr/>
              <a:t>‹#›</a:t>
            </a:fld>
            <a:endParaRPr lang="en-US" altLang="en-US"/>
          </a:p>
        </p:txBody>
      </p:sp>
    </p:spTree>
    <p:extLst>
      <p:ext uri="{BB962C8B-B14F-4D97-AF65-F5344CB8AC3E}">
        <p14:creationId xmlns:p14="http://schemas.microsoft.com/office/powerpoint/2010/main" val="33871040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6DB8C-9578-4473-86F5-FC382A3A8C0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CB57401-DF10-4757-9702-83E14D1C46D2}"/>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2B93E7C-DED5-4B8A-85A1-499A7DD7A6C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89B9754-21A1-4B31-B430-CD1FA82EFE9F}"/>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92A91EBF-5AC4-4FE7-AEA9-7D003BADDCAD}"/>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99F9B71B-B977-4987-816F-E719F4212261}"/>
              </a:ext>
            </a:extLst>
          </p:cNvPr>
          <p:cNvSpPr>
            <a:spLocks noGrp="1"/>
          </p:cNvSpPr>
          <p:nvPr>
            <p:ph type="sldNum" sz="quarter" idx="12"/>
          </p:nvPr>
        </p:nvSpPr>
        <p:spPr/>
        <p:txBody>
          <a:bodyPr/>
          <a:lstStyle>
            <a:lvl1pPr>
              <a:defRPr/>
            </a:lvl1pPr>
          </a:lstStyle>
          <a:p>
            <a:fld id="{3432CCA6-AE1A-4A32-AF5C-B301DA3C0C09}" type="slidenum">
              <a:rPr lang="en-US" altLang="en-US"/>
              <a:pPr/>
              <a:t>‹#›</a:t>
            </a:fld>
            <a:endParaRPr lang="en-US" altLang="en-US"/>
          </a:p>
        </p:txBody>
      </p:sp>
    </p:spTree>
    <p:extLst>
      <p:ext uri="{BB962C8B-B14F-4D97-AF65-F5344CB8AC3E}">
        <p14:creationId xmlns:p14="http://schemas.microsoft.com/office/powerpoint/2010/main" val="2856228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2FCA6A-EFDF-4ECB-9F54-A9F7D8E919A5}"/>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3BD081E-32AC-49A1-8F3D-0A767B3A8D63}"/>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EEEA68-46E0-4F5D-9B86-7169CB01DE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DC8059-EEB6-461B-AA93-0C8BCF35F326}"/>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92B1A53E-6B27-4253-B964-48A5640B5483}"/>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C4AA4E6-D438-487B-9253-F40552DAD551}"/>
              </a:ext>
            </a:extLst>
          </p:cNvPr>
          <p:cNvSpPr>
            <a:spLocks noGrp="1"/>
          </p:cNvSpPr>
          <p:nvPr>
            <p:ph type="sldNum" sz="quarter" idx="12"/>
          </p:nvPr>
        </p:nvSpPr>
        <p:spPr/>
        <p:txBody>
          <a:bodyPr/>
          <a:lstStyle>
            <a:lvl1pPr>
              <a:defRPr/>
            </a:lvl1pPr>
          </a:lstStyle>
          <a:p>
            <a:fld id="{4B3EE02E-0D5C-4066-958D-A8CBC919BDAC}" type="slidenum">
              <a:rPr lang="en-US" altLang="en-US"/>
              <a:pPr/>
              <a:t>‹#›</a:t>
            </a:fld>
            <a:endParaRPr lang="en-US" altLang="en-US"/>
          </a:p>
        </p:txBody>
      </p:sp>
    </p:spTree>
    <p:extLst>
      <p:ext uri="{BB962C8B-B14F-4D97-AF65-F5344CB8AC3E}">
        <p14:creationId xmlns:p14="http://schemas.microsoft.com/office/powerpoint/2010/main" val="347228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20"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vmlDrawing" Target="../drawings/vmlDrawing1.v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5FE7D7B-FFDD-4237-A81A-8EDC4170F605}"/>
              </a:ext>
            </a:extLst>
          </p:cNvPr>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3E2479F-8D03-4F1F-BAAB-624AD60036C5}"/>
              </a:ext>
            </a:extLst>
          </p:cNvPr>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28AA1D03-7D6E-4D45-AA62-1971C429708A}"/>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a:extLst>
              <a:ext uri="{FF2B5EF4-FFF2-40B4-BE49-F238E27FC236}">
                <a16:creationId xmlns:a16="http://schemas.microsoft.com/office/drawing/2014/main" id="{C96B627F-F3AF-40DD-BB75-941B3297C642}"/>
              </a:ext>
            </a:extLst>
          </p:cNvPr>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a:extLst>
              <a:ext uri="{FF2B5EF4-FFF2-40B4-BE49-F238E27FC236}">
                <a16:creationId xmlns:a16="http://schemas.microsoft.com/office/drawing/2014/main" id="{D323034B-DD7A-4FA1-9EBD-E945577A380E}"/>
              </a:ext>
            </a:extLst>
          </p:cNvPr>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2A1E1513-D1BF-4133-8320-DAEB4FFD7FE9}" type="slidenum">
              <a:rPr lang="en-US" altLang="en-US"/>
              <a:pPr/>
              <a:t>‹#›</a:t>
            </a:fld>
            <a:endParaRPr lang="en-US" altLang="en-US"/>
          </a:p>
        </p:txBody>
      </p:sp>
      <p:sp>
        <p:nvSpPr>
          <p:cNvPr id="1031" name="Rectangle 7">
            <a:extLst>
              <a:ext uri="{FF2B5EF4-FFF2-40B4-BE49-F238E27FC236}">
                <a16:creationId xmlns:a16="http://schemas.microsoft.com/office/drawing/2014/main" id="{7DF14A99-EE43-44F9-9622-ADB416B62D3D}"/>
              </a:ext>
            </a:extLst>
          </p:cNvPr>
          <p:cNvSpPr>
            <a:spLocks noChangeArrowheads="1"/>
          </p:cNvSpPr>
          <p:nvPr userDrawn="1"/>
        </p:nvSpPr>
        <p:spPr bwMode="auto">
          <a:xfrm>
            <a:off x="0" y="0"/>
            <a:ext cx="9144000" cy="152400"/>
          </a:xfrm>
          <a:prstGeom prst="rect">
            <a:avLst/>
          </a:prstGeom>
          <a:solidFill>
            <a:srgbClr val="48846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32" name="Rectangle 8">
            <a:extLst>
              <a:ext uri="{FF2B5EF4-FFF2-40B4-BE49-F238E27FC236}">
                <a16:creationId xmlns:a16="http://schemas.microsoft.com/office/drawing/2014/main" id="{88E66000-875C-4708-84C8-05E0587DAC26}"/>
              </a:ext>
            </a:extLst>
          </p:cNvPr>
          <p:cNvSpPr>
            <a:spLocks noChangeArrowheads="1"/>
          </p:cNvSpPr>
          <p:nvPr userDrawn="1"/>
        </p:nvSpPr>
        <p:spPr bwMode="auto">
          <a:xfrm>
            <a:off x="0" y="0"/>
            <a:ext cx="152400" cy="6858000"/>
          </a:xfrm>
          <a:prstGeom prst="rect">
            <a:avLst/>
          </a:prstGeom>
          <a:solidFill>
            <a:srgbClr val="48846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1033" name="Rectangle 9">
            <a:extLst>
              <a:ext uri="{FF2B5EF4-FFF2-40B4-BE49-F238E27FC236}">
                <a16:creationId xmlns:a16="http://schemas.microsoft.com/office/drawing/2014/main" id="{E568DC67-7201-4AD2-BB55-7AADC70801F1}"/>
              </a:ext>
            </a:extLst>
          </p:cNvPr>
          <p:cNvSpPr>
            <a:spLocks noChangeArrowheads="1"/>
          </p:cNvSpPr>
          <p:nvPr userDrawn="1"/>
        </p:nvSpPr>
        <p:spPr bwMode="auto">
          <a:xfrm>
            <a:off x="0" y="0"/>
            <a:ext cx="152400" cy="152400"/>
          </a:xfrm>
          <a:prstGeom prst="rect">
            <a:avLst/>
          </a:prstGeom>
          <a:solidFill>
            <a:srgbClr val="ABD1BD">
              <a:alpha val="5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pSp>
        <p:nvGrpSpPr>
          <p:cNvPr id="1034" name="Group 10">
            <a:extLst>
              <a:ext uri="{FF2B5EF4-FFF2-40B4-BE49-F238E27FC236}">
                <a16:creationId xmlns:a16="http://schemas.microsoft.com/office/drawing/2014/main" id="{2DB05D4C-F2AA-4E91-818F-9EC2A3658C1C}"/>
              </a:ext>
            </a:extLst>
          </p:cNvPr>
          <p:cNvGrpSpPr>
            <a:grpSpLocks/>
          </p:cNvGrpSpPr>
          <p:nvPr userDrawn="1"/>
        </p:nvGrpSpPr>
        <p:grpSpPr bwMode="auto">
          <a:xfrm>
            <a:off x="76200" y="76200"/>
            <a:ext cx="1143000" cy="1143000"/>
            <a:chOff x="144" y="48"/>
            <a:chExt cx="1200" cy="1200"/>
          </a:xfrm>
        </p:grpSpPr>
        <p:pic>
          <p:nvPicPr>
            <p:cNvPr id="1035" name="Picture 11">
              <a:extLst>
                <a:ext uri="{FF2B5EF4-FFF2-40B4-BE49-F238E27FC236}">
                  <a16:creationId xmlns:a16="http://schemas.microsoft.com/office/drawing/2014/main" id="{0EFE998B-332E-48B8-BB29-B9918BF271CF}"/>
                </a:ext>
              </a:extLst>
            </p:cNvPr>
            <p:cNvPicPr>
              <a:picLocks noChangeAspect="1" noChangeArrowheads="1"/>
            </p:cNvPicPr>
            <p:nvPr/>
          </p:nvPicPr>
          <p:blipFill>
            <a:blip r:embed="rId1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0" y="48"/>
              <a:ext cx="409" cy="39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000C735A-27F1-4F60-A75C-DBB99D86A14D}"/>
                </a:ext>
              </a:extLst>
            </p:cNvPr>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144" y="873"/>
              <a:ext cx="426" cy="375"/>
            </a:xfrm>
            <a:prstGeom prst="rect">
              <a:avLst/>
            </a:prstGeom>
            <a:noFill/>
            <a:extLst>
              <a:ext uri="{909E8E84-426E-40DD-AFC4-6F175D3DCCD1}">
                <a14:hiddenFill xmlns:a14="http://schemas.microsoft.com/office/drawing/2010/main">
                  <a:solidFill>
                    <a:srgbClr val="FFFFFF"/>
                  </a:solidFill>
                </a14:hiddenFill>
              </a:ext>
            </a:extLst>
          </p:spPr>
        </p:pic>
        <p:pic>
          <p:nvPicPr>
            <p:cNvPr id="1037" name="Picture 13">
              <a:extLst>
                <a:ext uri="{FF2B5EF4-FFF2-40B4-BE49-F238E27FC236}">
                  <a16:creationId xmlns:a16="http://schemas.microsoft.com/office/drawing/2014/main" id="{407C54D7-D2A0-48A1-A654-A1C14D68A0C0}"/>
                </a:ext>
              </a:extLst>
            </p:cNvPr>
            <p:cNvPicPr>
              <a:picLocks noChangeAspect="1" noChangeArrowheads="1"/>
            </p:cNvPicPr>
            <p:nvPr/>
          </p:nvPicPr>
          <p:blipFill>
            <a:blip r:embed="rId18">
              <a:clrChange>
                <a:clrFrom>
                  <a:srgbClr val="DBD594"/>
                </a:clrFrom>
                <a:clrTo>
                  <a:srgbClr val="DBD594">
                    <a:alpha val="0"/>
                  </a:srgbClr>
                </a:clrTo>
              </a:clrChange>
              <a:extLst>
                <a:ext uri="{28A0092B-C50C-407E-A947-70E740481C1C}">
                  <a14:useLocalDpi xmlns:a14="http://schemas.microsoft.com/office/drawing/2010/main" val="0"/>
                </a:ext>
              </a:extLst>
            </a:blip>
            <a:srcRect l="61482"/>
            <a:stretch>
              <a:fillRect/>
            </a:stretch>
          </p:blipFill>
          <p:spPr bwMode="auto">
            <a:xfrm>
              <a:off x="964" y="48"/>
              <a:ext cx="380" cy="398"/>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0AA9F2BA-9C93-402D-95BF-9DA0603D33AC}"/>
                </a:ext>
              </a:extLst>
            </p:cNvPr>
            <p:cNvPicPr>
              <a:picLocks noChangeAspect="1" noChangeArrowheads="1"/>
            </p:cNvPicPr>
            <p:nvPr/>
          </p:nvPicPr>
          <p:blipFill>
            <a:blip r:embed="rId19">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3" y="48"/>
              <a:ext cx="331" cy="398"/>
            </a:xfrm>
            <a:prstGeom prst="rect">
              <a:avLst/>
            </a:prstGeom>
            <a:noFill/>
            <a:extLst>
              <a:ext uri="{909E8E84-426E-40DD-AFC4-6F175D3DCCD1}">
                <a14:hiddenFill xmlns:a14="http://schemas.microsoft.com/office/drawing/2010/main">
                  <a:solidFill>
                    <a:srgbClr val="FFFFFF"/>
                  </a:solidFill>
                </a14:hiddenFill>
              </a:ext>
            </a:extLst>
          </p:spPr>
        </p:pic>
        <p:grpSp>
          <p:nvGrpSpPr>
            <p:cNvPr id="1039" name="Group 15">
              <a:extLst>
                <a:ext uri="{FF2B5EF4-FFF2-40B4-BE49-F238E27FC236}">
                  <a16:creationId xmlns:a16="http://schemas.microsoft.com/office/drawing/2014/main" id="{00D2B3CA-BB43-4D63-BFA7-3C960224DE93}"/>
                </a:ext>
              </a:extLst>
            </p:cNvPr>
            <p:cNvGrpSpPr>
              <a:grpSpLocks/>
            </p:cNvGrpSpPr>
            <p:nvPr/>
          </p:nvGrpSpPr>
          <p:grpSpPr bwMode="auto">
            <a:xfrm>
              <a:off x="183" y="480"/>
              <a:ext cx="309" cy="314"/>
              <a:chOff x="1244" y="530"/>
              <a:chExt cx="3248" cy="3138"/>
            </a:xfrm>
          </p:grpSpPr>
          <p:sp>
            <p:nvSpPr>
              <p:cNvPr id="1040" name="Freeform 16">
                <a:extLst>
                  <a:ext uri="{FF2B5EF4-FFF2-40B4-BE49-F238E27FC236}">
                    <a16:creationId xmlns:a16="http://schemas.microsoft.com/office/drawing/2014/main" id="{CFAC0973-C1D3-4AD2-A18B-B52D6E06D9FB}"/>
                  </a:ext>
                </a:extLst>
              </p:cNvPr>
              <p:cNvSpPr>
                <a:spLocks/>
              </p:cNvSpPr>
              <p:nvPr/>
            </p:nvSpPr>
            <p:spPr bwMode="auto">
              <a:xfrm>
                <a:off x="2092" y="530"/>
                <a:ext cx="2320" cy="1908"/>
              </a:xfrm>
              <a:custGeom>
                <a:avLst/>
                <a:gdLst>
                  <a:gd name="T0" fmla="*/ 962 w 2320"/>
                  <a:gd name="T1" fmla="*/ 6 h 1908"/>
                  <a:gd name="T2" fmla="*/ 1184 w 2320"/>
                  <a:gd name="T3" fmla="*/ 36 h 1908"/>
                  <a:gd name="T4" fmla="*/ 1386 w 2320"/>
                  <a:gd name="T5" fmla="*/ 96 h 1908"/>
                  <a:gd name="T6" fmla="*/ 1568 w 2320"/>
                  <a:gd name="T7" fmla="*/ 180 h 1908"/>
                  <a:gd name="T8" fmla="*/ 1730 w 2320"/>
                  <a:gd name="T9" fmla="*/ 280 h 1908"/>
                  <a:gd name="T10" fmla="*/ 1870 w 2320"/>
                  <a:gd name="T11" fmla="*/ 396 h 1908"/>
                  <a:gd name="T12" fmla="*/ 1992 w 2320"/>
                  <a:gd name="T13" fmla="*/ 516 h 1908"/>
                  <a:gd name="T14" fmla="*/ 2094 w 2320"/>
                  <a:gd name="T15" fmla="*/ 640 h 1908"/>
                  <a:gd name="T16" fmla="*/ 2176 w 2320"/>
                  <a:gd name="T17" fmla="*/ 762 h 1908"/>
                  <a:gd name="T18" fmla="*/ 2256 w 2320"/>
                  <a:gd name="T19" fmla="*/ 922 h 1908"/>
                  <a:gd name="T20" fmla="*/ 2304 w 2320"/>
                  <a:gd name="T21" fmla="*/ 1086 h 1908"/>
                  <a:gd name="T22" fmla="*/ 2320 w 2320"/>
                  <a:gd name="T23" fmla="*/ 1248 h 1908"/>
                  <a:gd name="T24" fmla="*/ 2304 w 2320"/>
                  <a:gd name="T25" fmla="*/ 1406 h 1908"/>
                  <a:gd name="T26" fmla="*/ 2256 w 2320"/>
                  <a:gd name="T27" fmla="*/ 1552 h 1908"/>
                  <a:gd name="T28" fmla="*/ 2180 w 2320"/>
                  <a:gd name="T29" fmla="*/ 1680 h 1908"/>
                  <a:gd name="T30" fmla="*/ 2072 w 2320"/>
                  <a:gd name="T31" fmla="*/ 1786 h 1908"/>
                  <a:gd name="T32" fmla="*/ 1928 w 2320"/>
                  <a:gd name="T33" fmla="*/ 1868 h 1908"/>
                  <a:gd name="T34" fmla="*/ 1778 w 2320"/>
                  <a:gd name="T35" fmla="*/ 1906 h 1908"/>
                  <a:gd name="T36" fmla="*/ 1630 w 2320"/>
                  <a:gd name="T37" fmla="*/ 1902 h 1908"/>
                  <a:gd name="T38" fmla="*/ 1490 w 2320"/>
                  <a:gd name="T39" fmla="*/ 1864 h 1908"/>
                  <a:gd name="T40" fmla="*/ 1362 w 2320"/>
                  <a:gd name="T41" fmla="*/ 1794 h 1908"/>
                  <a:gd name="T42" fmla="*/ 1252 w 2320"/>
                  <a:gd name="T43" fmla="*/ 1700 h 1908"/>
                  <a:gd name="T44" fmla="*/ 1168 w 2320"/>
                  <a:gd name="T45" fmla="*/ 1586 h 1908"/>
                  <a:gd name="T46" fmla="*/ 1114 w 2320"/>
                  <a:gd name="T47" fmla="*/ 1452 h 1908"/>
                  <a:gd name="T48" fmla="*/ 1096 w 2320"/>
                  <a:gd name="T49" fmla="*/ 1310 h 1908"/>
                  <a:gd name="T50" fmla="*/ 1096 w 2320"/>
                  <a:gd name="T51" fmla="*/ 1164 h 1908"/>
                  <a:gd name="T52" fmla="*/ 1098 w 2320"/>
                  <a:gd name="T53" fmla="*/ 1008 h 1908"/>
                  <a:gd name="T54" fmla="*/ 1082 w 2320"/>
                  <a:gd name="T55" fmla="*/ 844 h 1908"/>
                  <a:gd name="T56" fmla="*/ 1034 w 2320"/>
                  <a:gd name="T57" fmla="*/ 676 h 1908"/>
                  <a:gd name="T58" fmla="*/ 950 w 2320"/>
                  <a:gd name="T59" fmla="*/ 528 h 1908"/>
                  <a:gd name="T60" fmla="*/ 836 w 2320"/>
                  <a:gd name="T61" fmla="*/ 400 h 1908"/>
                  <a:gd name="T62" fmla="*/ 698 w 2320"/>
                  <a:gd name="T63" fmla="*/ 298 h 1908"/>
                  <a:gd name="T64" fmla="*/ 540 w 2320"/>
                  <a:gd name="T65" fmla="*/ 226 h 1908"/>
                  <a:gd name="T66" fmla="*/ 366 w 2320"/>
                  <a:gd name="T67" fmla="*/ 182 h 1908"/>
                  <a:gd name="T68" fmla="*/ 186 w 2320"/>
                  <a:gd name="T69" fmla="*/ 174 h 1908"/>
                  <a:gd name="T70" fmla="*/ 0 w 2320"/>
                  <a:gd name="T71" fmla="*/ 202 h 1908"/>
                  <a:gd name="T72" fmla="*/ 78 w 2320"/>
                  <a:gd name="T73" fmla="*/ 144 h 1908"/>
                  <a:gd name="T74" fmla="*/ 204 w 2320"/>
                  <a:gd name="T75" fmla="*/ 90 h 1908"/>
                  <a:gd name="T76" fmla="*/ 368 w 2320"/>
                  <a:gd name="T77" fmla="*/ 46 h 1908"/>
                  <a:gd name="T78" fmla="*/ 552 w 2320"/>
                  <a:gd name="T79" fmla="*/ 14 h 1908"/>
                  <a:gd name="T80" fmla="*/ 746 w 2320"/>
                  <a:gd name="T81" fmla="*/ 0 h 1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320" h="1908">
                    <a:moveTo>
                      <a:pt x="842" y="2"/>
                    </a:moveTo>
                    <a:lnTo>
                      <a:pt x="962" y="6"/>
                    </a:lnTo>
                    <a:lnTo>
                      <a:pt x="1076" y="16"/>
                    </a:lnTo>
                    <a:lnTo>
                      <a:pt x="1184" y="36"/>
                    </a:lnTo>
                    <a:lnTo>
                      <a:pt x="1288" y="64"/>
                    </a:lnTo>
                    <a:lnTo>
                      <a:pt x="1386" y="96"/>
                    </a:lnTo>
                    <a:lnTo>
                      <a:pt x="1480" y="136"/>
                    </a:lnTo>
                    <a:lnTo>
                      <a:pt x="1568" y="180"/>
                    </a:lnTo>
                    <a:lnTo>
                      <a:pt x="1652" y="228"/>
                    </a:lnTo>
                    <a:lnTo>
                      <a:pt x="1730" y="280"/>
                    </a:lnTo>
                    <a:lnTo>
                      <a:pt x="1802" y="336"/>
                    </a:lnTo>
                    <a:lnTo>
                      <a:pt x="1870" y="396"/>
                    </a:lnTo>
                    <a:lnTo>
                      <a:pt x="1934" y="456"/>
                    </a:lnTo>
                    <a:lnTo>
                      <a:pt x="1992" y="516"/>
                    </a:lnTo>
                    <a:lnTo>
                      <a:pt x="2044" y="578"/>
                    </a:lnTo>
                    <a:lnTo>
                      <a:pt x="2094" y="640"/>
                    </a:lnTo>
                    <a:lnTo>
                      <a:pt x="2136" y="702"/>
                    </a:lnTo>
                    <a:lnTo>
                      <a:pt x="2176" y="762"/>
                    </a:lnTo>
                    <a:lnTo>
                      <a:pt x="2220" y="840"/>
                    </a:lnTo>
                    <a:lnTo>
                      <a:pt x="2256" y="922"/>
                    </a:lnTo>
                    <a:lnTo>
                      <a:pt x="2284" y="1004"/>
                    </a:lnTo>
                    <a:lnTo>
                      <a:pt x="2304" y="1086"/>
                    </a:lnTo>
                    <a:lnTo>
                      <a:pt x="2316" y="1168"/>
                    </a:lnTo>
                    <a:lnTo>
                      <a:pt x="2320" y="1248"/>
                    </a:lnTo>
                    <a:lnTo>
                      <a:pt x="2316" y="1328"/>
                    </a:lnTo>
                    <a:lnTo>
                      <a:pt x="2304" y="1406"/>
                    </a:lnTo>
                    <a:lnTo>
                      <a:pt x="2284" y="1480"/>
                    </a:lnTo>
                    <a:lnTo>
                      <a:pt x="2256" y="1552"/>
                    </a:lnTo>
                    <a:lnTo>
                      <a:pt x="2222" y="1618"/>
                    </a:lnTo>
                    <a:lnTo>
                      <a:pt x="2180" y="1680"/>
                    </a:lnTo>
                    <a:lnTo>
                      <a:pt x="2130" y="1736"/>
                    </a:lnTo>
                    <a:lnTo>
                      <a:pt x="2072" y="1786"/>
                    </a:lnTo>
                    <a:lnTo>
                      <a:pt x="2000" y="1834"/>
                    </a:lnTo>
                    <a:lnTo>
                      <a:pt x="1928" y="1868"/>
                    </a:lnTo>
                    <a:lnTo>
                      <a:pt x="1852" y="1892"/>
                    </a:lnTo>
                    <a:lnTo>
                      <a:pt x="1778" y="1906"/>
                    </a:lnTo>
                    <a:lnTo>
                      <a:pt x="1704" y="1908"/>
                    </a:lnTo>
                    <a:lnTo>
                      <a:pt x="1630" y="1902"/>
                    </a:lnTo>
                    <a:lnTo>
                      <a:pt x="1558" y="1888"/>
                    </a:lnTo>
                    <a:lnTo>
                      <a:pt x="1490" y="1864"/>
                    </a:lnTo>
                    <a:lnTo>
                      <a:pt x="1424" y="1832"/>
                    </a:lnTo>
                    <a:lnTo>
                      <a:pt x="1362" y="1794"/>
                    </a:lnTo>
                    <a:lnTo>
                      <a:pt x="1304" y="1750"/>
                    </a:lnTo>
                    <a:lnTo>
                      <a:pt x="1252" y="1700"/>
                    </a:lnTo>
                    <a:lnTo>
                      <a:pt x="1206" y="1646"/>
                    </a:lnTo>
                    <a:lnTo>
                      <a:pt x="1168" y="1586"/>
                    </a:lnTo>
                    <a:lnTo>
                      <a:pt x="1136" y="1520"/>
                    </a:lnTo>
                    <a:lnTo>
                      <a:pt x="1114" y="1452"/>
                    </a:lnTo>
                    <a:lnTo>
                      <a:pt x="1102" y="1382"/>
                    </a:lnTo>
                    <a:lnTo>
                      <a:pt x="1096" y="1310"/>
                    </a:lnTo>
                    <a:lnTo>
                      <a:pt x="1096" y="1238"/>
                    </a:lnTo>
                    <a:lnTo>
                      <a:pt x="1096" y="1164"/>
                    </a:lnTo>
                    <a:lnTo>
                      <a:pt x="1098" y="1086"/>
                    </a:lnTo>
                    <a:lnTo>
                      <a:pt x="1098" y="1008"/>
                    </a:lnTo>
                    <a:lnTo>
                      <a:pt x="1094" y="928"/>
                    </a:lnTo>
                    <a:lnTo>
                      <a:pt x="1082" y="844"/>
                    </a:lnTo>
                    <a:lnTo>
                      <a:pt x="1064" y="758"/>
                    </a:lnTo>
                    <a:lnTo>
                      <a:pt x="1034" y="676"/>
                    </a:lnTo>
                    <a:lnTo>
                      <a:pt x="996" y="600"/>
                    </a:lnTo>
                    <a:lnTo>
                      <a:pt x="950" y="528"/>
                    </a:lnTo>
                    <a:lnTo>
                      <a:pt x="896" y="462"/>
                    </a:lnTo>
                    <a:lnTo>
                      <a:pt x="836" y="400"/>
                    </a:lnTo>
                    <a:lnTo>
                      <a:pt x="770" y="346"/>
                    </a:lnTo>
                    <a:lnTo>
                      <a:pt x="698" y="298"/>
                    </a:lnTo>
                    <a:lnTo>
                      <a:pt x="620" y="258"/>
                    </a:lnTo>
                    <a:lnTo>
                      <a:pt x="540" y="226"/>
                    </a:lnTo>
                    <a:lnTo>
                      <a:pt x="454" y="200"/>
                    </a:lnTo>
                    <a:lnTo>
                      <a:pt x="366" y="182"/>
                    </a:lnTo>
                    <a:lnTo>
                      <a:pt x="276" y="174"/>
                    </a:lnTo>
                    <a:lnTo>
                      <a:pt x="186" y="174"/>
                    </a:lnTo>
                    <a:lnTo>
                      <a:pt x="92" y="184"/>
                    </a:lnTo>
                    <a:lnTo>
                      <a:pt x="0" y="202"/>
                    </a:lnTo>
                    <a:lnTo>
                      <a:pt x="32" y="174"/>
                    </a:lnTo>
                    <a:lnTo>
                      <a:pt x="78" y="144"/>
                    </a:lnTo>
                    <a:lnTo>
                      <a:pt x="136" y="118"/>
                    </a:lnTo>
                    <a:lnTo>
                      <a:pt x="204" y="90"/>
                    </a:lnTo>
                    <a:lnTo>
                      <a:pt x="282" y="68"/>
                    </a:lnTo>
                    <a:lnTo>
                      <a:pt x="368" y="46"/>
                    </a:lnTo>
                    <a:lnTo>
                      <a:pt x="458" y="28"/>
                    </a:lnTo>
                    <a:lnTo>
                      <a:pt x="552" y="14"/>
                    </a:lnTo>
                    <a:lnTo>
                      <a:pt x="648" y="4"/>
                    </a:lnTo>
                    <a:lnTo>
                      <a:pt x="746" y="0"/>
                    </a:lnTo>
                    <a:lnTo>
                      <a:pt x="842" y="2"/>
                    </a:lnTo>
                    <a:close/>
                  </a:path>
                </a:pathLst>
              </a:custGeom>
              <a:solidFill>
                <a:schemeClr val="accent2"/>
              </a:solidFill>
              <a:ln w="0">
                <a:solidFill>
                  <a:srgbClr val="000000"/>
                </a:solidFill>
                <a:prstDash val="solid"/>
                <a:round/>
                <a:headEnd/>
                <a:tailEnd/>
              </a:ln>
              <a:effectLst>
                <a:outerShdw dist="35921" dir="2700000" algn="ctr" rotWithShape="0">
                  <a:srgbClr val="C0C0C0"/>
                </a:outerShdw>
              </a:effectLst>
            </p:spPr>
            <p:txBody>
              <a:bodyPr/>
              <a:lstStyle/>
              <a:p>
                <a:endParaRPr lang="en-US"/>
              </a:p>
            </p:txBody>
          </p:sp>
          <p:sp>
            <p:nvSpPr>
              <p:cNvPr id="1041" name="Freeform 17">
                <a:extLst>
                  <a:ext uri="{FF2B5EF4-FFF2-40B4-BE49-F238E27FC236}">
                    <a16:creationId xmlns:a16="http://schemas.microsoft.com/office/drawing/2014/main" id="{25066198-63A5-4C28-9341-639F8AB13356}"/>
                  </a:ext>
                </a:extLst>
              </p:cNvPr>
              <p:cNvSpPr>
                <a:spLocks/>
              </p:cNvSpPr>
              <p:nvPr/>
            </p:nvSpPr>
            <p:spPr bwMode="auto">
              <a:xfrm>
                <a:off x="1244" y="804"/>
                <a:ext cx="1592" cy="2664"/>
              </a:xfrm>
              <a:custGeom>
                <a:avLst/>
                <a:gdLst>
                  <a:gd name="T0" fmla="*/ 1130 w 1592"/>
                  <a:gd name="T1" fmla="*/ 8 h 2664"/>
                  <a:gd name="T2" fmla="*/ 1264 w 1592"/>
                  <a:gd name="T3" fmla="*/ 50 h 2664"/>
                  <a:gd name="T4" fmla="*/ 1374 w 1592"/>
                  <a:gd name="T5" fmla="*/ 120 h 2664"/>
                  <a:gd name="T6" fmla="*/ 1462 w 1592"/>
                  <a:gd name="T7" fmla="*/ 214 h 2664"/>
                  <a:gd name="T8" fmla="*/ 1528 w 1592"/>
                  <a:gd name="T9" fmla="*/ 326 h 2664"/>
                  <a:gd name="T10" fmla="*/ 1572 w 1592"/>
                  <a:gd name="T11" fmla="*/ 448 h 2664"/>
                  <a:gd name="T12" fmla="*/ 1590 w 1592"/>
                  <a:gd name="T13" fmla="*/ 576 h 2664"/>
                  <a:gd name="T14" fmla="*/ 1586 w 1592"/>
                  <a:gd name="T15" fmla="*/ 704 h 2664"/>
                  <a:gd name="T16" fmla="*/ 1558 w 1592"/>
                  <a:gd name="T17" fmla="*/ 826 h 2664"/>
                  <a:gd name="T18" fmla="*/ 1504 w 1592"/>
                  <a:gd name="T19" fmla="*/ 936 h 2664"/>
                  <a:gd name="T20" fmla="*/ 1402 w 1592"/>
                  <a:gd name="T21" fmla="*/ 1064 h 2664"/>
                  <a:gd name="T22" fmla="*/ 1300 w 1592"/>
                  <a:gd name="T23" fmla="*/ 1146 h 2664"/>
                  <a:gd name="T24" fmla="*/ 1196 w 1592"/>
                  <a:gd name="T25" fmla="*/ 1196 h 2664"/>
                  <a:gd name="T26" fmla="*/ 1092 w 1592"/>
                  <a:gd name="T27" fmla="*/ 1228 h 2664"/>
                  <a:gd name="T28" fmla="*/ 990 w 1592"/>
                  <a:gd name="T29" fmla="*/ 1256 h 2664"/>
                  <a:gd name="T30" fmla="*/ 890 w 1592"/>
                  <a:gd name="T31" fmla="*/ 1296 h 2664"/>
                  <a:gd name="T32" fmla="*/ 792 w 1592"/>
                  <a:gd name="T33" fmla="*/ 1360 h 2664"/>
                  <a:gd name="T34" fmla="*/ 684 w 1592"/>
                  <a:gd name="T35" fmla="*/ 1478 h 2664"/>
                  <a:gd name="T36" fmla="*/ 612 w 1592"/>
                  <a:gd name="T37" fmla="*/ 1610 h 2664"/>
                  <a:gd name="T38" fmla="*/ 572 w 1592"/>
                  <a:gd name="T39" fmla="*/ 1752 h 2664"/>
                  <a:gd name="T40" fmla="*/ 560 w 1592"/>
                  <a:gd name="T41" fmla="*/ 1900 h 2664"/>
                  <a:gd name="T42" fmla="*/ 572 w 1592"/>
                  <a:gd name="T43" fmla="*/ 2050 h 2664"/>
                  <a:gd name="T44" fmla="*/ 606 w 1592"/>
                  <a:gd name="T45" fmla="*/ 2196 h 2664"/>
                  <a:gd name="T46" fmla="*/ 658 w 1592"/>
                  <a:gd name="T47" fmla="*/ 2334 h 2664"/>
                  <a:gd name="T48" fmla="*/ 720 w 1592"/>
                  <a:gd name="T49" fmla="*/ 2462 h 2664"/>
                  <a:gd name="T50" fmla="*/ 794 w 1592"/>
                  <a:gd name="T51" fmla="*/ 2574 h 2664"/>
                  <a:gd name="T52" fmla="*/ 872 w 1592"/>
                  <a:gd name="T53" fmla="*/ 2664 h 2664"/>
                  <a:gd name="T54" fmla="*/ 762 w 1592"/>
                  <a:gd name="T55" fmla="*/ 2614 h 2664"/>
                  <a:gd name="T56" fmla="*/ 666 w 1592"/>
                  <a:gd name="T57" fmla="*/ 2540 h 2664"/>
                  <a:gd name="T58" fmla="*/ 578 w 1592"/>
                  <a:gd name="T59" fmla="*/ 2460 h 2664"/>
                  <a:gd name="T60" fmla="*/ 452 w 1592"/>
                  <a:gd name="T61" fmla="*/ 2350 h 2664"/>
                  <a:gd name="T62" fmla="*/ 302 w 1592"/>
                  <a:gd name="T63" fmla="*/ 2182 h 2664"/>
                  <a:gd name="T64" fmla="*/ 176 w 1592"/>
                  <a:gd name="T65" fmla="*/ 1984 h 2664"/>
                  <a:gd name="T66" fmla="*/ 82 w 1592"/>
                  <a:gd name="T67" fmla="*/ 1764 h 2664"/>
                  <a:gd name="T68" fmla="*/ 20 w 1592"/>
                  <a:gd name="T69" fmla="*/ 1526 h 2664"/>
                  <a:gd name="T70" fmla="*/ 0 w 1592"/>
                  <a:gd name="T71" fmla="*/ 1276 h 2664"/>
                  <a:gd name="T72" fmla="*/ 22 w 1592"/>
                  <a:gd name="T73" fmla="*/ 1016 h 2664"/>
                  <a:gd name="T74" fmla="*/ 92 w 1592"/>
                  <a:gd name="T75" fmla="*/ 752 h 2664"/>
                  <a:gd name="T76" fmla="*/ 200 w 1592"/>
                  <a:gd name="T77" fmla="*/ 516 h 2664"/>
                  <a:gd name="T78" fmla="*/ 314 w 1592"/>
                  <a:gd name="T79" fmla="*/ 342 h 2664"/>
                  <a:gd name="T80" fmla="*/ 440 w 1592"/>
                  <a:gd name="T81" fmla="*/ 210 h 2664"/>
                  <a:gd name="T82" fmla="*/ 572 w 1592"/>
                  <a:gd name="T83" fmla="*/ 114 h 2664"/>
                  <a:gd name="T84" fmla="*/ 708 w 1592"/>
                  <a:gd name="T85" fmla="*/ 52 h 2664"/>
                  <a:gd name="T86" fmla="*/ 848 w 1592"/>
                  <a:gd name="T87" fmla="*/ 14 h 2664"/>
                  <a:gd name="T88" fmla="*/ 986 w 1592"/>
                  <a:gd name="T89" fmla="*/ 0 h 2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592" h="2664">
                    <a:moveTo>
                      <a:pt x="1054" y="0"/>
                    </a:moveTo>
                    <a:lnTo>
                      <a:pt x="1130" y="8"/>
                    </a:lnTo>
                    <a:lnTo>
                      <a:pt x="1200" y="26"/>
                    </a:lnTo>
                    <a:lnTo>
                      <a:pt x="1264" y="50"/>
                    </a:lnTo>
                    <a:lnTo>
                      <a:pt x="1322" y="82"/>
                    </a:lnTo>
                    <a:lnTo>
                      <a:pt x="1374" y="120"/>
                    </a:lnTo>
                    <a:lnTo>
                      <a:pt x="1422" y="164"/>
                    </a:lnTo>
                    <a:lnTo>
                      <a:pt x="1462" y="214"/>
                    </a:lnTo>
                    <a:lnTo>
                      <a:pt x="1498" y="268"/>
                    </a:lnTo>
                    <a:lnTo>
                      <a:pt x="1528" y="326"/>
                    </a:lnTo>
                    <a:lnTo>
                      <a:pt x="1552" y="386"/>
                    </a:lnTo>
                    <a:lnTo>
                      <a:pt x="1572" y="448"/>
                    </a:lnTo>
                    <a:lnTo>
                      <a:pt x="1584" y="512"/>
                    </a:lnTo>
                    <a:lnTo>
                      <a:pt x="1590" y="576"/>
                    </a:lnTo>
                    <a:lnTo>
                      <a:pt x="1592" y="640"/>
                    </a:lnTo>
                    <a:lnTo>
                      <a:pt x="1586" y="704"/>
                    </a:lnTo>
                    <a:lnTo>
                      <a:pt x="1574" y="766"/>
                    </a:lnTo>
                    <a:lnTo>
                      <a:pt x="1558" y="826"/>
                    </a:lnTo>
                    <a:lnTo>
                      <a:pt x="1534" y="882"/>
                    </a:lnTo>
                    <a:lnTo>
                      <a:pt x="1504" y="936"/>
                    </a:lnTo>
                    <a:lnTo>
                      <a:pt x="1454" y="1008"/>
                    </a:lnTo>
                    <a:lnTo>
                      <a:pt x="1402" y="1064"/>
                    </a:lnTo>
                    <a:lnTo>
                      <a:pt x="1352" y="1110"/>
                    </a:lnTo>
                    <a:lnTo>
                      <a:pt x="1300" y="1146"/>
                    </a:lnTo>
                    <a:lnTo>
                      <a:pt x="1248" y="1174"/>
                    </a:lnTo>
                    <a:lnTo>
                      <a:pt x="1196" y="1196"/>
                    </a:lnTo>
                    <a:lnTo>
                      <a:pt x="1144" y="1214"/>
                    </a:lnTo>
                    <a:lnTo>
                      <a:pt x="1092" y="1228"/>
                    </a:lnTo>
                    <a:lnTo>
                      <a:pt x="1042" y="1242"/>
                    </a:lnTo>
                    <a:lnTo>
                      <a:pt x="990" y="1256"/>
                    </a:lnTo>
                    <a:lnTo>
                      <a:pt x="940" y="1274"/>
                    </a:lnTo>
                    <a:lnTo>
                      <a:pt x="890" y="1296"/>
                    </a:lnTo>
                    <a:lnTo>
                      <a:pt x="840" y="1324"/>
                    </a:lnTo>
                    <a:lnTo>
                      <a:pt x="792" y="1360"/>
                    </a:lnTo>
                    <a:lnTo>
                      <a:pt x="734" y="1416"/>
                    </a:lnTo>
                    <a:lnTo>
                      <a:pt x="684" y="1478"/>
                    </a:lnTo>
                    <a:lnTo>
                      <a:pt x="644" y="1542"/>
                    </a:lnTo>
                    <a:lnTo>
                      <a:pt x="612" y="1610"/>
                    </a:lnTo>
                    <a:lnTo>
                      <a:pt x="588" y="1680"/>
                    </a:lnTo>
                    <a:lnTo>
                      <a:pt x="572" y="1752"/>
                    </a:lnTo>
                    <a:lnTo>
                      <a:pt x="562" y="1826"/>
                    </a:lnTo>
                    <a:lnTo>
                      <a:pt x="560" y="1900"/>
                    </a:lnTo>
                    <a:lnTo>
                      <a:pt x="564" y="1974"/>
                    </a:lnTo>
                    <a:lnTo>
                      <a:pt x="572" y="2050"/>
                    </a:lnTo>
                    <a:lnTo>
                      <a:pt x="588" y="2124"/>
                    </a:lnTo>
                    <a:lnTo>
                      <a:pt x="606" y="2196"/>
                    </a:lnTo>
                    <a:lnTo>
                      <a:pt x="630" y="2266"/>
                    </a:lnTo>
                    <a:lnTo>
                      <a:pt x="658" y="2334"/>
                    </a:lnTo>
                    <a:lnTo>
                      <a:pt x="688" y="2400"/>
                    </a:lnTo>
                    <a:lnTo>
                      <a:pt x="720" y="2462"/>
                    </a:lnTo>
                    <a:lnTo>
                      <a:pt x="756" y="2520"/>
                    </a:lnTo>
                    <a:lnTo>
                      <a:pt x="794" y="2574"/>
                    </a:lnTo>
                    <a:lnTo>
                      <a:pt x="832" y="2622"/>
                    </a:lnTo>
                    <a:lnTo>
                      <a:pt x="872" y="2664"/>
                    </a:lnTo>
                    <a:lnTo>
                      <a:pt x="816" y="2644"/>
                    </a:lnTo>
                    <a:lnTo>
                      <a:pt x="762" y="2614"/>
                    </a:lnTo>
                    <a:lnTo>
                      <a:pt x="714" y="2580"/>
                    </a:lnTo>
                    <a:lnTo>
                      <a:pt x="666" y="2540"/>
                    </a:lnTo>
                    <a:lnTo>
                      <a:pt x="622" y="2500"/>
                    </a:lnTo>
                    <a:lnTo>
                      <a:pt x="578" y="2460"/>
                    </a:lnTo>
                    <a:lnTo>
                      <a:pt x="536" y="2424"/>
                    </a:lnTo>
                    <a:lnTo>
                      <a:pt x="452" y="2350"/>
                    </a:lnTo>
                    <a:lnTo>
                      <a:pt x="374" y="2270"/>
                    </a:lnTo>
                    <a:lnTo>
                      <a:pt x="302" y="2182"/>
                    </a:lnTo>
                    <a:lnTo>
                      <a:pt x="236" y="2086"/>
                    </a:lnTo>
                    <a:lnTo>
                      <a:pt x="176" y="1984"/>
                    </a:lnTo>
                    <a:lnTo>
                      <a:pt x="124" y="1876"/>
                    </a:lnTo>
                    <a:lnTo>
                      <a:pt x="82" y="1764"/>
                    </a:lnTo>
                    <a:lnTo>
                      <a:pt x="46" y="1648"/>
                    </a:lnTo>
                    <a:lnTo>
                      <a:pt x="20" y="1526"/>
                    </a:lnTo>
                    <a:lnTo>
                      <a:pt x="4" y="1402"/>
                    </a:lnTo>
                    <a:lnTo>
                      <a:pt x="0" y="1276"/>
                    </a:lnTo>
                    <a:lnTo>
                      <a:pt x="4" y="1146"/>
                    </a:lnTo>
                    <a:lnTo>
                      <a:pt x="22" y="1016"/>
                    </a:lnTo>
                    <a:lnTo>
                      <a:pt x="50" y="884"/>
                    </a:lnTo>
                    <a:lnTo>
                      <a:pt x="92" y="752"/>
                    </a:lnTo>
                    <a:lnTo>
                      <a:pt x="146" y="622"/>
                    </a:lnTo>
                    <a:lnTo>
                      <a:pt x="200" y="516"/>
                    </a:lnTo>
                    <a:lnTo>
                      <a:pt x="256" y="424"/>
                    </a:lnTo>
                    <a:lnTo>
                      <a:pt x="314" y="342"/>
                    </a:lnTo>
                    <a:lnTo>
                      <a:pt x="376" y="272"/>
                    </a:lnTo>
                    <a:lnTo>
                      <a:pt x="440" y="210"/>
                    </a:lnTo>
                    <a:lnTo>
                      <a:pt x="504" y="158"/>
                    </a:lnTo>
                    <a:lnTo>
                      <a:pt x="572" y="114"/>
                    </a:lnTo>
                    <a:lnTo>
                      <a:pt x="640" y="80"/>
                    </a:lnTo>
                    <a:lnTo>
                      <a:pt x="708" y="52"/>
                    </a:lnTo>
                    <a:lnTo>
                      <a:pt x="778" y="30"/>
                    </a:lnTo>
                    <a:lnTo>
                      <a:pt x="848" y="14"/>
                    </a:lnTo>
                    <a:lnTo>
                      <a:pt x="916" y="6"/>
                    </a:lnTo>
                    <a:lnTo>
                      <a:pt x="986" y="0"/>
                    </a:lnTo>
                    <a:lnTo>
                      <a:pt x="1054" y="0"/>
                    </a:lnTo>
                    <a:close/>
                  </a:path>
                </a:pathLst>
              </a:custGeom>
              <a:solidFill>
                <a:schemeClr val="accent2"/>
              </a:solidFill>
              <a:ln w="0">
                <a:solidFill>
                  <a:srgbClr val="000000"/>
                </a:solidFill>
                <a:prstDash val="solid"/>
                <a:round/>
                <a:headEnd/>
                <a:tailEnd/>
              </a:ln>
              <a:effectLst>
                <a:outerShdw dist="35921" dir="2700000" algn="ctr" rotWithShape="0">
                  <a:srgbClr val="C0C0C0"/>
                </a:outerShdw>
              </a:effectLst>
            </p:spPr>
            <p:txBody>
              <a:bodyPr/>
              <a:lstStyle/>
              <a:p>
                <a:endParaRPr lang="en-US"/>
              </a:p>
            </p:txBody>
          </p:sp>
          <p:sp>
            <p:nvSpPr>
              <p:cNvPr id="1042" name="Freeform 18">
                <a:extLst>
                  <a:ext uri="{FF2B5EF4-FFF2-40B4-BE49-F238E27FC236}">
                    <a16:creationId xmlns:a16="http://schemas.microsoft.com/office/drawing/2014/main" id="{AAAEF756-7A9B-4677-A702-29C9F926D4BC}"/>
                  </a:ext>
                </a:extLst>
              </p:cNvPr>
              <p:cNvSpPr>
                <a:spLocks/>
              </p:cNvSpPr>
              <p:nvPr/>
            </p:nvSpPr>
            <p:spPr bwMode="auto">
              <a:xfrm>
                <a:off x="2010" y="2036"/>
                <a:ext cx="2482" cy="1632"/>
              </a:xfrm>
              <a:custGeom>
                <a:avLst/>
                <a:gdLst>
                  <a:gd name="T0" fmla="*/ 2480 w 2482"/>
                  <a:gd name="T1" fmla="*/ 52 h 1632"/>
                  <a:gd name="T2" fmla="*/ 2476 w 2482"/>
                  <a:gd name="T3" fmla="*/ 170 h 1632"/>
                  <a:gd name="T4" fmla="*/ 2452 w 2482"/>
                  <a:gd name="T5" fmla="*/ 302 h 1632"/>
                  <a:gd name="T6" fmla="*/ 2414 w 2482"/>
                  <a:gd name="T7" fmla="*/ 438 h 1632"/>
                  <a:gd name="T8" fmla="*/ 2368 w 2482"/>
                  <a:gd name="T9" fmla="*/ 570 h 1632"/>
                  <a:gd name="T10" fmla="*/ 2322 w 2482"/>
                  <a:gd name="T11" fmla="*/ 686 h 1632"/>
                  <a:gd name="T12" fmla="*/ 2278 w 2482"/>
                  <a:gd name="T13" fmla="*/ 780 h 1632"/>
                  <a:gd name="T14" fmla="*/ 2246 w 2482"/>
                  <a:gd name="T15" fmla="*/ 840 h 1632"/>
                  <a:gd name="T16" fmla="*/ 2080 w 2482"/>
                  <a:gd name="T17" fmla="*/ 1060 h 1632"/>
                  <a:gd name="T18" fmla="*/ 1908 w 2482"/>
                  <a:gd name="T19" fmla="*/ 1240 h 1632"/>
                  <a:gd name="T20" fmla="*/ 1726 w 2482"/>
                  <a:gd name="T21" fmla="*/ 1382 h 1632"/>
                  <a:gd name="T22" fmla="*/ 1536 w 2482"/>
                  <a:gd name="T23" fmla="*/ 1488 h 1632"/>
                  <a:gd name="T24" fmla="*/ 1338 w 2482"/>
                  <a:gd name="T25" fmla="*/ 1560 h 1632"/>
                  <a:gd name="T26" fmla="*/ 1104 w 2482"/>
                  <a:gd name="T27" fmla="*/ 1612 h 1632"/>
                  <a:gd name="T28" fmla="*/ 894 w 2482"/>
                  <a:gd name="T29" fmla="*/ 1632 h 1632"/>
                  <a:gd name="T30" fmla="*/ 708 w 2482"/>
                  <a:gd name="T31" fmla="*/ 1626 h 1632"/>
                  <a:gd name="T32" fmla="*/ 544 w 2482"/>
                  <a:gd name="T33" fmla="*/ 1594 h 1632"/>
                  <a:gd name="T34" fmla="*/ 402 w 2482"/>
                  <a:gd name="T35" fmla="*/ 1542 h 1632"/>
                  <a:gd name="T36" fmla="*/ 284 w 2482"/>
                  <a:gd name="T37" fmla="*/ 1472 h 1632"/>
                  <a:gd name="T38" fmla="*/ 186 w 2482"/>
                  <a:gd name="T39" fmla="*/ 1388 h 1632"/>
                  <a:gd name="T40" fmla="*/ 110 w 2482"/>
                  <a:gd name="T41" fmla="*/ 1292 h 1632"/>
                  <a:gd name="T42" fmla="*/ 54 w 2482"/>
                  <a:gd name="T43" fmla="*/ 1188 h 1632"/>
                  <a:gd name="T44" fmla="*/ 12 w 2482"/>
                  <a:gd name="T45" fmla="*/ 1048 h 1632"/>
                  <a:gd name="T46" fmla="*/ 0 w 2482"/>
                  <a:gd name="T47" fmla="*/ 908 h 1632"/>
                  <a:gd name="T48" fmla="*/ 20 w 2482"/>
                  <a:gd name="T49" fmla="*/ 774 h 1632"/>
                  <a:gd name="T50" fmla="*/ 66 w 2482"/>
                  <a:gd name="T51" fmla="*/ 652 h 1632"/>
                  <a:gd name="T52" fmla="*/ 142 w 2482"/>
                  <a:gd name="T53" fmla="*/ 544 h 1632"/>
                  <a:gd name="T54" fmla="*/ 244 w 2482"/>
                  <a:gd name="T55" fmla="*/ 458 h 1632"/>
                  <a:gd name="T56" fmla="*/ 370 w 2482"/>
                  <a:gd name="T57" fmla="*/ 396 h 1632"/>
                  <a:gd name="T58" fmla="*/ 518 w 2482"/>
                  <a:gd name="T59" fmla="*/ 364 h 1632"/>
                  <a:gd name="T60" fmla="*/ 690 w 2482"/>
                  <a:gd name="T61" fmla="*/ 368 h 1632"/>
                  <a:gd name="T62" fmla="*/ 828 w 2482"/>
                  <a:gd name="T63" fmla="*/ 400 h 1632"/>
                  <a:gd name="T64" fmla="*/ 946 w 2482"/>
                  <a:gd name="T65" fmla="*/ 454 h 1632"/>
                  <a:gd name="T66" fmla="*/ 1054 w 2482"/>
                  <a:gd name="T67" fmla="*/ 518 h 1632"/>
                  <a:gd name="T68" fmla="*/ 1162 w 2482"/>
                  <a:gd name="T69" fmla="*/ 582 h 1632"/>
                  <a:gd name="T70" fmla="*/ 1280 w 2482"/>
                  <a:gd name="T71" fmla="*/ 636 h 1632"/>
                  <a:gd name="T72" fmla="*/ 1440 w 2482"/>
                  <a:gd name="T73" fmla="*/ 674 h 1632"/>
                  <a:gd name="T74" fmla="*/ 1634 w 2482"/>
                  <a:gd name="T75" fmla="*/ 676 h 1632"/>
                  <a:gd name="T76" fmla="*/ 1826 w 2482"/>
                  <a:gd name="T77" fmla="*/ 638 h 1632"/>
                  <a:gd name="T78" fmla="*/ 2006 w 2482"/>
                  <a:gd name="T79" fmla="*/ 568 h 1632"/>
                  <a:gd name="T80" fmla="*/ 2168 w 2482"/>
                  <a:gd name="T81" fmla="*/ 472 h 1632"/>
                  <a:gd name="T82" fmla="*/ 2304 w 2482"/>
                  <a:gd name="T83" fmla="*/ 352 h 1632"/>
                  <a:gd name="T84" fmla="*/ 2406 w 2482"/>
                  <a:gd name="T85" fmla="*/ 218 h 1632"/>
                  <a:gd name="T86" fmla="*/ 2464 w 2482"/>
                  <a:gd name="T87" fmla="*/ 74 h 16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82" h="1632">
                    <a:moveTo>
                      <a:pt x="2474" y="0"/>
                    </a:moveTo>
                    <a:lnTo>
                      <a:pt x="2480" y="52"/>
                    </a:lnTo>
                    <a:lnTo>
                      <a:pt x="2482" y="108"/>
                    </a:lnTo>
                    <a:lnTo>
                      <a:pt x="2476" y="170"/>
                    </a:lnTo>
                    <a:lnTo>
                      <a:pt x="2466" y="234"/>
                    </a:lnTo>
                    <a:lnTo>
                      <a:pt x="2452" y="302"/>
                    </a:lnTo>
                    <a:lnTo>
                      <a:pt x="2434" y="370"/>
                    </a:lnTo>
                    <a:lnTo>
                      <a:pt x="2414" y="438"/>
                    </a:lnTo>
                    <a:lnTo>
                      <a:pt x="2392" y="504"/>
                    </a:lnTo>
                    <a:lnTo>
                      <a:pt x="2368" y="570"/>
                    </a:lnTo>
                    <a:lnTo>
                      <a:pt x="2346" y="630"/>
                    </a:lnTo>
                    <a:lnTo>
                      <a:pt x="2322" y="686"/>
                    </a:lnTo>
                    <a:lnTo>
                      <a:pt x="2300" y="736"/>
                    </a:lnTo>
                    <a:lnTo>
                      <a:pt x="2278" y="780"/>
                    </a:lnTo>
                    <a:lnTo>
                      <a:pt x="2260" y="814"/>
                    </a:lnTo>
                    <a:lnTo>
                      <a:pt x="2246" y="840"/>
                    </a:lnTo>
                    <a:lnTo>
                      <a:pt x="2164" y="956"/>
                    </a:lnTo>
                    <a:lnTo>
                      <a:pt x="2080" y="1060"/>
                    </a:lnTo>
                    <a:lnTo>
                      <a:pt x="1996" y="1156"/>
                    </a:lnTo>
                    <a:lnTo>
                      <a:pt x="1908" y="1240"/>
                    </a:lnTo>
                    <a:lnTo>
                      <a:pt x="1818" y="1316"/>
                    </a:lnTo>
                    <a:lnTo>
                      <a:pt x="1726" y="1382"/>
                    </a:lnTo>
                    <a:lnTo>
                      <a:pt x="1632" y="1440"/>
                    </a:lnTo>
                    <a:lnTo>
                      <a:pt x="1536" y="1488"/>
                    </a:lnTo>
                    <a:lnTo>
                      <a:pt x="1438" y="1528"/>
                    </a:lnTo>
                    <a:lnTo>
                      <a:pt x="1338" y="1560"/>
                    </a:lnTo>
                    <a:lnTo>
                      <a:pt x="1218" y="1590"/>
                    </a:lnTo>
                    <a:lnTo>
                      <a:pt x="1104" y="1612"/>
                    </a:lnTo>
                    <a:lnTo>
                      <a:pt x="996" y="1626"/>
                    </a:lnTo>
                    <a:lnTo>
                      <a:pt x="894" y="1632"/>
                    </a:lnTo>
                    <a:lnTo>
                      <a:pt x="798" y="1632"/>
                    </a:lnTo>
                    <a:lnTo>
                      <a:pt x="708" y="1626"/>
                    </a:lnTo>
                    <a:lnTo>
                      <a:pt x="622" y="1612"/>
                    </a:lnTo>
                    <a:lnTo>
                      <a:pt x="544" y="1594"/>
                    </a:lnTo>
                    <a:lnTo>
                      <a:pt x="470" y="1570"/>
                    </a:lnTo>
                    <a:lnTo>
                      <a:pt x="402" y="1542"/>
                    </a:lnTo>
                    <a:lnTo>
                      <a:pt x="340" y="1508"/>
                    </a:lnTo>
                    <a:lnTo>
                      <a:pt x="284" y="1472"/>
                    </a:lnTo>
                    <a:lnTo>
                      <a:pt x="232" y="1432"/>
                    </a:lnTo>
                    <a:lnTo>
                      <a:pt x="186" y="1388"/>
                    </a:lnTo>
                    <a:lnTo>
                      <a:pt x="146" y="1340"/>
                    </a:lnTo>
                    <a:lnTo>
                      <a:pt x="110" y="1292"/>
                    </a:lnTo>
                    <a:lnTo>
                      <a:pt x="80" y="1240"/>
                    </a:lnTo>
                    <a:lnTo>
                      <a:pt x="54" y="1188"/>
                    </a:lnTo>
                    <a:lnTo>
                      <a:pt x="30" y="1118"/>
                    </a:lnTo>
                    <a:lnTo>
                      <a:pt x="12" y="1048"/>
                    </a:lnTo>
                    <a:lnTo>
                      <a:pt x="2" y="978"/>
                    </a:lnTo>
                    <a:lnTo>
                      <a:pt x="0" y="908"/>
                    </a:lnTo>
                    <a:lnTo>
                      <a:pt x="6" y="840"/>
                    </a:lnTo>
                    <a:lnTo>
                      <a:pt x="20" y="774"/>
                    </a:lnTo>
                    <a:lnTo>
                      <a:pt x="40" y="712"/>
                    </a:lnTo>
                    <a:lnTo>
                      <a:pt x="66" y="652"/>
                    </a:lnTo>
                    <a:lnTo>
                      <a:pt x="102" y="596"/>
                    </a:lnTo>
                    <a:lnTo>
                      <a:pt x="142" y="544"/>
                    </a:lnTo>
                    <a:lnTo>
                      <a:pt x="190" y="498"/>
                    </a:lnTo>
                    <a:lnTo>
                      <a:pt x="244" y="458"/>
                    </a:lnTo>
                    <a:lnTo>
                      <a:pt x="304" y="424"/>
                    </a:lnTo>
                    <a:lnTo>
                      <a:pt x="370" y="396"/>
                    </a:lnTo>
                    <a:lnTo>
                      <a:pt x="442" y="376"/>
                    </a:lnTo>
                    <a:lnTo>
                      <a:pt x="518" y="364"/>
                    </a:lnTo>
                    <a:lnTo>
                      <a:pt x="602" y="362"/>
                    </a:lnTo>
                    <a:lnTo>
                      <a:pt x="690" y="368"/>
                    </a:lnTo>
                    <a:lnTo>
                      <a:pt x="762" y="382"/>
                    </a:lnTo>
                    <a:lnTo>
                      <a:pt x="828" y="400"/>
                    </a:lnTo>
                    <a:lnTo>
                      <a:pt x="888" y="426"/>
                    </a:lnTo>
                    <a:lnTo>
                      <a:pt x="946" y="454"/>
                    </a:lnTo>
                    <a:lnTo>
                      <a:pt x="1000" y="486"/>
                    </a:lnTo>
                    <a:lnTo>
                      <a:pt x="1054" y="518"/>
                    </a:lnTo>
                    <a:lnTo>
                      <a:pt x="1108" y="550"/>
                    </a:lnTo>
                    <a:lnTo>
                      <a:pt x="1162" y="582"/>
                    </a:lnTo>
                    <a:lnTo>
                      <a:pt x="1220" y="610"/>
                    </a:lnTo>
                    <a:lnTo>
                      <a:pt x="1280" y="636"/>
                    </a:lnTo>
                    <a:lnTo>
                      <a:pt x="1346" y="656"/>
                    </a:lnTo>
                    <a:lnTo>
                      <a:pt x="1440" y="674"/>
                    </a:lnTo>
                    <a:lnTo>
                      <a:pt x="1538" y="680"/>
                    </a:lnTo>
                    <a:lnTo>
                      <a:pt x="1634" y="676"/>
                    </a:lnTo>
                    <a:lnTo>
                      <a:pt x="1730" y="662"/>
                    </a:lnTo>
                    <a:lnTo>
                      <a:pt x="1826" y="638"/>
                    </a:lnTo>
                    <a:lnTo>
                      <a:pt x="1918" y="608"/>
                    </a:lnTo>
                    <a:lnTo>
                      <a:pt x="2006" y="568"/>
                    </a:lnTo>
                    <a:lnTo>
                      <a:pt x="2090" y="522"/>
                    </a:lnTo>
                    <a:lnTo>
                      <a:pt x="2168" y="472"/>
                    </a:lnTo>
                    <a:lnTo>
                      <a:pt x="2240" y="414"/>
                    </a:lnTo>
                    <a:lnTo>
                      <a:pt x="2304" y="352"/>
                    </a:lnTo>
                    <a:lnTo>
                      <a:pt x="2360" y="286"/>
                    </a:lnTo>
                    <a:lnTo>
                      <a:pt x="2406" y="218"/>
                    </a:lnTo>
                    <a:lnTo>
                      <a:pt x="2440" y="146"/>
                    </a:lnTo>
                    <a:lnTo>
                      <a:pt x="2464" y="74"/>
                    </a:lnTo>
                    <a:lnTo>
                      <a:pt x="2474" y="0"/>
                    </a:lnTo>
                    <a:close/>
                  </a:path>
                </a:pathLst>
              </a:custGeom>
              <a:solidFill>
                <a:schemeClr val="accent2"/>
              </a:solidFill>
              <a:ln w="0">
                <a:solidFill>
                  <a:srgbClr val="000000"/>
                </a:solidFill>
                <a:prstDash val="solid"/>
                <a:round/>
                <a:headEnd/>
                <a:tailEnd/>
              </a:ln>
              <a:effectLst>
                <a:outerShdw dist="35921" dir="2700000" algn="ctr" rotWithShape="0">
                  <a:srgbClr val="C0C0C0"/>
                </a:outerShdw>
              </a:effectLst>
            </p:spPr>
            <p:txBody>
              <a:bodyPr/>
              <a:lstStyle/>
              <a:p>
                <a:endParaRPr lang="en-US"/>
              </a:p>
            </p:txBody>
          </p:sp>
        </p:grpSp>
      </p:grpSp>
      <p:sp>
        <p:nvSpPr>
          <p:cNvPr id="1044" name="Rectangle 20">
            <a:extLst>
              <a:ext uri="{FF2B5EF4-FFF2-40B4-BE49-F238E27FC236}">
                <a16:creationId xmlns:a16="http://schemas.microsoft.com/office/drawing/2014/main" id="{C9E8D5FA-3E13-46F6-BD60-6B063F7995B7}"/>
              </a:ext>
            </a:extLst>
          </p:cNvPr>
          <p:cNvSpPr>
            <a:spLocks noChangeArrowheads="1"/>
          </p:cNvSpPr>
          <p:nvPr userDrawn="1"/>
        </p:nvSpPr>
        <p:spPr bwMode="auto">
          <a:xfrm>
            <a:off x="8991600" y="0"/>
            <a:ext cx="152400" cy="152400"/>
          </a:xfrm>
          <a:prstGeom prst="rect">
            <a:avLst/>
          </a:prstGeom>
          <a:solidFill>
            <a:srgbClr val="ABD1BD">
              <a:alpha val="5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045" name="Rectangle 21">
            <a:extLst>
              <a:ext uri="{FF2B5EF4-FFF2-40B4-BE49-F238E27FC236}">
                <a16:creationId xmlns:a16="http://schemas.microsoft.com/office/drawing/2014/main" id="{0E8F383F-54CD-4F92-8980-6F63ACB2CDF1}"/>
              </a:ext>
            </a:extLst>
          </p:cNvPr>
          <p:cNvSpPr>
            <a:spLocks noChangeArrowheads="1"/>
          </p:cNvSpPr>
          <p:nvPr userDrawn="1"/>
        </p:nvSpPr>
        <p:spPr bwMode="auto">
          <a:xfrm>
            <a:off x="0" y="6705600"/>
            <a:ext cx="152400" cy="152400"/>
          </a:xfrm>
          <a:prstGeom prst="rect">
            <a:avLst/>
          </a:prstGeom>
          <a:solidFill>
            <a:srgbClr val="ABD1BD">
              <a:alpha val="5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graphicFrame>
        <p:nvGraphicFramePr>
          <p:cNvPr id="1046" name="Base" hidden="1">
            <a:extLst>
              <a:ext uri="{FF2B5EF4-FFF2-40B4-BE49-F238E27FC236}">
                <a16:creationId xmlns:a16="http://schemas.microsoft.com/office/drawing/2014/main" id="{B0EE9897-E1D9-47C3-907D-726ED2340342}"/>
              </a:ext>
            </a:extLst>
          </p:cNvPr>
          <p:cNvGraphicFramePr>
            <a:graphicFrameLocks/>
          </p:cNvGraphicFramePr>
          <p:nvPr userDrawn="1"/>
        </p:nvGraphicFramePr>
        <p:xfrm>
          <a:off x="1524000" y="1397000"/>
          <a:ext cx="6096000" cy="4064000"/>
        </p:xfrm>
        <a:graphic>
          <a:graphicData uri="http://schemas.openxmlformats.org/presentationml/2006/ole">
            <mc:AlternateContent xmlns:mc="http://schemas.openxmlformats.org/markup-compatibility/2006">
              <mc:Choice xmlns:v="urn:schemas-microsoft-com:vml" Requires="v">
                <p:oleObj spid="_x0000_s1049" r:id="rId20" imgW="0" imgH="0" progId="PowerPoint.Show.8">
                  <p:embed/>
                </p:oleObj>
              </mc:Choice>
              <mc:Fallback>
                <p:oleObj r:id="rId20" imgW="0" imgH="0" progId="PowerPoint.Show.8">
                  <p:embed/>
                  <p:pic>
                    <p:nvPicPr>
                      <p:cNvPr id="0" name="Base" hidden="1"/>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1524000" y="1397000"/>
                        <a:ext cx="6096000" cy="406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image" Target="../media/image7.png"/><Relationship Id="rId7"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13.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8.png"/></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ABD1BD"/>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716A889-F71A-4900-9289-02DB26BAA75E}"/>
              </a:ext>
            </a:extLst>
          </p:cNvPr>
          <p:cNvSpPr>
            <a:spLocks noGrp="1" noChangeArrowheads="1"/>
          </p:cNvSpPr>
          <p:nvPr>
            <p:ph type="ctrTitle"/>
          </p:nvPr>
        </p:nvSpPr>
        <p:spPr>
          <a:xfrm>
            <a:off x="1143000" y="1752600"/>
            <a:ext cx="7772400" cy="1470025"/>
          </a:xfrm>
        </p:spPr>
        <p:txBody>
          <a:bodyPr/>
          <a:lstStyle/>
          <a:p>
            <a:r>
              <a:rPr lang="en-US" altLang="en-US" sz="4000" b="1">
                <a:latin typeface="Times New Roman" panose="02020603050405020304" pitchFamily="18" charset="0"/>
              </a:rPr>
              <a:t>Synthesize Division Interagency Real Estate Agreements and Identify Practices for Improved Interagency Support</a:t>
            </a:r>
          </a:p>
        </p:txBody>
      </p:sp>
      <p:sp>
        <p:nvSpPr>
          <p:cNvPr id="2069" name="Rectangle 21">
            <a:extLst>
              <a:ext uri="{FF2B5EF4-FFF2-40B4-BE49-F238E27FC236}">
                <a16:creationId xmlns:a16="http://schemas.microsoft.com/office/drawing/2014/main" id="{6199EFA8-1C76-497A-B668-5DC81247973D}"/>
              </a:ext>
            </a:extLst>
          </p:cNvPr>
          <p:cNvSpPr>
            <a:spLocks noChangeArrowheads="1"/>
          </p:cNvSpPr>
          <p:nvPr/>
        </p:nvSpPr>
        <p:spPr bwMode="auto">
          <a:xfrm>
            <a:off x="0" y="0"/>
            <a:ext cx="9144000" cy="381000"/>
          </a:xfrm>
          <a:prstGeom prst="rect">
            <a:avLst/>
          </a:prstGeom>
          <a:solidFill>
            <a:srgbClr val="48846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70" name="Rectangle 22">
            <a:extLst>
              <a:ext uri="{FF2B5EF4-FFF2-40B4-BE49-F238E27FC236}">
                <a16:creationId xmlns:a16="http://schemas.microsoft.com/office/drawing/2014/main" id="{60CFEBCB-E14D-4C63-8626-951D5D6E1B2C}"/>
              </a:ext>
            </a:extLst>
          </p:cNvPr>
          <p:cNvSpPr>
            <a:spLocks noChangeArrowheads="1"/>
          </p:cNvSpPr>
          <p:nvPr/>
        </p:nvSpPr>
        <p:spPr bwMode="auto">
          <a:xfrm>
            <a:off x="0" y="0"/>
            <a:ext cx="457200" cy="6858000"/>
          </a:xfrm>
          <a:prstGeom prst="rect">
            <a:avLst/>
          </a:prstGeom>
          <a:solidFill>
            <a:srgbClr val="488465"/>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71" name="Rectangle 23">
            <a:extLst>
              <a:ext uri="{FF2B5EF4-FFF2-40B4-BE49-F238E27FC236}">
                <a16:creationId xmlns:a16="http://schemas.microsoft.com/office/drawing/2014/main" id="{9E9271C1-E852-4091-A745-3B8AB2D22F6C}"/>
              </a:ext>
            </a:extLst>
          </p:cNvPr>
          <p:cNvSpPr>
            <a:spLocks noChangeArrowheads="1"/>
          </p:cNvSpPr>
          <p:nvPr/>
        </p:nvSpPr>
        <p:spPr bwMode="auto">
          <a:xfrm>
            <a:off x="0" y="0"/>
            <a:ext cx="457200" cy="381000"/>
          </a:xfrm>
          <a:prstGeom prst="rect">
            <a:avLst/>
          </a:prstGeom>
          <a:solidFill>
            <a:srgbClr val="ABD1BD">
              <a:alpha val="5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pic>
        <p:nvPicPr>
          <p:cNvPr id="2072" name="Picture 24">
            <a:extLst>
              <a:ext uri="{FF2B5EF4-FFF2-40B4-BE49-F238E27FC236}">
                <a16:creationId xmlns:a16="http://schemas.microsoft.com/office/drawing/2014/main" id="{F0170EAA-10A4-4A99-8C16-49A96574437B}"/>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04875" y="76200"/>
            <a:ext cx="649288" cy="631825"/>
          </a:xfrm>
          <a:prstGeom prst="rect">
            <a:avLst/>
          </a:prstGeom>
          <a:noFill/>
          <a:extLst>
            <a:ext uri="{909E8E84-426E-40DD-AFC4-6F175D3DCCD1}">
              <a14:hiddenFill xmlns:a14="http://schemas.microsoft.com/office/drawing/2010/main">
                <a:solidFill>
                  <a:srgbClr val="FFFFFF"/>
                </a:solidFill>
              </a14:hiddenFill>
            </a:ext>
          </a:extLst>
        </p:spPr>
      </p:pic>
      <p:pic>
        <p:nvPicPr>
          <p:cNvPr id="2073" name="Picture 25">
            <a:extLst>
              <a:ext uri="{FF2B5EF4-FFF2-40B4-BE49-F238E27FC236}">
                <a16:creationId xmlns:a16="http://schemas.microsoft.com/office/drawing/2014/main" id="{0ECA5B1B-DC57-41AC-9826-26D7935CF9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385888"/>
            <a:ext cx="676275" cy="595312"/>
          </a:xfrm>
          <a:prstGeom prst="rect">
            <a:avLst/>
          </a:prstGeom>
          <a:noFill/>
          <a:extLst>
            <a:ext uri="{909E8E84-426E-40DD-AFC4-6F175D3DCCD1}">
              <a14:hiddenFill xmlns:a14="http://schemas.microsoft.com/office/drawing/2010/main">
                <a:solidFill>
                  <a:srgbClr val="FFFFFF"/>
                </a:solidFill>
              </a14:hiddenFill>
            </a:ext>
          </a:extLst>
        </p:spPr>
      </p:pic>
      <p:pic>
        <p:nvPicPr>
          <p:cNvPr id="2074" name="Picture 26">
            <a:extLst>
              <a:ext uri="{FF2B5EF4-FFF2-40B4-BE49-F238E27FC236}">
                <a16:creationId xmlns:a16="http://schemas.microsoft.com/office/drawing/2014/main" id="{2DFD150B-7D64-43F6-A509-DC0BB906699C}"/>
              </a:ext>
            </a:extLst>
          </p:cNvPr>
          <p:cNvPicPr>
            <a:picLocks noChangeAspect="1" noChangeArrowheads="1"/>
          </p:cNvPicPr>
          <p:nvPr/>
        </p:nvPicPr>
        <p:blipFill>
          <a:blip r:embed="rId4">
            <a:clrChange>
              <a:clrFrom>
                <a:srgbClr val="DBD594"/>
              </a:clrFrom>
              <a:clrTo>
                <a:srgbClr val="DBD594">
                  <a:alpha val="0"/>
                </a:srgbClr>
              </a:clrTo>
            </a:clrChange>
            <a:extLst>
              <a:ext uri="{28A0092B-C50C-407E-A947-70E740481C1C}">
                <a14:useLocalDpi xmlns:a14="http://schemas.microsoft.com/office/drawing/2010/main" val="0"/>
              </a:ext>
            </a:extLst>
          </a:blip>
          <a:srcRect l="61482"/>
          <a:stretch>
            <a:fillRect/>
          </a:stretch>
        </p:blipFill>
        <p:spPr bwMode="auto">
          <a:xfrm>
            <a:off x="1530350" y="76200"/>
            <a:ext cx="603250" cy="631825"/>
          </a:xfrm>
          <a:prstGeom prst="rect">
            <a:avLst/>
          </a:prstGeom>
          <a:noFill/>
          <a:extLst>
            <a:ext uri="{909E8E84-426E-40DD-AFC4-6F175D3DCCD1}">
              <a14:hiddenFill xmlns:a14="http://schemas.microsoft.com/office/drawing/2010/main">
                <a:solidFill>
                  <a:srgbClr val="FFFFFF"/>
                </a:solidFill>
              </a14:hiddenFill>
            </a:ext>
          </a:extLst>
        </p:spPr>
      </p:pic>
      <p:pic>
        <p:nvPicPr>
          <p:cNvPr id="2075" name="Picture 27">
            <a:extLst>
              <a:ext uri="{FF2B5EF4-FFF2-40B4-BE49-F238E27FC236}">
                <a16:creationId xmlns:a16="http://schemas.microsoft.com/office/drawing/2014/main" id="{3C3FA3AE-E87A-4E73-8BDA-8C5F64A9E069}"/>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90513" y="76200"/>
            <a:ext cx="525462" cy="631825"/>
          </a:xfrm>
          <a:prstGeom prst="rect">
            <a:avLst/>
          </a:prstGeom>
          <a:noFill/>
          <a:extLst>
            <a:ext uri="{909E8E84-426E-40DD-AFC4-6F175D3DCCD1}">
              <a14:hiddenFill xmlns:a14="http://schemas.microsoft.com/office/drawing/2010/main">
                <a:solidFill>
                  <a:srgbClr val="FFFFFF"/>
                </a:solidFill>
              </a14:hiddenFill>
            </a:ext>
          </a:extLst>
        </p:spPr>
      </p:pic>
      <p:grpSp>
        <p:nvGrpSpPr>
          <p:cNvPr id="2076" name="Group 28">
            <a:extLst>
              <a:ext uri="{FF2B5EF4-FFF2-40B4-BE49-F238E27FC236}">
                <a16:creationId xmlns:a16="http://schemas.microsoft.com/office/drawing/2014/main" id="{97F01627-EAFE-47CF-96B2-3D7C0EB6851F}"/>
              </a:ext>
            </a:extLst>
          </p:cNvPr>
          <p:cNvGrpSpPr>
            <a:grpSpLocks/>
          </p:cNvGrpSpPr>
          <p:nvPr/>
        </p:nvGrpSpPr>
        <p:grpSpPr bwMode="auto">
          <a:xfrm>
            <a:off x="290513" y="762000"/>
            <a:ext cx="490537" cy="498475"/>
            <a:chOff x="1244" y="530"/>
            <a:chExt cx="3248" cy="3138"/>
          </a:xfrm>
        </p:grpSpPr>
        <p:sp>
          <p:nvSpPr>
            <p:cNvPr id="2077" name="Freeform 29">
              <a:extLst>
                <a:ext uri="{FF2B5EF4-FFF2-40B4-BE49-F238E27FC236}">
                  <a16:creationId xmlns:a16="http://schemas.microsoft.com/office/drawing/2014/main" id="{1EBDA734-24F0-4536-9688-F66381DC5B9E}"/>
                </a:ext>
              </a:extLst>
            </p:cNvPr>
            <p:cNvSpPr>
              <a:spLocks/>
            </p:cNvSpPr>
            <p:nvPr/>
          </p:nvSpPr>
          <p:spPr bwMode="auto">
            <a:xfrm>
              <a:off x="2092" y="530"/>
              <a:ext cx="2320" cy="1908"/>
            </a:xfrm>
            <a:custGeom>
              <a:avLst/>
              <a:gdLst>
                <a:gd name="T0" fmla="*/ 962 w 2320"/>
                <a:gd name="T1" fmla="*/ 6 h 1908"/>
                <a:gd name="T2" fmla="*/ 1184 w 2320"/>
                <a:gd name="T3" fmla="*/ 36 h 1908"/>
                <a:gd name="T4" fmla="*/ 1386 w 2320"/>
                <a:gd name="T5" fmla="*/ 96 h 1908"/>
                <a:gd name="T6" fmla="*/ 1568 w 2320"/>
                <a:gd name="T7" fmla="*/ 180 h 1908"/>
                <a:gd name="T8" fmla="*/ 1730 w 2320"/>
                <a:gd name="T9" fmla="*/ 280 h 1908"/>
                <a:gd name="T10" fmla="*/ 1870 w 2320"/>
                <a:gd name="T11" fmla="*/ 396 h 1908"/>
                <a:gd name="T12" fmla="*/ 1992 w 2320"/>
                <a:gd name="T13" fmla="*/ 516 h 1908"/>
                <a:gd name="T14" fmla="*/ 2094 w 2320"/>
                <a:gd name="T15" fmla="*/ 640 h 1908"/>
                <a:gd name="T16" fmla="*/ 2176 w 2320"/>
                <a:gd name="T17" fmla="*/ 762 h 1908"/>
                <a:gd name="T18" fmla="*/ 2256 w 2320"/>
                <a:gd name="T19" fmla="*/ 922 h 1908"/>
                <a:gd name="T20" fmla="*/ 2304 w 2320"/>
                <a:gd name="T21" fmla="*/ 1086 h 1908"/>
                <a:gd name="T22" fmla="*/ 2320 w 2320"/>
                <a:gd name="T23" fmla="*/ 1248 h 1908"/>
                <a:gd name="T24" fmla="*/ 2304 w 2320"/>
                <a:gd name="T25" fmla="*/ 1406 h 1908"/>
                <a:gd name="T26" fmla="*/ 2256 w 2320"/>
                <a:gd name="T27" fmla="*/ 1552 h 1908"/>
                <a:gd name="T28" fmla="*/ 2180 w 2320"/>
                <a:gd name="T29" fmla="*/ 1680 h 1908"/>
                <a:gd name="T30" fmla="*/ 2072 w 2320"/>
                <a:gd name="T31" fmla="*/ 1786 h 1908"/>
                <a:gd name="T32" fmla="*/ 1928 w 2320"/>
                <a:gd name="T33" fmla="*/ 1868 h 1908"/>
                <a:gd name="T34" fmla="*/ 1778 w 2320"/>
                <a:gd name="T35" fmla="*/ 1906 h 1908"/>
                <a:gd name="T36" fmla="*/ 1630 w 2320"/>
                <a:gd name="T37" fmla="*/ 1902 h 1908"/>
                <a:gd name="T38" fmla="*/ 1490 w 2320"/>
                <a:gd name="T39" fmla="*/ 1864 h 1908"/>
                <a:gd name="T40" fmla="*/ 1362 w 2320"/>
                <a:gd name="T41" fmla="*/ 1794 h 1908"/>
                <a:gd name="T42" fmla="*/ 1252 w 2320"/>
                <a:gd name="T43" fmla="*/ 1700 h 1908"/>
                <a:gd name="T44" fmla="*/ 1168 w 2320"/>
                <a:gd name="T45" fmla="*/ 1586 h 1908"/>
                <a:gd name="T46" fmla="*/ 1114 w 2320"/>
                <a:gd name="T47" fmla="*/ 1452 h 1908"/>
                <a:gd name="T48" fmla="*/ 1096 w 2320"/>
                <a:gd name="T49" fmla="*/ 1310 h 1908"/>
                <a:gd name="T50" fmla="*/ 1096 w 2320"/>
                <a:gd name="T51" fmla="*/ 1164 h 1908"/>
                <a:gd name="T52" fmla="*/ 1098 w 2320"/>
                <a:gd name="T53" fmla="*/ 1008 h 1908"/>
                <a:gd name="T54" fmla="*/ 1082 w 2320"/>
                <a:gd name="T55" fmla="*/ 844 h 1908"/>
                <a:gd name="T56" fmla="*/ 1034 w 2320"/>
                <a:gd name="T57" fmla="*/ 676 h 1908"/>
                <a:gd name="T58" fmla="*/ 950 w 2320"/>
                <a:gd name="T59" fmla="*/ 528 h 1908"/>
                <a:gd name="T60" fmla="*/ 836 w 2320"/>
                <a:gd name="T61" fmla="*/ 400 h 1908"/>
                <a:gd name="T62" fmla="*/ 698 w 2320"/>
                <a:gd name="T63" fmla="*/ 298 h 1908"/>
                <a:gd name="T64" fmla="*/ 540 w 2320"/>
                <a:gd name="T65" fmla="*/ 226 h 1908"/>
                <a:gd name="T66" fmla="*/ 366 w 2320"/>
                <a:gd name="T67" fmla="*/ 182 h 1908"/>
                <a:gd name="T68" fmla="*/ 186 w 2320"/>
                <a:gd name="T69" fmla="*/ 174 h 1908"/>
                <a:gd name="T70" fmla="*/ 0 w 2320"/>
                <a:gd name="T71" fmla="*/ 202 h 1908"/>
                <a:gd name="T72" fmla="*/ 78 w 2320"/>
                <a:gd name="T73" fmla="*/ 144 h 1908"/>
                <a:gd name="T74" fmla="*/ 204 w 2320"/>
                <a:gd name="T75" fmla="*/ 90 h 1908"/>
                <a:gd name="T76" fmla="*/ 368 w 2320"/>
                <a:gd name="T77" fmla="*/ 46 h 1908"/>
                <a:gd name="T78" fmla="*/ 552 w 2320"/>
                <a:gd name="T79" fmla="*/ 14 h 1908"/>
                <a:gd name="T80" fmla="*/ 746 w 2320"/>
                <a:gd name="T81" fmla="*/ 0 h 1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320" h="1908">
                  <a:moveTo>
                    <a:pt x="842" y="2"/>
                  </a:moveTo>
                  <a:lnTo>
                    <a:pt x="962" y="6"/>
                  </a:lnTo>
                  <a:lnTo>
                    <a:pt x="1076" y="16"/>
                  </a:lnTo>
                  <a:lnTo>
                    <a:pt x="1184" y="36"/>
                  </a:lnTo>
                  <a:lnTo>
                    <a:pt x="1288" y="64"/>
                  </a:lnTo>
                  <a:lnTo>
                    <a:pt x="1386" y="96"/>
                  </a:lnTo>
                  <a:lnTo>
                    <a:pt x="1480" y="136"/>
                  </a:lnTo>
                  <a:lnTo>
                    <a:pt x="1568" y="180"/>
                  </a:lnTo>
                  <a:lnTo>
                    <a:pt x="1652" y="228"/>
                  </a:lnTo>
                  <a:lnTo>
                    <a:pt x="1730" y="280"/>
                  </a:lnTo>
                  <a:lnTo>
                    <a:pt x="1802" y="336"/>
                  </a:lnTo>
                  <a:lnTo>
                    <a:pt x="1870" y="396"/>
                  </a:lnTo>
                  <a:lnTo>
                    <a:pt x="1934" y="456"/>
                  </a:lnTo>
                  <a:lnTo>
                    <a:pt x="1992" y="516"/>
                  </a:lnTo>
                  <a:lnTo>
                    <a:pt x="2044" y="578"/>
                  </a:lnTo>
                  <a:lnTo>
                    <a:pt x="2094" y="640"/>
                  </a:lnTo>
                  <a:lnTo>
                    <a:pt x="2136" y="702"/>
                  </a:lnTo>
                  <a:lnTo>
                    <a:pt x="2176" y="762"/>
                  </a:lnTo>
                  <a:lnTo>
                    <a:pt x="2220" y="840"/>
                  </a:lnTo>
                  <a:lnTo>
                    <a:pt x="2256" y="922"/>
                  </a:lnTo>
                  <a:lnTo>
                    <a:pt x="2284" y="1004"/>
                  </a:lnTo>
                  <a:lnTo>
                    <a:pt x="2304" y="1086"/>
                  </a:lnTo>
                  <a:lnTo>
                    <a:pt x="2316" y="1168"/>
                  </a:lnTo>
                  <a:lnTo>
                    <a:pt x="2320" y="1248"/>
                  </a:lnTo>
                  <a:lnTo>
                    <a:pt x="2316" y="1328"/>
                  </a:lnTo>
                  <a:lnTo>
                    <a:pt x="2304" y="1406"/>
                  </a:lnTo>
                  <a:lnTo>
                    <a:pt x="2284" y="1480"/>
                  </a:lnTo>
                  <a:lnTo>
                    <a:pt x="2256" y="1552"/>
                  </a:lnTo>
                  <a:lnTo>
                    <a:pt x="2222" y="1618"/>
                  </a:lnTo>
                  <a:lnTo>
                    <a:pt x="2180" y="1680"/>
                  </a:lnTo>
                  <a:lnTo>
                    <a:pt x="2130" y="1736"/>
                  </a:lnTo>
                  <a:lnTo>
                    <a:pt x="2072" y="1786"/>
                  </a:lnTo>
                  <a:lnTo>
                    <a:pt x="2000" y="1834"/>
                  </a:lnTo>
                  <a:lnTo>
                    <a:pt x="1928" y="1868"/>
                  </a:lnTo>
                  <a:lnTo>
                    <a:pt x="1852" y="1892"/>
                  </a:lnTo>
                  <a:lnTo>
                    <a:pt x="1778" y="1906"/>
                  </a:lnTo>
                  <a:lnTo>
                    <a:pt x="1704" y="1908"/>
                  </a:lnTo>
                  <a:lnTo>
                    <a:pt x="1630" y="1902"/>
                  </a:lnTo>
                  <a:lnTo>
                    <a:pt x="1558" y="1888"/>
                  </a:lnTo>
                  <a:lnTo>
                    <a:pt x="1490" y="1864"/>
                  </a:lnTo>
                  <a:lnTo>
                    <a:pt x="1424" y="1832"/>
                  </a:lnTo>
                  <a:lnTo>
                    <a:pt x="1362" y="1794"/>
                  </a:lnTo>
                  <a:lnTo>
                    <a:pt x="1304" y="1750"/>
                  </a:lnTo>
                  <a:lnTo>
                    <a:pt x="1252" y="1700"/>
                  </a:lnTo>
                  <a:lnTo>
                    <a:pt x="1206" y="1646"/>
                  </a:lnTo>
                  <a:lnTo>
                    <a:pt x="1168" y="1586"/>
                  </a:lnTo>
                  <a:lnTo>
                    <a:pt x="1136" y="1520"/>
                  </a:lnTo>
                  <a:lnTo>
                    <a:pt x="1114" y="1452"/>
                  </a:lnTo>
                  <a:lnTo>
                    <a:pt x="1102" y="1382"/>
                  </a:lnTo>
                  <a:lnTo>
                    <a:pt x="1096" y="1310"/>
                  </a:lnTo>
                  <a:lnTo>
                    <a:pt x="1096" y="1238"/>
                  </a:lnTo>
                  <a:lnTo>
                    <a:pt x="1096" y="1164"/>
                  </a:lnTo>
                  <a:lnTo>
                    <a:pt x="1098" y="1086"/>
                  </a:lnTo>
                  <a:lnTo>
                    <a:pt x="1098" y="1008"/>
                  </a:lnTo>
                  <a:lnTo>
                    <a:pt x="1094" y="928"/>
                  </a:lnTo>
                  <a:lnTo>
                    <a:pt x="1082" y="844"/>
                  </a:lnTo>
                  <a:lnTo>
                    <a:pt x="1064" y="758"/>
                  </a:lnTo>
                  <a:lnTo>
                    <a:pt x="1034" y="676"/>
                  </a:lnTo>
                  <a:lnTo>
                    <a:pt x="996" y="600"/>
                  </a:lnTo>
                  <a:lnTo>
                    <a:pt x="950" y="528"/>
                  </a:lnTo>
                  <a:lnTo>
                    <a:pt x="896" y="462"/>
                  </a:lnTo>
                  <a:lnTo>
                    <a:pt x="836" y="400"/>
                  </a:lnTo>
                  <a:lnTo>
                    <a:pt x="770" y="346"/>
                  </a:lnTo>
                  <a:lnTo>
                    <a:pt x="698" y="298"/>
                  </a:lnTo>
                  <a:lnTo>
                    <a:pt x="620" y="258"/>
                  </a:lnTo>
                  <a:lnTo>
                    <a:pt x="540" y="226"/>
                  </a:lnTo>
                  <a:lnTo>
                    <a:pt x="454" y="200"/>
                  </a:lnTo>
                  <a:lnTo>
                    <a:pt x="366" y="182"/>
                  </a:lnTo>
                  <a:lnTo>
                    <a:pt x="276" y="174"/>
                  </a:lnTo>
                  <a:lnTo>
                    <a:pt x="186" y="174"/>
                  </a:lnTo>
                  <a:lnTo>
                    <a:pt x="92" y="184"/>
                  </a:lnTo>
                  <a:lnTo>
                    <a:pt x="0" y="202"/>
                  </a:lnTo>
                  <a:lnTo>
                    <a:pt x="32" y="174"/>
                  </a:lnTo>
                  <a:lnTo>
                    <a:pt x="78" y="144"/>
                  </a:lnTo>
                  <a:lnTo>
                    <a:pt x="136" y="118"/>
                  </a:lnTo>
                  <a:lnTo>
                    <a:pt x="204" y="90"/>
                  </a:lnTo>
                  <a:lnTo>
                    <a:pt x="282" y="68"/>
                  </a:lnTo>
                  <a:lnTo>
                    <a:pt x="368" y="46"/>
                  </a:lnTo>
                  <a:lnTo>
                    <a:pt x="458" y="28"/>
                  </a:lnTo>
                  <a:lnTo>
                    <a:pt x="552" y="14"/>
                  </a:lnTo>
                  <a:lnTo>
                    <a:pt x="648" y="4"/>
                  </a:lnTo>
                  <a:lnTo>
                    <a:pt x="746" y="0"/>
                  </a:lnTo>
                  <a:lnTo>
                    <a:pt x="842" y="2"/>
                  </a:lnTo>
                  <a:close/>
                </a:path>
              </a:pathLst>
            </a:custGeom>
            <a:solidFill>
              <a:schemeClr val="accent2"/>
            </a:solidFill>
            <a:ln w="0">
              <a:solidFill>
                <a:srgbClr val="000000"/>
              </a:solidFill>
              <a:prstDash val="solid"/>
              <a:round/>
              <a:headEnd/>
              <a:tailEnd/>
            </a:ln>
            <a:effectLst>
              <a:outerShdw dist="35921" dir="2700000" algn="ctr" rotWithShape="0">
                <a:srgbClr val="C0C0C0"/>
              </a:outerShdw>
            </a:effectLst>
          </p:spPr>
          <p:txBody>
            <a:bodyPr/>
            <a:lstStyle/>
            <a:p>
              <a:endParaRPr lang="en-US"/>
            </a:p>
          </p:txBody>
        </p:sp>
        <p:sp>
          <p:nvSpPr>
            <p:cNvPr id="2078" name="Freeform 30">
              <a:extLst>
                <a:ext uri="{FF2B5EF4-FFF2-40B4-BE49-F238E27FC236}">
                  <a16:creationId xmlns:a16="http://schemas.microsoft.com/office/drawing/2014/main" id="{12DB9AE0-D629-4674-B5ED-67F9B737E928}"/>
                </a:ext>
              </a:extLst>
            </p:cNvPr>
            <p:cNvSpPr>
              <a:spLocks/>
            </p:cNvSpPr>
            <p:nvPr/>
          </p:nvSpPr>
          <p:spPr bwMode="auto">
            <a:xfrm>
              <a:off x="1244" y="804"/>
              <a:ext cx="1592" cy="2664"/>
            </a:xfrm>
            <a:custGeom>
              <a:avLst/>
              <a:gdLst>
                <a:gd name="T0" fmla="*/ 1130 w 1592"/>
                <a:gd name="T1" fmla="*/ 8 h 2664"/>
                <a:gd name="T2" fmla="*/ 1264 w 1592"/>
                <a:gd name="T3" fmla="*/ 50 h 2664"/>
                <a:gd name="T4" fmla="*/ 1374 w 1592"/>
                <a:gd name="T5" fmla="*/ 120 h 2664"/>
                <a:gd name="T6" fmla="*/ 1462 w 1592"/>
                <a:gd name="T7" fmla="*/ 214 h 2664"/>
                <a:gd name="T8" fmla="*/ 1528 w 1592"/>
                <a:gd name="T9" fmla="*/ 326 h 2664"/>
                <a:gd name="T10" fmla="*/ 1572 w 1592"/>
                <a:gd name="T11" fmla="*/ 448 h 2664"/>
                <a:gd name="T12" fmla="*/ 1590 w 1592"/>
                <a:gd name="T13" fmla="*/ 576 h 2664"/>
                <a:gd name="T14" fmla="*/ 1586 w 1592"/>
                <a:gd name="T15" fmla="*/ 704 h 2664"/>
                <a:gd name="T16" fmla="*/ 1558 w 1592"/>
                <a:gd name="T17" fmla="*/ 826 h 2664"/>
                <a:gd name="T18" fmla="*/ 1504 w 1592"/>
                <a:gd name="T19" fmla="*/ 936 h 2664"/>
                <a:gd name="T20" fmla="*/ 1402 w 1592"/>
                <a:gd name="T21" fmla="*/ 1064 h 2664"/>
                <a:gd name="T22" fmla="*/ 1300 w 1592"/>
                <a:gd name="T23" fmla="*/ 1146 h 2664"/>
                <a:gd name="T24" fmla="*/ 1196 w 1592"/>
                <a:gd name="T25" fmla="*/ 1196 h 2664"/>
                <a:gd name="T26" fmla="*/ 1092 w 1592"/>
                <a:gd name="T27" fmla="*/ 1228 h 2664"/>
                <a:gd name="T28" fmla="*/ 990 w 1592"/>
                <a:gd name="T29" fmla="*/ 1256 h 2664"/>
                <a:gd name="T30" fmla="*/ 890 w 1592"/>
                <a:gd name="T31" fmla="*/ 1296 h 2664"/>
                <a:gd name="T32" fmla="*/ 792 w 1592"/>
                <a:gd name="T33" fmla="*/ 1360 h 2664"/>
                <a:gd name="T34" fmla="*/ 684 w 1592"/>
                <a:gd name="T35" fmla="*/ 1478 h 2664"/>
                <a:gd name="T36" fmla="*/ 612 w 1592"/>
                <a:gd name="T37" fmla="*/ 1610 h 2664"/>
                <a:gd name="T38" fmla="*/ 572 w 1592"/>
                <a:gd name="T39" fmla="*/ 1752 h 2664"/>
                <a:gd name="T40" fmla="*/ 560 w 1592"/>
                <a:gd name="T41" fmla="*/ 1900 h 2664"/>
                <a:gd name="T42" fmla="*/ 572 w 1592"/>
                <a:gd name="T43" fmla="*/ 2050 h 2664"/>
                <a:gd name="T44" fmla="*/ 606 w 1592"/>
                <a:gd name="T45" fmla="*/ 2196 h 2664"/>
                <a:gd name="T46" fmla="*/ 658 w 1592"/>
                <a:gd name="T47" fmla="*/ 2334 h 2664"/>
                <a:gd name="T48" fmla="*/ 720 w 1592"/>
                <a:gd name="T49" fmla="*/ 2462 h 2664"/>
                <a:gd name="T50" fmla="*/ 794 w 1592"/>
                <a:gd name="T51" fmla="*/ 2574 h 2664"/>
                <a:gd name="T52" fmla="*/ 872 w 1592"/>
                <a:gd name="T53" fmla="*/ 2664 h 2664"/>
                <a:gd name="T54" fmla="*/ 762 w 1592"/>
                <a:gd name="T55" fmla="*/ 2614 h 2664"/>
                <a:gd name="T56" fmla="*/ 666 w 1592"/>
                <a:gd name="T57" fmla="*/ 2540 h 2664"/>
                <a:gd name="T58" fmla="*/ 578 w 1592"/>
                <a:gd name="T59" fmla="*/ 2460 h 2664"/>
                <a:gd name="T60" fmla="*/ 452 w 1592"/>
                <a:gd name="T61" fmla="*/ 2350 h 2664"/>
                <a:gd name="T62" fmla="*/ 302 w 1592"/>
                <a:gd name="T63" fmla="*/ 2182 h 2664"/>
                <a:gd name="T64" fmla="*/ 176 w 1592"/>
                <a:gd name="T65" fmla="*/ 1984 h 2664"/>
                <a:gd name="T66" fmla="*/ 82 w 1592"/>
                <a:gd name="T67" fmla="*/ 1764 h 2664"/>
                <a:gd name="T68" fmla="*/ 20 w 1592"/>
                <a:gd name="T69" fmla="*/ 1526 h 2664"/>
                <a:gd name="T70" fmla="*/ 0 w 1592"/>
                <a:gd name="T71" fmla="*/ 1276 h 2664"/>
                <a:gd name="T72" fmla="*/ 22 w 1592"/>
                <a:gd name="T73" fmla="*/ 1016 h 2664"/>
                <a:gd name="T74" fmla="*/ 92 w 1592"/>
                <a:gd name="T75" fmla="*/ 752 h 2664"/>
                <a:gd name="T76" fmla="*/ 200 w 1592"/>
                <a:gd name="T77" fmla="*/ 516 h 2664"/>
                <a:gd name="T78" fmla="*/ 314 w 1592"/>
                <a:gd name="T79" fmla="*/ 342 h 2664"/>
                <a:gd name="T80" fmla="*/ 440 w 1592"/>
                <a:gd name="T81" fmla="*/ 210 h 2664"/>
                <a:gd name="T82" fmla="*/ 572 w 1592"/>
                <a:gd name="T83" fmla="*/ 114 h 2664"/>
                <a:gd name="T84" fmla="*/ 708 w 1592"/>
                <a:gd name="T85" fmla="*/ 52 h 2664"/>
                <a:gd name="T86" fmla="*/ 848 w 1592"/>
                <a:gd name="T87" fmla="*/ 14 h 2664"/>
                <a:gd name="T88" fmla="*/ 986 w 1592"/>
                <a:gd name="T89" fmla="*/ 0 h 2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592" h="2664">
                  <a:moveTo>
                    <a:pt x="1054" y="0"/>
                  </a:moveTo>
                  <a:lnTo>
                    <a:pt x="1130" y="8"/>
                  </a:lnTo>
                  <a:lnTo>
                    <a:pt x="1200" y="26"/>
                  </a:lnTo>
                  <a:lnTo>
                    <a:pt x="1264" y="50"/>
                  </a:lnTo>
                  <a:lnTo>
                    <a:pt x="1322" y="82"/>
                  </a:lnTo>
                  <a:lnTo>
                    <a:pt x="1374" y="120"/>
                  </a:lnTo>
                  <a:lnTo>
                    <a:pt x="1422" y="164"/>
                  </a:lnTo>
                  <a:lnTo>
                    <a:pt x="1462" y="214"/>
                  </a:lnTo>
                  <a:lnTo>
                    <a:pt x="1498" y="268"/>
                  </a:lnTo>
                  <a:lnTo>
                    <a:pt x="1528" y="326"/>
                  </a:lnTo>
                  <a:lnTo>
                    <a:pt x="1552" y="386"/>
                  </a:lnTo>
                  <a:lnTo>
                    <a:pt x="1572" y="448"/>
                  </a:lnTo>
                  <a:lnTo>
                    <a:pt x="1584" y="512"/>
                  </a:lnTo>
                  <a:lnTo>
                    <a:pt x="1590" y="576"/>
                  </a:lnTo>
                  <a:lnTo>
                    <a:pt x="1592" y="640"/>
                  </a:lnTo>
                  <a:lnTo>
                    <a:pt x="1586" y="704"/>
                  </a:lnTo>
                  <a:lnTo>
                    <a:pt x="1574" y="766"/>
                  </a:lnTo>
                  <a:lnTo>
                    <a:pt x="1558" y="826"/>
                  </a:lnTo>
                  <a:lnTo>
                    <a:pt x="1534" y="882"/>
                  </a:lnTo>
                  <a:lnTo>
                    <a:pt x="1504" y="936"/>
                  </a:lnTo>
                  <a:lnTo>
                    <a:pt x="1454" y="1008"/>
                  </a:lnTo>
                  <a:lnTo>
                    <a:pt x="1402" y="1064"/>
                  </a:lnTo>
                  <a:lnTo>
                    <a:pt x="1352" y="1110"/>
                  </a:lnTo>
                  <a:lnTo>
                    <a:pt x="1300" y="1146"/>
                  </a:lnTo>
                  <a:lnTo>
                    <a:pt x="1248" y="1174"/>
                  </a:lnTo>
                  <a:lnTo>
                    <a:pt x="1196" y="1196"/>
                  </a:lnTo>
                  <a:lnTo>
                    <a:pt x="1144" y="1214"/>
                  </a:lnTo>
                  <a:lnTo>
                    <a:pt x="1092" y="1228"/>
                  </a:lnTo>
                  <a:lnTo>
                    <a:pt x="1042" y="1242"/>
                  </a:lnTo>
                  <a:lnTo>
                    <a:pt x="990" y="1256"/>
                  </a:lnTo>
                  <a:lnTo>
                    <a:pt x="940" y="1274"/>
                  </a:lnTo>
                  <a:lnTo>
                    <a:pt x="890" y="1296"/>
                  </a:lnTo>
                  <a:lnTo>
                    <a:pt x="840" y="1324"/>
                  </a:lnTo>
                  <a:lnTo>
                    <a:pt x="792" y="1360"/>
                  </a:lnTo>
                  <a:lnTo>
                    <a:pt x="734" y="1416"/>
                  </a:lnTo>
                  <a:lnTo>
                    <a:pt x="684" y="1478"/>
                  </a:lnTo>
                  <a:lnTo>
                    <a:pt x="644" y="1542"/>
                  </a:lnTo>
                  <a:lnTo>
                    <a:pt x="612" y="1610"/>
                  </a:lnTo>
                  <a:lnTo>
                    <a:pt x="588" y="1680"/>
                  </a:lnTo>
                  <a:lnTo>
                    <a:pt x="572" y="1752"/>
                  </a:lnTo>
                  <a:lnTo>
                    <a:pt x="562" y="1826"/>
                  </a:lnTo>
                  <a:lnTo>
                    <a:pt x="560" y="1900"/>
                  </a:lnTo>
                  <a:lnTo>
                    <a:pt x="564" y="1974"/>
                  </a:lnTo>
                  <a:lnTo>
                    <a:pt x="572" y="2050"/>
                  </a:lnTo>
                  <a:lnTo>
                    <a:pt x="588" y="2124"/>
                  </a:lnTo>
                  <a:lnTo>
                    <a:pt x="606" y="2196"/>
                  </a:lnTo>
                  <a:lnTo>
                    <a:pt x="630" y="2266"/>
                  </a:lnTo>
                  <a:lnTo>
                    <a:pt x="658" y="2334"/>
                  </a:lnTo>
                  <a:lnTo>
                    <a:pt x="688" y="2400"/>
                  </a:lnTo>
                  <a:lnTo>
                    <a:pt x="720" y="2462"/>
                  </a:lnTo>
                  <a:lnTo>
                    <a:pt x="756" y="2520"/>
                  </a:lnTo>
                  <a:lnTo>
                    <a:pt x="794" y="2574"/>
                  </a:lnTo>
                  <a:lnTo>
                    <a:pt x="832" y="2622"/>
                  </a:lnTo>
                  <a:lnTo>
                    <a:pt x="872" y="2664"/>
                  </a:lnTo>
                  <a:lnTo>
                    <a:pt x="816" y="2644"/>
                  </a:lnTo>
                  <a:lnTo>
                    <a:pt x="762" y="2614"/>
                  </a:lnTo>
                  <a:lnTo>
                    <a:pt x="714" y="2580"/>
                  </a:lnTo>
                  <a:lnTo>
                    <a:pt x="666" y="2540"/>
                  </a:lnTo>
                  <a:lnTo>
                    <a:pt x="622" y="2500"/>
                  </a:lnTo>
                  <a:lnTo>
                    <a:pt x="578" y="2460"/>
                  </a:lnTo>
                  <a:lnTo>
                    <a:pt x="536" y="2424"/>
                  </a:lnTo>
                  <a:lnTo>
                    <a:pt x="452" y="2350"/>
                  </a:lnTo>
                  <a:lnTo>
                    <a:pt x="374" y="2270"/>
                  </a:lnTo>
                  <a:lnTo>
                    <a:pt x="302" y="2182"/>
                  </a:lnTo>
                  <a:lnTo>
                    <a:pt x="236" y="2086"/>
                  </a:lnTo>
                  <a:lnTo>
                    <a:pt x="176" y="1984"/>
                  </a:lnTo>
                  <a:lnTo>
                    <a:pt x="124" y="1876"/>
                  </a:lnTo>
                  <a:lnTo>
                    <a:pt x="82" y="1764"/>
                  </a:lnTo>
                  <a:lnTo>
                    <a:pt x="46" y="1648"/>
                  </a:lnTo>
                  <a:lnTo>
                    <a:pt x="20" y="1526"/>
                  </a:lnTo>
                  <a:lnTo>
                    <a:pt x="4" y="1402"/>
                  </a:lnTo>
                  <a:lnTo>
                    <a:pt x="0" y="1276"/>
                  </a:lnTo>
                  <a:lnTo>
                    <a:pt x="4" y="1146"/>
                  </a:lnTo>
                  <a:lnTo>
                    <a:pt x="22" y="1016"/>
                  </a:lnTo>
                  <a:lnTo>
                    <a:pt x="50" y="884"/>
                  </a:lnTo>
                  <a:lnTo>
                    <a:pt x="92" y="752"/>
                  </a:lnTo>
                  <a:lnTo>
                    <a:pt x="146" y="622"/>
                  </a:lnTo>
                  <a:lnTo>
                    <a:pt x="200" y="516"/>
                  </a:lnTo>
                  <a:lnTo>
                    <a:pt x="256" y="424"/>
                  </a:lnTo>
                  <a:lnTo>
                    <a:pt x="314" y="342"/>
                  </a:lnTo>
                  <a:lnTo>
                    <a:pt x="376" y="272"/>
                  </a:lnTo>
                  <a:lnTo>
                    <a:pt x="440" y="210"/>
                  </a:lnTo>
                  <a:lnTo>
                    <a:pt x="504" y="158"/>
                  </a:lnTo>
                  <a:lnTo>
                    <a:pt x="572" y="114"/>
                  </a:lnTo>
                  <a:lnTo>
                    <a:pt x="640" y="80"/>
                  </a:lnTo>
                  <a:lnTo>
                    <a:pt x="708" y="52"/>
                  </a:lnTo>
                  <a:lnTo>
                    <a:pt x="778" y="30"/>
                  </a:lnTo>
                  <a:lnTo>
                    <a:pt x="848" y="14"/>
                  </a:lnTo>
                  <a:lnTo>
                    <a:pt x="916" y="6"/>
                  </a:lnTo>
                  <a:lnTo>
                    <a:pt x="986" y="0"/>
                  </a:lnTo>
                  <a:lnTo>
                    <a:pt x="1054" y="0"/>
                  </a:lnTo>
                  <a:close/>
                </a:path>
              </a:pathLst>
            </a:custGeom>
            <a:solidFill>
              <a:schemeClr val="accent2"/>
            </a:solidFill>
            <a:ln w="0">
              <a:solidFill>
                <a:srgbClr val="000000"/>
              </a:solidFill>
              <a:prstDash val="solid"/>
              <a:round/>
              <a:headEnd/>
              <a:tailEnd/>
            </a:ln>
            <a:effectLst>
              <a:outerShdw dist="35921" dir="2700000" algn="ctr" rotWithShape="0">
                <a:srgbClr val="C0C0C0"/>
              </a:outerShdw>
            </a:effectLst>
          </p:spPr>
          <p:txBody>
            <a:bodyPr/>
            <a:lstStyle/>
            <a:p>
              <a:endParaRPr lang="en-US"/>
            </a:p>
          </p:txBody>
        </p:sp>
        <p:sp>
          <p:nvSpPr>
            <p:cNvPr id="2079" name="Freeform 31">
              <a:extLst>
                <a:ext uri="{FF2B5EF4-FFF2-40B4-BE49-F238E27FC236}">
                  <a16:creationId xmlns:a16="http://schemas.microsoft.com/office/drawing/2014/main" id="{D65801EF-93BD-4A3B-9ECC-3ECA17A98691}"/>
                </a:ext>
              </a:extLst>
            </p:cNvPr>
            <p:cNvSpPr>
              <a:spLocks/>
            </p:cNvSpPr>
            <p:nvPr/>
          </p:nvSpPr>
          <p:spPr bwMode="auto">
            <a:xfrm>
              <a:off x="2010" y="2036"/>
              <a:ext cx="2482" cy="1632"/>
            </a:xfrm>
            <a:custGeom>
              <a:avLst/>
              <a:gdLst>
                <a:gd name="T0" fmla="*/ 2480 w 2482"/>
                <a:gd name="T1" fmla="*/ 52 h 1632"/>
                <a:gd name="T2" fmla="*/ 2476 w 2482"/>
                <a:gd name="T3" fmla="*/ 170 h 1632"/>
                <a:gd name="T4" fmla="*/ 2452 w 2482"/>
                <a:gd name="T5" fmla="*/ 302 h 1632"/>
                <a:gd name="T6" fmla="*/ 2414 w 2482"/>
                <a:gd name="T7" fmla="*/ 438 h 1632"/>
                <a:gd name="T8" fmla="*/ 2368 w 2482"/>
                <a:gd name="T9" fmla="*/ 570 h 1632"/>
                <a:gd name="T10" fmla="*/ 2322 w 2482"/>
                <a:gd name="T11" fmla="*/ 686 h 1632"/>
                <a:gd name="T12" fmla="*/ 2278 w 2482"/>
                <a:gd name="T13" fmla="*/ 780 h 1632"/>
                <a:gd name="T14" fmla="*/ 2246 w 2482"/>
                <a:gd name="T15" fmla="*/ 840 h 1632"/>
                <a:gd name="T16" fmla="*/ 2080 w 2482"/>
                <a:gd name="T17" fmla="*/ 1060 h 1632"/>
                <a:gd name="T18" fmla="*/ 1908 w 2482"/>
                <a:gd name="T19" fmla="*/ 1240 h 1632"/>
                <a:gd name="T20" fmla="*/ 1726 w 2482"/>
                <a:gd name="T21" fmla="*/ 1382 h 1632"/>
                <a:gd name="T22" fmla="*/ 1536 w 2482"/>
                <a:gd name="T23" fmla="*/ 1488 h 1632"/>
                <a:gd name="T24" fmla="*/ 1338 w 2482"/>
                <a:gd name="T25" fmla="*/ 1560 h 1632"/>
                <a:gd name="T26" fmla="*/ 1104 w 2482"/>
                <a:gd name="T27" fmla="*/ 1612 h 1632"/>
                <a:gd name="T28" fmla="*/ 894 w 2482"/>
                <a:gd name="T29" fmla="*/ 1632 h 1632"/>
                <a:gd name="T30" fmla="*/ 708 w 2482"/>
                <a:gd name="T31" fmla="*/ 1626 h 1632"/>
                <a:gd name="T32" fmla="*/ 544 w 2482"/>
                <a:gd name="T33" fmla="*/ 1594 h 1632"/>
                <a:gd name="T34" fmla="*/ 402 w 2482"/>
                <a:gd name="T35" fmla="*/ 1542 h 1632"/>
                <a:gd name="T36" fmla="*/ 284 w 2482"/>
                <a:gd name="T37" fmla="*/ 1472 h 1632"/>
                <a:gd name="T38" fmla="*/ 186 w 2482"/>
                <a:gd name="T39" fmla="*/ 1388 h 1632"/>
                <a:gd name="T40" fmla="*/ 110 w 2482"/>
                <a:gd name="T41" fmla="*/ 1292 h 1632"/>
                <a:gd name="T42" fmla="*/ 54 w 2482"/>
                <a:gd name="T43" fmla="*/ 1188 h 1632"/>
                <a:gd name="T44" fmla="*/ 12 w 2482"/>
                <a:gd name="T45" fmla="*/ 1048 h 1632"/>
                <a:gd name="T46" fmla="*/ 0 w 2482"/>
                <a:gd name="T47" fmla="*/ 908 h 1632"/>
                <a:gd name="T48" fmla="*/ 20 w 2482"/>
                <a:gd name="T49" fmla="*/ 774 h 1632"/>
                <a:gd name="T50" fmla="*/ 66 w 2482"/>
                <a:gd name="T51" fmla="*/ 652 h 1632"/>
                <a:gd name="T52" fmla="*/ 142 w 2482"/>
                <a:gd name="T53" fmla="*/ 544 h 1632"/>
                <a:gd name="T54" fmla="*/ 244 w 2482"/>
                <a:gd name="T55" fmla="*/ 458 h 1632"/>
                <a:gd name="T56" fmla="*/ 370 w 2482"/>
                <a:gd name="T57" fmla="*/ 396 h 1632"/>
                <a:gd name="T58" fmla="*/ 518 w 2482"/>
                <a:gd name="T59" fmla="*/ 364 h 1632"/>
                <a:gd name="T60" fmla="*/ 690 w 2482"/>
                <a:gd name="T61" fmla="*/ 368 h 1632"/>
                <a:gd name="T62" fmla="*/ 828 w 2482"/>
                <a:gd name="T63" fmla="*/ 400 h 1632"/>
                <a:gd name="T64" fmla="*/ 946 w 2482"/>
                <a:gd name="T65" fmla="*/ 454 h 1632"/>
                <a:gd name="T66" fmla="*/ 1054 w 2482"/>
                <a:gd name="T67" fmla="*/ 518 h 1632"/>
                <a:gd name="T68" fmla="*/ 1162 w 2482"/>
                <a:gd name="T69" fmla="*/ 582 h 1632"/>
                <a:gd name="T70" fmla="*/ 1280 w 2482"/>
                <a:gd name="T71" fmla="*/ 636 h 1632"/>
                <a:gd name="T72" fmla="*/ 1440 w 2482"/>
                <a:gd name="T73" fmla="*/ 674 h 1632"/>
                <a:gd name="T74" fmla="*/ 1634 w 2482"/>
                <a:gd name="T75" fmla="*/ 676 h 1632"/>
                <a:gd name="T76" fmla="*/ 1826 w 2482"/>
                <a:gd name="T77" fmla="*/ 638 h 1632"/>
                <a:gd name="T78" fmla="*/ 2006 w 2482"/>
                <a:gd name="T79" fmla="*/ 568 h 1632"/>
                <a:gd name="T80" fmla="*/ 2168 w 2482"/>
                <a:gd name="T81" fmla="*/ 472 h 1632"/>
                <a:gd name="T82" fmla="*/ 2304 w 2482"/>
                <a:gd name="T83" fmla="*/ 352 h 1632"/>
                <a:gd name="T84" fmla="*/ 2406 w 2482"/>
                <a:gd name="T85" fmla="*/ 218 h 1632"/>
                <a:gd name="T86" fmla="*/ 2464 w 2482"/>
                <a:gd name="T87" fmla="*/ 74 h 16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82" h="1632">
                  <a:moveTo>
                    <a:pt x="2474" y="0"/>
                  </a:moveTo>
                  <a:lnTo>
                    <a:pt x="2480" y="52"/>
                  </a:lnTo>
                  <a:lnTo>
                    <a:pt x="2482" y="108"/>
                  </a:lnTo>
                  <a:lnTo>
                    <a:pt x="2476" y="170"/>
                  </a:lnTo>
                  <a:lnTo>
                    <a:pt x="2466" y="234"/>
                  </a:lnTo>
                  <a:lnTo>
                    <a:pt x="2452" y="302"/>
                  </a:lnTo>
                  <a:lnTo>
                    <a:pt x="2434" y="370"/>
                  </a:lnTo>
                  <a:lnTo>
                    <a:pt x="2414" y="438"/>
                  </a:lnTo>
                  <a:lnTo>
                    <a:pt x="2392" y="504"/>
                  </a:lnTo>
                  <a:lnTo>
                    <a:pt x="2368" y="570"/>
                  </a:lnTo>
                  <a:lnTo>
                    <a:pt x="2346" y="630"/>
                  </a:lnTo>
                  <a:lnTo>
                    <a:pt x="2322" y="686"/>
                  </a:lnTo>
                  <a:lnTo>
                    <a:pt x="2300" y="736"/>
                  </a:lnTo>
                  <a:lnTo>
                    <a:pt x="2278" y="780"/>
                  </a:lnTo>
                  <a:lnTo>
                    <a:pt x="2260" y="814"/>
                  </a:lnTo>
                  <a:lnTo>
                    <a:pt x="2246" y="840"/>
                  </a:lnTo>
                  <a:lnTo>
                    <a:pt x="2164" y="956"/>
                  </a:lnTo>
                  <a:lnTo>
                    <a:pt x="2080" y="1060"/>
                  </a:lnTo>
                  <a:lnTo>
                    <a:pt x="1996" y="1156"/>
                  </a:lnTo>
                  <a:lnTo>
                    <a:pt x="1908" y="1240"/>
                  </a:lnTo>
                  <a:lnTo>
                    <a:pt x="1818" y="1316"/>
                  </a:lnTo>
                  <a:lnTo>
                    <a:pt x="1726" y="1382"/>
                  </a:lnTo>
                  <a:lnTo>
                    <a:pt x="1632" y="1440"/>
                  </a:lnTo>
                  <a:lnTo>
                    <a:pt x="1536" y="1488"/>
                  </a:lnTo>
                  <a:lnTo>
                    <a:pt x="1438" y="1528"/>
                  </a:lnTo>
                  <a:lnTo>
                    <a:pt x="1338" y="1560"/>
                  </a:lnTo>
                  <a:lnTo>
                    <a:pt x="1218" y="1590"/>
                  </a:lnTo>
                  <a:lnTo>
                    <a:pt x="1104" y="1612"/>
                  </a:lnTo>
                  <a:lnTo>
                    <a:pt x="996" y="1626"/>
                  </a:lnTo>
                  <a:lnTo>
                    <a:pt x="894" y="1632"/>
                  </a:lnTo>
                  <a:lnTo>
                    <a:pt x="798" y="1632"/>
                  </a:lnTo>
                  <a:lnTo>
                    <a:pt x="708" y="1626"/>
                  </a:lnTo>
                  <a:lnTo>
                    <a:pt x="622" y="1612"/>
                  </a:lnTo>
                  <a:lnTo>
                    <a:pt x="544" y="1594"/>
                  </a:lnTo>
                  <a:lnTo>
                    <a:pt x="470" y="1570"/>
                  </a:lnTo>
                  <a:lnTo>
                    <a:pt x="402" y="1542"/>
                  </a:lnTo>
                  <a:lnTo>
                    <a:pt x="340" y="1508"/>
                  </a:lnTo>
                  <a:lnTo>
                    <a:pt x="284" y="1472"/>
                  </a:lnTo>
                  <a:lnTo>
                    <a:pt x="232" y="1432"/>
                  </a:lnTo>
                  <a:lnTo>
                    <a:pt x="186" y="1388"/>
                  </a:lnTo>
                  <a:lnTo>
                    <a:pt x="146" y="1340"/>
                  </a:lnTo>
                  <a:lnTo>
                    <a:pt x="110" y="1292"/>
                  </a:lnTo>
                  <a:lnTo>
                    <a:pt x="80" y="1240"/>
                  </a:lnTo>
                  <a:lnTo>
                    <a:pt x="54" y="1188"/>
                  </a:lnTo>
                  <a:lnTo>
                    <a:pt x="30" y="1118"/>
                  </a:lnTo>
                  <a:lnTo>
                    <a:pt x="12" y="1048"/>
                  </a:lnTo>
                  <a:lnTo>
                    <a:pt x="2" y="978"/>
                  </a:lnTo>
                  <a:lnTo>
                    <a:pt x="0" y="908"/>
                  </a:lnTo>
                  <a:lnTo>
                    <a:pt x="6" y="840"/>
                  </a:lnTo>
                  <a:lnTo>
                    <a:pt x="20" y="774"/>
                  </a:lnTo>
                  <a:lnTo>
                    <a:pt x="40" y="712"/>
                  </a:lnTo>
                  <a:lnTo>
                    <a:pt x="66" y="652"/>
                  </a:lnTo>
                  <a:lnTo>
                    <a:pt x="102" y="596"/>
                  </a:lnTo>
                  <a:lnTo>
                    <a:pt x="142" y="544"/>
                  </a:lnTo>
                  <a:lnTo>
                    <a:pt x="190" y="498"/>
                  </a:lnTo>
                  <a:lnTo>
                    <a:pt x="244" y="458"/>
                  </a:lnTo>
                  <a:lnTo>
                    <a:pt x="304" y="424"/>
                  </a:lnTo>
                  <a:lnTo>
                    <a:pt x="370" y="396"/>
                  </a:lnTo>
                  <a:lnTo>
                    <a:pt x="442" y="376"/>
                  </a:lnTo>
                  <a:lnTo>
                    <a:pt x="518" y="364"/>
                  </a:lnTo>
                  <a:lnTo>
                    <a:pt x="602" y="362"/>
                  </a:lnTo>
                  <a:lnTo>
                    <a:pt x="690" y="368"/>
                  </a:lnTo>
                  <a:lnTo>
                    <a:pt x="762" y="382"/>
                  </a:lnTo>
                  <a:lnTo>
                    <a:pt x="828" y="400"/>
                  </a:lnTo>
                  <a:lnTo>
                    <a:pt x="888" y="426"/>
                  </a:lnTo>
                  <a:lnTo>
                    <a:pt x="946" y="454"/>
                  </a:lnTo>
                  <a:lnTo>
                    <a:pt x="1000" y="486"/>
                  </a:lnTo>
                  <a:lnTo>
                    <a:pt x="1054" y="518"/>
                  </a:lnTo>
                  <a:lnTo>
                    <a:pt x="1108" y="550"/>
                  </a:lnTo>
                  <a:lnTo>
                    <a:pt x="1162" y="582"/>
                  </a:lnTo>
                  <a:lnTo>
                    <a:pt x="1220" y="610"/>
                  </a:lnTo>
                  <a:lnTo>
                    <a:pt x="1280" y="636"/>
                  </a:lnTo>
                  <a:lnTo>
                    <a:pt x="1346" y="656"/>
                  </a:lnTo>
                  <a:lnTo>
                    <a:pt x="1440" y="674"/>
                  </a:lnTo>
                  <a:lnTo>
                    <a:pt x="1538" y="680"/>
                  </a:lnTo>
                  <a:lnTo>
                    <a:pt x="1634" y="676"/>
                  </a:lnTo>
                  <a:lnTo>
                    <a:pt x="1730" y="662"/>
                  </a:lnTo>
                  <a:lnTo>
                    <a:pt x="1826" y="638"/>
                  </a:lnTo>
                  <a:lnTo>
                    <a:pt x="1918" y="608"/>
                  </a:lnTo>
                  <a:lnTo>
                    <a:pt x="2006" y="568"/>
                  </a:lnTo>
                  <a:lnTo>
                    <a:pt x="2090" y="522"/>
                  </a:lnTo>
                  <a:lnTo>
                    <a:pt x="2168" y="472"/>
                  </a:lnTo>
                  <a:lnTo>
                    <a:pt x="2240" y="414"/>
                  </a:lnTo>
                  <a:lnTo>
                    <a:pt x="2304" y="352"/>
                  </a:lnTo>
                  <a:lnTo>
                    <a:pt x="2360" y="286"/>
                  </a:lnTo>
                  <a:lnTo>
                    <a:pt x="2406" y="218"/>
                  </a:lnTo>
                  <a:lnTo>
                    <a:pt x="2440" y="146"/>
                  </a:lnTo>
                  <a:lnTo>
                    <a:pt x="2464" y="74"/>
                  </a:lnTo>
                  <a:lnTo>
                    <a:pt x="2474" y="0"/>
                  </a:lnTo>
                  <a:close/>
                </a:path>
              </a:pathLst>
            </a:custGeom>
            <a:solidFill>
              <a:schemeClr val="accent2"/>
            </a:solidFill>
            <a:ln w="0">
              <a:solidFill>
                <a:srgbClr val="000000"/>
              </a:solidFill>
              <a:prstDash val="solid"/>
              <a:round/>
              <a:headEnd/>
              <a:tailEnd/>
            </a:ln>
            <a:effectLst>
              <a:outerShdw dist="35921" dir="2700000" algn="ctr" rotWithShape="0">
                <a:srgbClr val="C0C0C0"/>
              </a:outerShdw>
            </a:effectLst>
          </p:spPr>
          <p:txBody>
            <a:bodyPr/>
            <a:lstStyle/>
            <a:p>
              <a:endParaRPr lang="en-US"/>
            </a:p>
          </p:txBody>
        </p:sp>
      </p:grpSp>
      <p:sp>
        <p:nvSpPr>
          <p:cNvPr id="2081" name="Rectangle 33">
            <a:extLst>
              <a:ext uri="{FF2B5EF4-FFF2-40B4-BE49-F238E27FC236}">
                <a16:creationId xmlns:a16="http://schemas.microsoft.com/office/drawing/2014/main" id="{AC9A4E92-4C82-408D-92BE-86B17B5D53C3}"/>
              </a:ext>
            </a:extLst>
          </p:cNvPr>
          <p:cNvSpPr>
            <a:spLocks noChangeArrowheads="1"/>
          </p:cNvSpPr>
          <p:nvPr/>
        </p:nvSpPr>
        <p:spPr bwMode="auto">
          <a:xfrm>
            <a:off x="8686800" y="0"/>
            <a:ext cx="457200" cy="381000"/>
          </a:xfrm>
          <a:prstGeom prst="rect">
            <a:avLst/>
          </a:prstGeom>
          <a:solidFill>
            <a:srgbClr val="ABD1BD">
              <a:alpha val="5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85" name="Rectangle 37">
            <a:extLst>
              <a:ext uri="{FF2B5EF4-FFF2-40B4-BE49-F238E27FC236}">
                <a16:creationId xmlns:a16="http://schemas.microsoft.com/office/drawing/2014/main" id="{305DCC79-BF6D-40EB-AE6E-C37D1C10F418}"/>
              </a:ext>
            </a:extLst>
          </p:cNvPr>
          <p:cNvSpPr>
            <a:spLocks noChangeArrowheads="1"/>
          </p:cNvSpPr>
          <p:nvPr/>
        </p:nvSpPr>
        <p:spPr bwMode="auto">
          <a:xfrm>
            <a:off x="0" y="6477000"/>
            <a:ext cx="457200" cy="381000"/>
          </a:xfrm>
          <a:prstGeom prst="rect">
            <a:avLst/>
          </a:prstGeom>
          <a:solidFill>
            <a:srgbClr val="ABD1BD">
              <a:alpha val="5000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2087" name="Rectangle 39">
            <a:extLst>
              <a:ext uri="{FF2B5EF4-FFF2-40B4-BE49-F238E27FC236}">
                <a16:creationId xmlns:a16="http://schemas.microsoft.com/office/drawing/2014/main" id="{1D8FC28B-47C4-407A-809A-F30339F82694}"/>
              </a:ext>
            </a:extLst>
          </p:cNvPr>
          <p:cNvSpPr>
            <a:spLocks noGrp="1" noChangeArrowheads="1"/>
          </p:cNvSpPr>
          <p:nvPr>
            <p:ph type="subTitle" idx="1"/>
          </p:nvPr>
        </p:nvSpPr>
        <p:spPr>
          <a:xfrm>
            <a:off x="762000" y="4267200"/>
            <a:ext cx="8153400" cy="1752600"/>
          </a:xfrm>
          <a:noFill/>
          <a:ln/>
        </p:spPr>
        <p:txBody>
          <a:bodyPr/>
          <a:lstStyle/>
          <a:p>
            <a:r>
              <a:rPr lang="en-US" altLang="en-US" sz="2400"/>
              <a:t>FEDERAL HIGHWAY ADMINISTRATION</a:t>
            </a:r>
          </a:p>
          <a:p>
            <a:r>
              <a:rPr lang="en-US" altLang="en-US" sz="2000" b="1"/>
              <a:t>OFFICE OF REAL ESTATE SERVICES</a:t>
            </a:r>
          </a:p>
          <a:p>
            <a:r>
              <a:rPr lang="en-US" altLang="en-US" sz="2400"/>
              <a:t>Task Order DTFH61-03-T-27005</a:t>
            </a:r>
          </a:p>
          <a:p>
            <a:r>
              <a:rPr lang="en-US" altLang="en-US" sz="2400" b="1"/>
              <a:t>October 25, 2005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D2181B0B-C204-4835-A14D-80E5826B478D}"/>
              </a:ext>
            </a:extLst>
          </p:cNvPr>
          <p:cNvSpPr>
            <a:spLocks noGrp="1" noChangeArrowheads="1"/>
          </p:cNvSpPr>
          <p:nvPr>
            <p:ph type="title"/>
          </p:nvPr>
        </p:nvSpPr>
        <p:spPr>
          <a:xfrm>
            <a:off x="685800" y="228600"/>
            <a:ext cx="8229600" cy="944563"/>
          </a:xfrm>
        </p:spPr>
        <p:txBody>
          <a:bodyPr/>
          <a:lstStyle/>
          <a:p>
            <a:r>
              <a:rPr lang="en-US" altLang="en-US"/>
              <a:t>Project Purpose </a:t>
            </a:r>
            <a:r>
              <a:rPr lang="en-US" altLang="en-US" sz="1800"/>
              <a:t>(3 of 3)</a:t>
            </a:r>
          </a:p>
        </p:txBody>
      </p:sp>
      <p:sp>
        <p:nvSpPr>
          <p:cNvPr id="32771" name="Rectangle 3">
            <a:extLst>
              <a:ext uri="{FF2B5EF4-FFF2-40B4-BE49-F238E27FC236}">
                <a16:creationId xmlns:a16="http://schemas.microsoft.com/office/drawing/2014/main" id="{A7E49C11-22BF-450E-BD0A-CFE17BC91E1A}"/>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32772" name="Rectangle 4">
            <a:extLst>
              <a:ext uri="{FF2B5EF4-FFF2-40B4-BE49-F238E27FC236}">
                <a16:creationId xmlns:a16="http://schemas.microsoft.com/office/drawing/2014/main" id="{F7E14AE8-EC5E-4932-8713-14C603516C27}"/>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Project approach and methodology was modeled after successful Interagency streamlining efforts conducted  by FHWA’s Office of Planning and Environment focused on the NEPA process</a:t>
            </a:r>
          </a:p>
          <a:p>
            <a:endParaRPr lang="en-US" altLang="en-US" sz="280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E28DAE5C-E824-4FCD-A106-27E7EA3E210A}"/>
              </a:ext>
            </a:extLst>
          </p:cNvPr>
          <p:cNvSpPr>
            <a:spLocks noGrp="1" noChangeArrowheads="1"/>
          </p:cNvSpPr>
          <p:nvPr>
            <p:ph type="title"/>
          </p:nvPr>
        </p:nvSpPr>
        <p:spPr>
          <a:xfrm>
            <a:off x="457200" y="274638"/>
            <a:ext cx="8229600" cy="944562"/>
          </a:xfrm>
        </p:spPr>
        <p:txBody>
          <a:bodyPr/>
          <a:lstStyle/>
          <a:p>
            <a:r>
              <a:rPr lang="en-US" altLang="en-US"/>
              <a:t>Project Approach</a:t>
            </a:r>
            <a:endParaRPr lang="en-US" altLang="en-US" sz="1800"/>
          </a:p>
        </p:txBody>
      </p:sp>
      <p:sp>
        <p:nvSpPr>
          <p:cNvPr id="96259" name="Rectangle 3">
            <a:extLst>
              <a:ext uri="{FF2B5EF4-FFF2-40B4-BE49-F238E27FC236}">
                <a16:creationId xmlns:a16="http://schemas.microsoft.com/office/drawing/2014/main" id="{C13DF1A2-9866-472F-B098-CB8C67B77A75}"/>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96261" name="Rectangle 5">
            <a:extLst>
              <a:ext uri="{FF2B5EF4-FFF2-40B4-BE49-F238E27FC236}">
                <a16:creationId xmlns:a16="http://schemas.microsoft.com/office/drawing/2014/main" id="{2B45811B-0FC3-430E-9E81-2F38E2820A89}"/>
              </a:ext>
            </a:extLst>
          </p:cNvPr>
          <p:cNvSpPr>
            <a:spLocks noChangeArrowheads="1"/>
          </p:cNvSpPr>
          <p:nvPr/>
        </p:nvSpPr>
        <p:spPr bwMode="auto">
          <a:xfrm>
            <a:off x="381000" y="3276600"/>
            <a:ext cx="914400" cy="685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b="1"/>
              <a:t>Initiate</a:t>
            </a:r>
          </a:p>
          <a:p>
            <a:pPr algn="ctr"/>
            <a:r>
              <a:rPr lang="en-US" altLang="en-US" sz="1600" b="1"/>
              <a:t>Project</a:t>
            </a:r>
          </a:p>
        </p:txBody>
      </p:sp>
      <p:sp>
        <p:nvSpPr>
          <p:cNvPr id="96263" name="Line 7">
            <a:extLst>
              <a:ext uri="{FF2B5EF4-FFF2-40B4-BE49-F238E27FC236}">
                <a16:creationId xmlns:a16="http://schemas.microsoft.com/office/drawing/2014/main" id="{07EA3AB5-5123-4342-8F5D-335F04A0FA65}"/>
              </a:ext>
            </a:extLst>
          </p:cNvPr>
          <p:cNvSpPr>
            <a:spLocks noChangeShapeType="1"/>
          </p:cNvSpPr>
          <p:nvPr/>
        </p:nvSpPr>
        <p:spPr bwMode="auto">
          <a:xfrm>
            <a:off x="1295400" y="35052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64" name="Rectangle 8">
            <a:extLst>
              <a:ext uri="{FF2B5EF4-FFF2-40B4-BE49-F238E27FC236}">
                <a16:creationId xmlns:a16="http://schemas.microsoft.com/office/drawing/2014/main" id="{DB351EF6-D98D-40FB-A35E-71F1B9AB32FE}"/>
              </a:ext>
            </a:extLst>
          </p:cNvPr>
          <p:cNvSpPr>
            <a:spLocks noChangeArrowheads="1"/>
          </p:cNvSpPr>
          <p:nvPr/>
        </p:nvSpPr>
        <p:spPr bwMode="auto">
          <a:xfrm>
            <a:off x="1676400" y="3048000"/>
            <a:ext cx="9906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b="1"/>
              <a:t>Review</a:t>
            </a:r>
          </a:p>
          <a:p>
            <a:pPr algn="ctr"/>
            <a:r>
              <a:rPr lang="en-US" altLang="en-US" sz="1600" b="1"/>
              <a:t>HEPE</a:t>
            </a:r>
          </a:p>
          <a:p>
            <a:pPr algn="ctr"/>
            <a:r>
              <a:rPr lang="en-US" altLang="en-US" sz="1600" b="1"/>
              <a:t>Project</a:t>
            </a:r>
          </a:p>
        </p:txBody>
      </p:sp>
      <p:sp>
        <p:nvSpPr>
          <p:cNvPr id="96266" name="Rectangle 10">
            <a:extLst>
              <a:ext uri="{FF2B5EF4-FFF2-40B4-BE49-F238E27FC236}">
                <a16:creationId xmlns:a16="http://schemas.microsoft.com/office/drawing/2014/main" id="{B3E8E8EC-E02B-4EB0-9660-06A9E600D5CF}"/>
              </a:ext>
            </a:extLst>
          </p:cNvPr>
          <p:cNvSpPr>
            <a:spLocks noChangeArrowheads="1"/>
          </p:cNvSpPr>
          <p:nvPr/>
        </p:nvSpPr>
        <p:spPr bwMode="auto">
          <a:xfrm>
            <a:off x="1676400" y="1676400"/>
            <a:ext cx="1524000" cy="990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p:txBody>
      </p:sp>
      <p:sp>
        <p:nvSpPr>
          <p:cNvPr id="96271" name="Text Box 15">
            <a:extLst>
              <a:ext uri="{FF2B5EF4-FFF2-40B4-BE49-F238E27FC236}">
                <a16:creationId xmlns:a16="http://schemas.microsoft.com/office/drawing/2014/main" id="{7EC27124-5DFD-44DA-A469-618092A709FB}"/>
              </a:ext>
            </a:extLst>
          </p:cNvPr>
          <p:cNvSpPr txBox="1">
            <a:spLocks noChangeArrowheads="1"/>
          </p:cNvSpPr>
          <p:nvPr/>
        </p:nvSpPr>
        <p:spPr bwMode="auto">
          <a:xfrm>
            <a:off x="1676400" y="1752600"/>
            <a:ext cx="1616075"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600" b="1"/>
              <a:t>Identify and</a:t>
            </a:r>
          </a:p>
          <a:p>
            <a:r>
              <a:rPr lang="en-US" altLang="en-US" sz="1600" b="1"/>
              <a:t>Review</a:t>
            </a:r>
          </a:p>
          <a:p>
            <a:r>
              <a:rPr lang="en-US" altLang="en-US" sz="1600" b="1"/>
              <a:t>Best Practices</a:t>
            </a:r>
          </a:p>
        </p:txBody>
      </p:sp>
      <p:sp>
        <p:nvSpPr>
          <p:cNvPr id="96273" name="Rectangle 17">
            <a:extLst>
              <a:ext uri="{FF2B5EF4-FFF2-40B4-BE49-F238E27FC236}">
                <a16:creationId xmlns:a16="http://schemas.microsoft.com/office/drawing/2014/main" id="{E83A0FFD-B476-407F-8768-432427CEDB40}"/>
              </a:ext>
            </a:extLst>
          </p:cNvPr>
          <p:cNvSpPr>
            <a:spLocks noChangeArrowheads="1"/>
          </p:cNvSpPr>
          <p:nvPr/>
        </p:nvSpPr>
        <p:spPr bwMode="auto">
          <a:xfrm>
            <a:off x="3048000" y="3048000"/>
            <a:ext cx="12192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a:p>
            <a:pPr algn="ctr"/>
            <a:endParaRPr lang="en-US" altLang="en-US"/>
          </a:p>
        </p:txBody>
      </p:sp>
      <p:sp>
        <p:nvSpPr>
          <p:cNvPr id="96274" name="Rectangle 18">
            <a:extLst>
              <a:ext uri="{FF2B5EF4-FFF2-40B4-BE49-F238E27FC236}">
                <a16:creationId xmlns:a16="http://schemas.microsoft.com/office/drawing/2014/main" id="{E7CDC4D0-B647-4828-82D2-67A6056D4E2D}"/>
              </a:ext>
            </a:extLst>
          </p:cNvPr>
          <p:cNvSpPr>
            <a:spLocks noChangeArrowheads="1"/>
          </p:cNvSpPr>
          <p:nvPr/>
        </p:nvSpPr>
        <p:spPr bwMode="auto">
          <a:xfrm>
            <a:off x="4648200" y="3048000"/>
            <a:ext cx="12192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a:p>
            <a:pPr algn="ctr"/>
            <a:endParaRPr lang="en-US" altLang="en-US"/>
          </a:p>
        </p:txBody>
      </p:sp>
      <p:sp>
        <p:nvSpPr>
          <p:cNvPr id="96275" name="Rectangle 19">
            <a:extLst>
              <a:ext uri="{FF2B5EF4-FFF2-40B4-BE49-F238E27FC236}">
                <a16:creationId xmlns:a16="http://schemas.microsoft.com/office/drawing/2014/main" id="{D06983AF-1EF7-4DF3-AF19-60BEA9B9A47A}"/>
              </a:ext>
            </a:extLst>
          </p:cNvPr>
          <p:cNvSpPr>
            <a:spLocks noChangeArrowheads="1"/>
          </p:cNvSpPr>
          <p:nvPr/>
        </p:nvSpPr>
        <p:spPr bwMode="auto">
          <a:xfrm>
            <a:off x="6172200" y="3048000"/>
            <a:ext cx="11430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a:p>
            <a:pPr algn="ctr"/>
            <a:endParaRPr lang="en-US" altLang="en-US"/>
          </a:p>
        </p:txBody>
      </p:sp>
      <p:sp>
        <p:nvSpPr>
          <p:cNvPr id="96277" name="Rectangle 21">
            <a:extLst>
              <a:ext uri="{FF2B5EF4-FFF2-40B4-BE49-F238E27FC236}">
                <a16:creationId xmlns:a16="http://schemas.microsoft.com/office/drawing/2014/main" id="{04049660-5F18-461A-B677-3CED7BB92E41}"/>
              </a:ext>
            </a:extLst>
          </p:cNvPr>
          <p:cNvSpPr>
            <a:spLocks noChangeArrowheads="1"/>
          </p:cNvSpPr>
          <p:nvPr/>
        </p:nvSpPr>
        <p:spPr bwMode="auto">
          <a:xfrm>
            <a:off x="1676400" y="4343400"/>
            <a:ext cx="9906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b="1"/>
              <a:t>Survey</a:t>
            </a:r>
          </a:p>
          <a:p>
            <a:pPr algn="ctr"/>
            <a:r>
              <a:rPr lang="en-US" altLang="en-US" sz="1600" b="1"/>
              <a:t>FHWA</a:t>
            </a:r>
          </a:p>
          <a:p>
            <a:pPr algn="ctr"/>
            <a:r>
              <a:rPr lang="en-US" altLang="en-US" sz="1600" b="1"/>
              <a:t>Realty</a:t>
            </a:r>
          </a:p>
          <a:p>
            <a:pPr algn="ctr"/>
            <a:r>
              <a:rPr lang="en-US" altLang="en-US" sz="1600" b="1"/>
              <a:t>Staff</a:t>
            </a:r>
          </a:p>
        </p:txBody>
      </p:sp>
      <p:sp>
        <p:nvSpPr>
          <p:cNvPr id="96278" name="Text Box 22">
            <a:extLst>
              <a:ext uri="{FF2B5EF4-FFF2-40B4-BE49-F238E27FC236}">
                <a16:creationId xmlns:a16="http://schemas.microsoft.com/office/drawing/2014/main" id="{B7684234-1F1C-4D36-8110-19837C75ECCF}"/>
              </a:ext>
            </a:extLst>
          </p:cNvPr>
          <p:cNvSpPr txBox="1">
            <a:spLocks noChangeArrowheads="1"/>
          </p:cNvSpPr>
          <p:nvPr/>
        </p:nvSpPr>
        <p:spPr bwMode="auto">
          <a:xfrm>
            <a:off x="2971800" y="3124200"/>
            <a:ext cx="13462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600" b="1"/>
              <a:t>Conduct</a:t>
            </a:r>
          </a:p>
          <a:p>
            <a:pPr algn="ctr"/>
            <a:r>
              <a:rPr lang="en-US" altLang="en-US" sz="1600" b="1"/>
              <a:t>Stakeholder</a:t>
            </a:r>
          </a:p>
          <a:p>
            <a:pPr algn="ctr"/>
            <a:r>
              <a:rPr lang="en-US" altLang="en-US" sz="1600" b="1"/>
              <a:t>Interviews</a:t>
            </a:r>
          </a:p>
        </p:txBody>
      </p:sp>
      <p:sp>
        <p:nvSpPr>
          <p:cNvPr id="96279" name="Text Box 23">
            <a:extLst>
              <a:ext uri="{FF2B5EF4-FFF2-40B4-BE49-F238E27FC236}">
                <a16:creationId xmlns:a16="http://schemas.microsoft.com/office/drawing/2014/main" id="{FC9581B2-5830-4F54-80C6-58193F1555EC}"/>
              </a:ext>
            </a:extLst>
          </p:cNvPr>
          <p:cNvSpPr txBox="1">
            <a:spLocks noChangeArrowheads="1"/>
          </p:cNvSpPr>
          <p:nvPr/>
        </p:nvSpPr>
        <p:spPr bwMode="auto">
          <a:xfrm>
            <a:off x="4648200" y="3124200"/>
            <a:ext cx="1387475"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600" b="1"/>
              <a:t>Plan &amp;</a:t>
            </a:r>
          </a:p>
          <a:p>
            <a:r>
              <a:rPr lang="en-US" altLang="en-US" sz="1600" b="1"/>
              <a:t>Conduct</a:t>
            </a:r>
          </a:p>
          <a:p>
            <a:r>
              <a:rPr lang="en-US" altLang="en-US" sz="1600" b="1"/>
              <a:t>Workshops</a:t>
            </a:r>
          </a:p>
        </p:txBody>
      </p:sp>
      <p:sp>
        <p:nvSpPr>
          <p:cNvPr id="96280" name="Text Box 24">
            <a:extLst>
              <a:ext uri="{FF2B5EF4-FFF2-40B4-BE49-F238E27FC236}">
                <a16:creationId xmlns:a16="http://schemas.microsoft.com/office/drawing/2014/main" id="{B2CFF84D-B3B5-4CDB-9E41-F2CB5FC35DEA}"/>
              </a:ext>
            </a:extLst>
          </p:cNvPr>
          <p:cNvSpPr txBox="1">
            <a:spLocks noChangeArrowheads="1"/>
          </p:cNvSpPr>
          <p:nvPr/>
        </p:nvSpPr>
        <p:spPr bwMode="auto">
          <a:xfrm>
            <a:off x="6248400" y="3200400"/>
            <a:ext cx="11430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600" b="1"/>
              <a:t>Perform</a:t>
            </a:r>
          </a:p>
          <a:p>
            <a:r>
              <a:rPr lang="en-US" altLang="en-US" sz="1600" b="1"/>
              <a:t>Analysis</a:t>
            </a:r>
          </a:p>
        </p:txBody>
      </p:sp>
      <p:sp>
        <p:nvSpPr>
          <p:cNvPr id="96281" name="Rectangle 25">
            <a:extLst>
              <a:ext uri="{FF2B5EF4-FFF2-40B4-BE49-F238E27FC236}">
                <a16:creationId xmlns:a16="http://schemas.microsoft.com/office/drawing/2014/main" id="{A7C340A3-E0C8-4BA5-B9CD-F426EDFB2A74}"/>
              </a:ext>
            </a:extLst>
          </p:cNvPr>
          <p:cNvSpPr>
            <a:spLocks noChangeArrowheads="1"/>
          </p:cNvSpPr>
          <p:nvPr/>
        </p:nvSpPr>
        <p:spPr bwMode="auto">
          <a:xfrm>
            <a:off x="7620000" y="3048000"/>
            <a:ext cx="1143000" cy="9144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p>
          <a:p>
            <a:pPr algn="ctr"/>
            <a:endParaRPr lang="en-US" altLang="en-US"/>
          </a:p>
        </p:txBody>
      </p:sp>
      <p:sp>
        <p:nvSpPr>
          <p:cNvPr id="96282" name="Text Box 26">
            <a:extLst>
              <a:ext uri="{FF2B5EF4-FFF2-40B4-BE49-F238E27FC236}">
                <a16:creationId xmlns:a16="http://schemas.microsoft.com/office/drawing/2014/main" id="{E2A4D4AC-D7B5-41F7-9A83-E388D02F8DBD}"/>
              </a:ext>
            </a:extLst>
          </p:cNvPr>
          <p:cNvSpPr txBox="1">
            <a:spLocks noChangeArrowheads="1"/>
          </p:cNvSpPr>
          <p:nvPr/>
        </p:nvSpPr>
        <p:spPr bwMode="auto">
          <a:xfrm>
            <a:off x="7620000" y="3200400"/>
            <a:ext cx="1371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600" b="1"/>
              <a:t>Present</a:t>
            </a:r>
          </a:p>
          <a:p>
            <a:r>
              <a:rPr lang="en-US" altLang="en-US" sz="1600" b="1"/>
              <a:t>Results</a:t>
            </a:r>
          </a:p>
        </p:txBody>
      </p:sp>
      <p:sp>
        <p:nvSpPr>
          <p:cNvPr id="96284" name="Line 28">
            <a:extLst>
              <a:ext uri="{FF2B5EF4-FFF2-40B4-BE49-F238E27FC236}">
                <a16:creationId xmlns:a16="http://schemas.microsoft.com/office/drawing/2014/main" id="{165F84E2-AAD6-4B08-8691-F831AB061242}"/>
              </a:ext>
            </a:extLst>
          </p:cNvPr>
          <p:cNvSpPr>
            <a:spLocks noChangeShapeType="1"/>
          </p:cNvSpPr>
          <p:nvPr/>
        </p:nvSpPr>
        <p:spPr bwMode="auto">
          <a:xfrm>
            <a:off x="2667000" y="35052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85" name="Line 29">
            <a:extLst>
              <a:ext uri="{FF2B5EF4-FFF2-40B4-BE49-F238E27FC236}">
                <a16:creationId xmlns:a16="http://schemas.microsoft.com/office/drawing/2014/main" id="{5AFDA816-ADB3-4EF9-B451-F5763636081B}"/>
              </a:ext>
            </a:extLst>
          </p:cNvPr>
          <p:cNvSpPr>
            <a:spLocks noChangeShapeType="1"/>
          </p:cNvSpPr>
          <p:nvPr/>
        </p:nvSpPr>
        <p:spPr bwMode="auto">
          <a:xfrm>
            <a:off x="4267200" y="35052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86" name="Line 30">
            <a:extLst>
              <a:ext uri="{FF2B5EF4-FFF2-40B4-BE49-F238E27FC236}">
                <a16:creationId xmlns:a16="http://schemas.microsoft.com/office/drawing/2014/main" id="{01604BA4-65DC-4F54-BD0A-FB8DEFFD4071}"/>
              </a:ext>
            </a:extLst>
          </p:cNvPr>
          <p:cNvSpPr>
            <a:spLocks noChangeShapeType="1"/>
          </p:cNvSpPr>
          <p:nvPr/>
        </p:nvSpPr>
        <p:spPr bwMode="auto">
          <a:xfrm>
            <a:off x="5867400" y="35052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87" name="Line 31">
            <a:extLst>
              <a:ext uri="{FF2B5EF4-FFF2-40B4-BE49-F238E27FC236}">
                <a16:creationId xmlns:a16="http://schemas.microsoft.com/office/drawing/2014/main" id="{D54060F3-4E76-4CD5-8F7D-5AA0A70B35FD}"/>
              </a:ext>
            </a:extLst>
          </p:cNvPr>
          <p:cNvSpPr>
            <a:spLocks noChangeShapeType="1"/>
          </p:cNvSpPr>
          <p:nvPr/>
        </p:nvSpPr>
        <p:spPr bwMode="auto">
          <a:xfrm>
            <a:off x="7315200" y="35052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88" name="Line 32">
            <a:extLst>
              <a:ext uri="{FF2B5EF4-FFF2-40B4-BE49-F238E27FC236}">
                <a16:creationId xmlns:a16="http://schemas.microsoft.com/office/drawing/2014/main" id="{9860DC99-A100-4842-A97B-8AAEF31E62AE}"/>
              </a:ext>
            </a:extLst>
          </p:cNvPr>
          <p:cNvSpPr>
            <a:spLocks noChangeShapeType="1"/>
          </p:cNvSpPr>
          <p:nvPr/>
        </p:nvSpPr>
        <p:spPr bwMode="auto">
          <a:xfrm flipV="1">
            <a:off x="1447800" y="2209800"/>
            <a:ext cx="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89" name="Line 33">
            <a:extLst>
              <a:ext uri="{FF2B5EF4-FFF2-40B4-BE49-F238E27FC236}">
                <a16:creationId xmlns:a16="http://schemas.microsoft.com/office/drawing/2014/main" id="{D8C324F6-7F64-41EF-91F4-E6F6F991C6E3}"/>
              </a:ext>
            </a:extLst>
          </p:cNvPr>
          <p:cNvSpPr>
            <a:spLocks noChangeShapeType="1"/>
          </p:cNvSpPr>
          <p:nvPr/>
        </p:nvSpPr>
        <p:spPr bwMode="auto">
          <a:xfrm>
            <a:off x="1447800" y="22098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90" name="Line 34">
            <a:extLst>
              <a:ext uri="{FF2B5EF4-FFF2-40B4-BE49-F238E27FC236}">
                <a16:creationId xmlns:a16="http://schemas.microsoft.com/office/drawing/2014/main" id="{D02F9AAF-BFA2-42E3-8D74-998B8F97F1A8}"/>
              </a:ext>
            </a:extLst>
          </p:cNvPr>
          <p:cNvSpPr>
            <a:spLocks noChangeShapeType="1"/>
          </p:cNvSpPr>
          <p:nvPr/>
        </p:nvSpPr>
        <p:spPr bwMode="auto">
          <a:xfrm>
            <a:off x="1447800" y="3505200"/>
            <a:ext cx="0" cy="1295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91" name="Line 35">
            <a:extLst>
              <a:ext uri="{FF2B5EF4-FFF2-40B4-BE49-F238E27FC236}">
                <a16:creationId xmlns:a16="http://schemas.microsoft.com/office/drawing/2014/main" id="{77036432-4E0E-4789-ABC3-0EAE86501977}"/>
              </a:ext>
            </a:extLst>
          </p:cNvPr>
          <p:cNvSpPr>
            <a:spLocks noChangeShapeType="1"/>
          </p:cNvSpPr>
          <p:nvPr/>
        </p:nvSpPr>
        <p:spPr bwMode="auto">
          <a:xfrm>
            <a:off x="1447800" y="48006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92" name="Line 36">
            <a:extLst>
              <a:ext uri="{FF2B5EF4-FFF2-40B4-BE49-F238E27FC236}">
                <a16:creationId xmlns:a16="http://schemas.microsoft.com/office/drawing/2014/main" id="{9D2C4A52-4C6F-48AF-BCAA-E0496FD1157C}"/>
              </a:ext>
            </a:extLst>
          </p:cNvPr>
          <p:cNvSpPr>
            <a:spLocks noChangeShapeType="1"/>
          </p:cNvSpPr>
          <p:nvPr/>
        </p:nvSpPr>
        <p:spPr bwMode="auto">
          <a:xfrm>
            <a:off x="3200400" y="2209800"/>
            <a:ext cx="381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93" name="Line 37">
            <a:extLst>
              <a:ext uri="{FF2B5EF4-FFF2-40B4-BE49-F238E27FC236}">
                <a16:creationId xmlns:a16="http://schemas.microsoft.com/office/drawing/2014/main" id="{125AACD9-AF19-4E10-BFEB-AAD73062E756}"/>
              </a:ext>
            </a:extLst>
          </p:cNvPr>
          <p:cNvSpPr>
            <a:spLocks noChangeShapeType="1"/>
          </p:cNvSpPr>
          <p:nvPr/>
        </p:nvSpPr>
        <p:spPr bwMode="auto">
          <a:xfrm>
            <a:off x="3657600" y="2209800"/>
            <a:ext cx="0" cy="8382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94" name="Line 38">
            <a:extLst>
              <a:ext uri="{FF2B5EF4-FFF2-40B4-BE49-F238E27FC236}">
                <a16:creationId xmlns:a16="http://schemas.microsoft.com/office/drawing/2014/main" id="{CED53887-5D97-402B-B374-447D06DD1AB1}"/>
              </a:ext>
            </a:extLst>
          </p:cNvPr>
          <p:cNvSpPr>
            <a:spLocks noChangeShapeType="1"/>
          </p:cNvSpPr>
          <p:nvPr/>
        </p:nvSpPr>
        <p:spPr bwMode="auto">
          <a:xfrm>
            <a:off x="3581400" y="2209800"/>
            <a:ext cx="1676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95" name="Line 39">
            <a:extLst>
              <a:ext uri="{FF2B5EF4-FFF2-40B4-BE49-F238E27FC236}">
                <a16:creationId xmlns:a16="http://schemas.microsoft.com/office/drawing/2014/main" id="{0FFA774D-4ACA-4970-A0B5-6B552A9DAD37}"/>
              </a:ext>
            </a:extLst>
          </p:cNvPr>
          <p:cNvSpPr>
            <a:spLocks noChangeShapeType="1"/>
          </p:cNvSpPr>
          <p:nvPr/>
        </p:nvSpPr>
        <p:spPr bwMode="auto">
          <a:xfrm>
            <a:off x="5257800" y="2209800"/>
            <a:ext cx="0" cy="838200"/>
          </a:xfrm>
          <a:prstGeom prst="line">
            <a:avLst/>
          </a:prstGeom>
          <a:noFill/>
          <a:ln w="9525">
            <a:solidFill>
              <a:schemeClr val="tx1"/>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96" name="Line 40">
            <a:extLst>
              <a:ext uri="{FF2B5EF4-FFF2-40B4-BE49-F238E27FC236}">
                <a16:creationId xmlns:a16="http://schemas.microsoft.com/office/drawing/2014/main" id="{EE5CB194-E7A2-40CA-91BA-6D5B58B91094}"/>
              </a:ext>
            </a:extLst>
          </p:cNvPr>
          <p:cNvSpPr>
            <a:spLocks noChangeShapeType="1"/>
          </p:cNvSpPr>
          <p:nvPr/>
        </p:nvSpPr>
        <p:spPr bwMode="auto">
          <a:xfrm>
            <a:off x="5257800" y="2209800"/>
            <a:ext cx="1447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297" name="Line 41">
            <a:extLst>
              <a:ext uri="{FF2B5EF4-FFF2-40B4-BE49-F238E27FC236}">
                <a16:creationId xmlns:a16="http://schemas.microsoft.com/office/drawing/2014/main" id="{4ECC3EDE-42DD-42D1-A494-EE907A645358}"/>
              </a:ext>
            </a:extLst>
          </p:cNvPr>
          <p:cNvSpPr>
            <a:spLocks noChangeShapeType="1"/>
          </p:cNvSpPr>
          <p:nvPr/>
        </p:nvSpPr>
        <p:spPr bwMode="auto">
          <a:xfrm>
            <a:off x="6705600" y="2209800"/>
            <a:ext cx="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00" name="Line 44">
            <a:extLst>
              <a:ext uri="{FF2B5EF4-FFF2-40B4-BE49-F238E27FC236}">
                <a16:creationId xmlns:a16="http://schemas.microsoft.com/office/drawing/2014/main" id="{337DDB14-1347-4006-B529-F68C262708F3}"/>
              </a:ext>
            </a:extLst>
          </p:cNvPr>
          <p:cNvSpPr>
            <a:spLocks noChangeShapeType="1"/>
          </p:cNvSpPr>
          <p:nvPr/>
        </p:nvSpPr>
        <p:spPr bwMode="auto">
          <a:xfrm>
            <a:off x="2667000" y="4800600"/>
            <a:ext cx="990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96301" name="Line 45">
            <a:extLst>
              <a:ext uri="{FF2B5EF4-FFF2-40B4-BE49-F238E27FC236}">
                <a16:creationId xmlns:a16="http://schemas.microsoft.com/office/drawing/2014/main" id="{2B3F2393-9CD5-4901-976F-B4896C20BA0E}"/>
              </a:ext>
            </a:extLst>
          </p:cNvPr>
          <p:cNvSpPr>
            <a:spLocks noChangeShapeType="1"/>
          </p:cNvSpPr>
          <p:nvPr/>
        </p:nvSpPr>
        <p:spPr bwMode="auto">
          <a:xfrm flipV="1">
            <a:off x="3657600" y="3962400"/>
            <a:ext cx="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a:extLst>
              <a:ext uri="{FF2B5EF4-FFF2-40B4-BE49-F238E27FC236}">
                <a16:creationId xmlns:a16="http://schemas.microsoft.com/office/drawing/2014/main" id="{BCAABD18-CC1A-4F97-8183-EE399C7A5AF8}"/>
              </a:ext>
            </a:extLst>
          </p:cNvPr>
          <p:cNvSpPr>
            <a:spLocks noGrp="1" noChangeArrowheads="1"/>
          </p:cNvSpPr>
          <p:nvPr>
            <p:ph type="title"/>
          </p:nvPr>
        </p:nvSpPr>
        <p:spPr>
          <a:xfrm>
            <a:off x="457200" y="274638"/>
            <a:ext cx="8229600" cy="944562"/>
          </a:xfrm>
        </p:spPr>
        <p:txBody>
          <a:bodyPr/>
          <a:lstStyle/>
          <a:p>
            <a:r>
              <a:rPr lang="en-US" altLang="en-US" sz="4000"/>
              <a:t>Agency Staff Interview Methodology</a:t>
            </a:r>
            <a:endParaRPr lang="en-US" altLang="en-US" sz="1600"/>
          </a:p>
        </p:txBody>
      </p:sp>
      <p:sp>
        <p:nvSpPr>
          <p:cNvPr id="142339" name="Rectangle 3">
            <a:extLst>
              <a:ext uri="{FF2B5EF4-FFF2-40B4-BE49-F238E27FC236}">
                <a16:creationId xmlns:a16="http://schemas.microsoft.com/office/drawing/2014/main" id="{7080630D-6BDC-4954-9D3F-22652F51CAAB}"/>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42340" name="Rectangle 4">
            <a:extLst>
              <a:ext uri="{FF2B5EF4-FFF2-40B4-BE49-F238E27FC236}">
                <a16:creationId xmlns:a16="http://schemas.microsoft.com/office/drawing/2014/main" id="{CF63E4ED-C9CA-4FE6-8EE6-68CEA0897985}"/>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sz="3000"/>
              <a:t>Conducted a brief survey of FHWA Division Realty Officers in effort to determine staff from other Agencies to interview</a:t>
            </a:r>
          </a:p>
          <a:p>
            <a:r>
              <a:rPr lang="en-US" altLang="en-US" sz="3000"/>
              <a:t>Contacted HQ staff at all participating Agencies</a:t>
            </a:r>
          </a:p>
          <a:p>
            <a:r>
              <a:rPr lang="en-US" altLang="en-US" sz="3000"/>
              <a:t>Developed structured survey instrument</a:t>
            </a:r>
          </a:p>
          <a:p>
            <a:r>
              <a:rPr lang="en-US" altLang="en-US" sz="3000"/>
              <a:t>Conducted interviews in December 2004 and January 2005</a:t>
            </a:r>
          </a:p>
          <a:p>
            <a:r>
              <a:rPr lang="en-US" altLang="en-US" sz="3000"/>
              <a:t>Analyzed and summarized results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2">
            <a:extLst>
              <a:ext uri="{FF2B5EF4-FFF2-40B4-BE49-F238E27FC236}">
                <a16:creationId xmlns:a16="http://schemas.microsoft.com/office/drawing/2014/main" id="{8FBB9ECC-A6D1-4107-B132-5645AF566EA9}"/>
              </a:ext>
            </a:extLst>
          </p:cNvPr>
          <p:cNvSpPr>
            <a:spLocks noGrp="1" noChangeArrowheads="1"/>
          </p:cNvSpPr>
          <p:nvPr>
            <p:ph type="title"/>
          </p:nvPr>
        </p:nvSpPr>
        <p:spPr>
          <a:xfrm>
            <a:off x="457200" y="274638"/>
            <a:ext cx="8229600" cy="944562"/>
          </a:xfrm>
        </p:spPr>
        <p:txBody>
          <a:bodyPr/>
          <a:lstStyle/>
          <a:p>
            <a:r>
              <a:rPr lang="en-US" altLang="en-US"/>
              <a:t>Interview Subject Areas</a:t>
            </a:r>
            <a:endParaRPr lang="en-US" altLang="en-US" sz="1800"/>
          </a:p>
        </p:txBody>
      </p:sp>
      <p:sp>
        <p:nvSpPr>
          <p:cNvPr id="143363" name="Rectangle 3">
            <a:extLst>
              <a:ext uri="{FF2B5EF4-FFF2-40B4-BE49-F238E27FC236}">
                <a16:creationId xmlns:a16="http://schemas.microsoft.com/office/drawing/2014/main" id="{78E59831-638F-491B-8D37-A05805130E1C}"/>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43364" name="Rectangle 4">
            <a:extLst>
              <a:ext uri="{FF2B5EF4-FFF2-40B4-BE49-F238E27FC236}">
                <a16:creationId xmlns:a16="http://schemas.microsoft.com/office/drawing/2014/main" id="{E8640429-4516-4944-A58B-28CEDD4103B1}"/>
              </a:ext>
            </a:extLst>
          </p:cNvPr>
          <p:cNvSpPr>
            <a:spLocks noChangeArrowheads="1"/>
          </p:cNvSpPr>
          <p:nvPr/>
        </p:nvSpPr>
        <p:spPr bwMode="auto">
          <a:xfrm>
            <a:off x="6858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Bef>
                <a:spcPct val="60000"/>
              </a:spcBef>
            </a:pPr>
            <a:r>
              <a:rPr lang="en-US" altLang="en-US" sz="2800"/>
              <a:t>Role, responsibilities and background</a:t>
            </a:r>
          </a:p>
          <a:p>
            <a:pPr>
              <a:spcBef>
                <a:spcPct val="60000"/>
              </a:spcBef>
            </a:pPr>
            <a:r>
              <a:rPr lang="en-US" altLang="en-US" sz="2800"/>
              <a:t>Performance Measures</a:t>
            </a:r>
          </a:p>
          <a:p>
            <a:pPr>
              <a:spcBef>
                <a:spcPct val="60000"/>
              </a:spcBef>
            </a:pPr>
            <a:r>
              <a:rPr lang="en-US" altLang="en-US" sz="2800"/>
              <a:t>Study Success Factors</a:t>
            </a:r>
          </a:p>
          <a:p>
            <a:pPr>
              <a:spcBef>
                <a:spcPct val="60000"/>
              </a:spcBef>
            </a:pPr>
            <a:r>
              <a:rPr lang="en-US" altLang="en-US" sz="2800"/>
              <a:t>Use of Real Property Agreements</a:t>
            </a:r>
          </a:p>
          <a:p>
            <a:pPr>
              <a:spcBef>
                <a:spcPct val="60000"/>
              </a:spcBef>
            </a:pPr>
            <a:r>
              <a:rPr lang="en-US" altLang="en-US" sz="2800"/>
              <a:t>Agency Diversity</a:t>
            </a:r>
          </a:p>
          <a:p>
            <a:pPr>
              <a:spcBef>
                <a:spcPct val="60000"/>
              </a:spcBef>
            </a:pPr>
            <a:r>
              <a:rPr lang="en-US" altLang="en-US" sz="2800"/>
              <a:t>Communication Within and Between Agencies</a:t>
            </a:r>
          </a:p>
          <a:p>
            <a:pPr>
              <a:spcBef>
                <a:spcPct val="60000"/>
              </a:spcBef>
            </a:pPr>
            <a:r>
              <a:rPr lang="en-US" altLang="en-US" sz="2800"/>
              <a:t>Critical Issues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9FE4371A-B2E4-42ED-B2C7-86DCDFC3A9B9}"/>
              </a:ext>
            </a:extLst>
          </p:cNvPr>
          <p:cNvSpPr>
            <a:spLocks noGrp="1" noChangeArrowheads="1"/>
          </p:cNvSpPr>
          <p:nvPr>
            <p:ph type="title"/>
          </p:nvPr>
        </p:nvSpPr>
        <p:spPr>
          <a:xfrm>
            <a:off x="457200" y="274638"/>
            <a:ext cx="8229600" cy="944562"/>
          </a:xfrm>
        </p:spPr>
        <p:txBody>
          <a:bodyPr/>
          <a:lstStyle/>
          <a:p>
            <a:r>
              <a:rPr lang="en-US" altLang="en-US"/>
              <a:t>Stakeholder Interviews</a:t>
            </a:r>
            <a:endParaRPr lang="en-US" altLang="en-US" sz="1800"/>
          </a:p>
        </p:txBody>
      </p:sp>
      <p:sp>
        <p:nvSpPr>
          <p:cNvPr id="13315" name="Rectangle 3">
            <a:extLst>
              <a:ext uri="{FF2B5EF4-FFF2-40B4-BE49-F238E27FC236}">
                <a16:creationId xmlns:a16="http://schemas.microsoft.com/office/drawing/2014/main" id="{201F4FBC-D05E-423D-B657-B7A49308AF1E}"/>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graphicFrame>
        <p:nvGraphicFramePr>
          <p:cNvPr id="13427" name="Group 115">
            <a:extLst>
              <a:ext uri="{FF2B5EF4-FFF2-40B4-BE49-F238E27FC236}">
                <a16:creationId xmlns:a16="http://schemas.microsoft.com/office/drawing/2014/main" id="{B1952859-453C-4456-8289-2B665C260475}"/>
              </a:ext>
            </a:extLst>
          </p:cNvPr>
          <p:cNvGraphicFramePr>
            <a:graphicFrameLocks noGrp="1"/>
          </p:cNvGraphicFramePr>
          <p:nvPr/>
        </p:nvGraphicFramePr>
        <p:xfrm>
          <a:off x="1219200" y="1600200"/>
          <a:ext cx="6934200" cy="4046540"/>
        </p:xfrm>
        <a:graphic>
          <a:graphicData uri="http://schemas.openxmlformats.org/drawingml/2006/table">
            <a:tbl>
              <a:tblPr/>
              <a:tblGrid>
                <a:gridCol w="4044950">
                  <a:extLst>
                    <a:ext uri="{9D8B030D-6E8A-4147-A177-3AD203B41FA5}">
                      <a16:colId xmlns:a16="http://schemas.microsoft.com/office/drawing/2014/main" val="3718833922"/>
                    </a:ext>
                  </a:extLst>
                </a:gridCol>
                <a:gridCol w="2889250">
                  <a:extLst>
                    <a:ext uri="{9D8B030D-6E8A-4147-A177-3AD203B41FA5}">
                      <a16:colId xmlns:a16="http://schemas.microsoft.com/office/drawing/2014/main" val="1013238122"/>
                    </a:ext>
                  </a:extLst>
                </a:gridCol>
              </a:tblGrid>
              <a:tr h="449263">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Agency</a:t>
                      </a:r>
                      <a:endParaRPr kumimoji="0" lang="en-US" altLang="en-US" sz="2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Interviewees</a:t>
                      </a:r>
                      <a:endParaRPr kumimoji="0" lang="en-US" altLang="en-US" sz="24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87694006"/>
                  </a:ext>
                </a:extLst>
              </a:tr>
              <a:tr h="447675">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Bureau of Land Management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9</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745197900"/>
                  </a:ext>
                </a:extLst>
              </a:tr>
              <a:tr h="449263">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Bureau of Indian Affairs</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5</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79923279"/>
                  </a:ext>
                </a:extLst>
              </a:tr>
              <a:tr h="449263">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U. S. Forest Service</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11</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378904082"/>
                  </a:ext>
                </a:extLst>
              </a:tr>
              <a:tr h="447675">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U. S. Fish and Wildlife Service</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4</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11163114"/>
                  </a:ext>
                </a:extLst>
              </a:tr>
              <a:tr h="449263">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FHWA Federal Lands Highway</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4</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04176315"/>
                  </a:ext>
                </a:extLst>
              </a:tr>
              <a:tr h="449263">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Bureau of Reclamation</a:t>
                      </a:r>
                      <a:endPar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4</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40380744"/>
                  </a:ext>
                </a:extLst>
              </a:tr>
              <a:tr h="447675">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U.S. Army Corps of Engineers</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06500557"/>
                  </a:ext>
                </a:extLst>
              </a:tr>
              <a:tr h="449263">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Total Interviews:</a:t>
                      </a:r>
                      <a:endPar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38</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199637809"/>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a:extLst>
              <a:ext uri="{FF2B5EF4-FFF2-40B4-BE49-F238E27FC236}">
                <a16:creationId xmlns:a16="http://schemas.microsoft.com/office/drawing/2014/main" id="{E83FA15A-768F-45D0-B0DA-D5CD4907CFEC}"/>
              </a:ext>
            </a:extLst>
          </p:cNvPr>
          <p:cNvSpPr>
            <a:spLocks noGrp="1" noChangeArrowheads="1"/>
          </p:cNvSpPr>
          <p:nvPr>
            <p:ph type="title"/>
          </p:nvPr>
        </p:nvSpPr>
        <p:spPr>
          <a:xfrm>
            <a:off x="457200" y="274638"/>
            <a:ext cx="8229600" cy="944562"/>
          </a:xfrm>
        </p:spPr>
        <p:txBody>
          <a:bodyPr/>
          <a:lstStyle/>
          <a:p>
            <a:r>
              <a:rPr lang="en-US" altLang="en-US"/>
              <a:t>Workshop Objectives </a:t>
            </a:r>
            <a:r>
              <a:rPr lang="en-US" altLang="en-US" sz="1800"/>
              <a:t>(1 of 2)</a:t>
            </a:r>
          </a:p>
        </p:txBody>
      </p:sp>
      <p:sp>
        <p:nvSpPr>
          <p:cNvPr id="105475" name="Rectangle 3">
            <a:extLst>
              <a:ext uri="{FF2B5EF4-FFF2-40B4-BE49-F238E27FC236}">
                <a16:creationId xmlns:a16="http://schemas.microsoft.com/office/drawing/2014/main" id="{FD40FE66-2F1F-4ED7-A498-7D183FED5F6D}"/>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05476" name="Rectangle 4">
            <a:extLst>
              <a:ext uri="{FF2B5EF4-FFF2-40B4-BE49-F238E27FC236}">
                <a16:creationId xmlns:a16="http://schemas.microsoft.com/office/drawing/2014/main" id="{14B24FEB-6778-42D1-B9F8-83B89707A6D6}"/>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Bef>
                <a:spcPct val="60000"/>
              </a:spcBef>
            </a:pPr>
            <a:r>
              <a:rPr lang="en-US" altLang="en-US"/>
              <a:t>Help Agencies understand each others missions and mandates and how they affect Federal Land Transfers</a:t>
            </a:r>
          </a:p>
          <a:p>
            <a:pPr>
              <a:spcBef>
                <a:spcPct val="60000"/>
              </a:spcBef>
            </a:pPr>
            <a:r>
              <a:rPr lang="en-US" altLang="en-US"/>
              <a:t>Present and discuss ‘best practices’ and strategies regarding Federal Land Transfers</a:t>
            </a:r>
          </a:p>
          <a:p>
            <a:pPr>
              <a:spcBef>
                <a:spcPct val="60000"/>
              </a:spcBef>
            </a:pPr>
            <a:r>
              <a:rPr lang="en-US" altLang="en-US"/>
              <a:t>Identify opportunities for streamlining the Federal Land Transfer process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a:extLst>
              <a:ext uri="{FF2B5EF4-FFF2-40B4-BE49-F238E27FC236}">
                <a16:creationId xmlns:a16="http://schemas.microsoft.com/office/drawing/2014/main" id="{4F32C97F-D5EF-407A-B7AE-63D2690FBA7E}"/>
              </a:ext>
            </a:extLst>
          </p:cNvPr>
          <p:cNvSpPr>
            <a:spLocks noGrp="1" noChangeArrowheads="1"/>
          </p:cNvSpPr>
          <p:nvPr>
            <p:ph type="title"/>
          </p:nvPr>
        </p:nvSpPr>
        <p:spPr>
          <a:xfrm>
            <a:off x="457200" y="274638"/>
            <a:ext cx="8229600" cy="944562"/>
          </a:xfrm>
        </p:spPr>
        <p:txBody>
          <a:bodyPr/>
          <a:lstStyle/>
          <a:p>
            <a:r>
              <a:rPr lang="en-US" altLang="en-US"/>
              <a:t>Workshop Objectives </a:t>
            </a:r>
            <a:r>
              <a:rPr lang="en-US" altLang="en-US" sz="1800"/>
              <a:t>(2 of 2)</a:t>
            </a:r>
          </a:p>
        </p:txBody>
      </p:sp>
      <p:sp>
        <p:nvSpPr>
          <p:cNvPr id="106499" name="Rectangle 3">
            <a:extLst>
              <a:ext uri="{FF2B5EF4-FFF2-40B4-BE49-F238E27FC236}">
                <a16:creationId xmlns:a16="http://schemas.microsoft.com/office/drawing/2014/main" id="{BE5C55A7-6F22-435C-AF25-D5240CE48312}"/>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06500" name="Rectangle 4">
            <a:extLst>
              <a:ext uri="{FF2B5EF4-FFF2-40B4-BE49-F238E27FC236}">
                <a16:creationId xmlns:a16="http://schemas.microsoft.com/office/drawing/2014/main" id="{728CD3A5-4528-47D9-A7BA-A12C3947B78E}"/>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Bef>
                <a:spcPct val="60000"/>
              </a:spcBef>
            </a:pPr>
            <a:r>
              <a:rPr lang="en-US" altLang="en-US"/>
              <a:t>Introduce dispute resolution concepts which can assist in overcoming process and communication barriers between Agencies</a:t>
            </a:r>
          </a:p>
          <a:p>
            <a:pPr>
              <a:spcBef>
                <a:spcPct val="60000"/>
              </a:spcBef>
            </a:pPr>
            <a:r>
              <a:rPr lang="en-US" altLang="en-US"/>
              <a:t>Identify approaches for enhancing dialogue and communication between Agencies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53A601EF-C717-4CEE-A259-E2C0A17B76ED}"/>
              </a:ext>
            </a:extLst>
          </p:cNvPr>
          <p:cNvSpPr>
            <a:spLocks noGrp="1" noChangeArrowheads="1"/>
          </p:cNvSpPr>
          <p:nvPr>
            <p:ph type="title"/>
          </p:nvPr>
        </p:nvSpPr>
        <p:spPr>
          <a:xfrm>
            <a:off x="457200" y="274638"/>
            <a:ext cx="8229600" cy="944562"/>
          </a:xfrm>
        </p:spPr>
        <p:txBody>
          <a:bodyPr/>
          <a:lstStyle/>
          <a:p>
            <a:r>
              <a:rPr lang="en-US" altLang="en-US" sz="4000"/>
              <a:t>Workshop Attendees by Location</a:t>
            </a:r>
            <a:endParaRPr lang="en-US" altLang="en-US" sz="1600"/>
          </a:p>
        </p:txBody>
      </p:sp>
      <p:sp>
        <p:nvSpPr>
          <p:cNvPr id="97283" name="Rectangle 3">
            <a:extLst>
              <a:ext uri="{FF2B5EF4-FFF2-40B4-BE49-F238E27FC236}">
                <a16:creationId xmlns:a16="http://schemas.microsoft.com/office/drawing/2014/main" id="{D597272B-EB83-4F96-836B-19BCE85C091D}"/>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graphicFrame>
        <p:nvGraphicFramePr>
          <p:cNvPr id="97416" name="Group 136">
            <a:extLst>
              <a:ext uri="{FF2B5EF4-FFF2-40B4-BE49-F238E27FC236}">
                <a16:creationId xmlns:a16="http://schemas.microsoft.com/office/drawing/2014/main" id="{97766BBF-D91A-468C-B755-39FDCCF98FDD}"/>
              </a:ext>
            </a:extLst>
          </p:cNvPr>
          <p:cNvGraphicFramePr>
            <a:graphicFrameLocks noGrp="1"/>
          </p:cNvGraphicFramePr>
          <p:nvPr/>
        </p:nvGraphicFramePr>
        <p:xfrm>
          <a:off x="990600" y="1752600"/>
          <a:ext cx="7162800" cy="3701415"/>
        </p:xfrm>
        <a:graphic>
          <a:graphicData uri="http://schemas.openxmlformats.org/drawingml/2006/table">
            <a:tbl>
              <a:tblPr/>
              <a:tblGrid>
                <a:gridCol w="4957763">
                  <a:extLst>
                    <a:ext uri="{9D8B030D-6E8A-4147-A177-3AD203B41FA5}">
                      <a16:colId xmlns:a16="http://schemas.microsoft.com/office/drawing/2014/main" val="967696709"/>
                    </a:ext>
                  </a:extLst>
                </a:gridCol>
                <a:gridCol w="2205037">
                  <a:extLst>
                    <a:ext uri="{9D8B030D-6E8A-4147-A177-3AD203B41FA5}">
                      <a16:colId xmlns:a16="http://schemas.microsoft.com/office/drawing/2014/main" val="891094513"/>
                    </a:ext>
                  </a:extLst>
                </a:gridCol>
              </a:tblGrid>
              <a:tr h="428625">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Workshop Location</a:t>
                      </a:r>
                      <a:endParaRPr kumimoji="0" lang="en-US" altLang="en-US" sz="20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Total Participants</a:t>
                      </a:r>
                      <a:endParaRPr kumimoji="0" lang="en-US" altLang="en-US" sz="20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60860722"/>
                  </a:ext>
                </a:extLst>
              </a:tr>
              <a:tr h="428625">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Denver</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19</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45419363"/>
                  </a:ext>
                </a:extLst>
              </a:tr>
              <a:tr h="428625">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Washington</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10</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29287537"/>
                  </a:ext>
                </a:extLst>
              </a:tr>
              <a:tr h="428625">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Sacramento</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8</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725384943"/>
                  </a:ext>
                </a:extLst>
              </a:tr>
              <a:tr h="428625">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Vancouver, Washington</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18</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067395422"/>
                  </a:ext>
                </a:extLst>
              </a:tr>
              <a:tr h="428625">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Albuquerque</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11</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207559837"/>
                  </a:ext>
                </a:extLst>
              </a:tr>
              <a:tr h="428625">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Minneapolis/St. Paul (Bloomington)</a:t>
                      </a:r>
                      <a:endPar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7</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80889939"/>
                  </a:ext>
                </a:extLst>
              </a:tr>
              <a:tr h="428625">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Total Workshop Participants:</a:t>
                      </a:r>
                      <a:endPar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73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130803870"/>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a:extLst>
              <a:ext uri="{FF2B5EF4-FFF2-40B4-BE49-F238E27FC236}">
                <a16:creationId xmlns:a16="http://schemas.microsoft.com/office/drawing/2014/main" id="{0D2C314B-024D-4C86-801F-E7067A12847D}"/>
              </a:ext>
            </a:extLst>
          </p:cNvPr>
          <p:cNvSpPr>
            <a:spLocks noGrp="1" noChangeArrowheads="1"/>
          </p:cNvSpPr>
          <p:nvPr>
            <p:ph type="title"/>
          </p:nvPr>
        </p:nvSpPr>
        <p:spPr>
          <a:xfrm>
            <a:off x="457200" y="274638"/>
            <a:ext cx="8229600" cy="944562"/>
          </a:xfrm>
        </p:spPr>
        <p:txBody>
          <a:bodyPr/>
          <a:lstStyle/>
          <a:p>
            <a:r>
              <a:rPr lang="en-US" altLang="en-US"/>
              <a:t>Workshop Attendees by Agency</a:t>
            </a:r>
            <a:endParaRPr lang="en-US" altLang="en-US" sz="1800"/>
          </a:p>
        </p:txBody>
      </p:sp>
      <p:sp>
        <p:nvSpPr>
          <p:cNvPr id="98307" name="Rectangle 3">
            <a:extLst>
              <a:ext uri="{FF2B5EF4-FFF2-40B4-BE49-F238E27FC236}">
                <a16:creationId xmlns:a16="http://schemas.microsoft.com/office/drawing/2014/main" id="{6DD681B4-50CF-407F-8E0F-BDC60EBF54C6}"/>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graphicFrame>
        <p:nvGraphicFramePr>
          <p:cNvPr id="98491" name="Group 187">
            <a:extLst>
              <a:ext uri="{FF2B5EF4-FFF2-40B4-BE49-F238E27FC236}">
                <a16:creationId xmlns:a16="http://schemas.microsoft.com/office/drawing/2014/main" id="{5B8D843F-C5DA-4D88-99CB-F213C2F631DE}"/>
              </a:ext>
            </a:extLst>
          </p:cNvPr>
          <p:cNvGraphicFramePr>
            <a:graphicFrameLocks noGrp="1"/>
          </p:cNvGraphicFramePr>
          <p:nvPr/>
        </p:nvGraphicFramePr>
        <p:xfrm>
          <a:off x="1295400" y="1371600"/>
          <a:ext cx="6705600" cy="4747578"/>
        </p:xfrm>
        <a:graphic>
          <a:graphicData uri="http://schemas.openxmlformats.org/drawingml/2006/table">
            <a:tbl>
              <a:tblPr/>
              <a:tblGrid>
                <a:gridCol w="4616450">
                  <a:extLst>
                    <a:ext uri="{9D8B030D-6E8A-4147-A177-3AD203B41FA5}">
                      <a16:colId xmlns:a16="http://schemas.microsoft.com/office/drawing/2014/main" val="594113355"/>
                    </a:ext>
                  </a:extLst>
                </a:gridCol>
                <a:gridCol w="2089150">
                  <a:extLst>
                    <a:ext uri="{9D8B030D-6E8A-4147-A177-3AD203B41FA5}">
                      <a16:colId xmlns:a16="http://schemas.microsoft.com/office/drawing/2014/main" val="1608969283"/>
                    </a:ext>
                  </a:extLst>
                </a:gridCol>
              </a:tblGrid>
              <a:tr h="32543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Agency</a:t>
                      </a:r>
                      <a:endParaRPr kumimoji="0" lang="en-US" altLang="en-US" sz="20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20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Total Participants</a:t>
                      </a:r>
                      <a:endParaRPr kumimoji="0" lang="en-US" altLang="en-US" sz="20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5092886"/>
                  </a:ext>
                </a:extLst>
              </a:tr>
              <a:tr h="32543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Bureau of Land Management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10</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883721072"/>
                  </a:ext>
                </a:extLst>
              </a:tr>
              <a:tr h="32543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Bureau of Indian Affairs</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95081624"/>
                  </a:ext>
                </a:extLst>
              </a:tr>
              <a:tr h="323850">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U. S. Forest Service</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23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37713224"/>
                  </a:ext>
                </a:extLst>
              </a:tr>
              <a:tr h="32543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U. S. Fish and Wildlife Service</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4</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945386657"/>
                  </a:ext>
                </a:extLst>
              </a:tr>
              <a:tr h="32543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FHWA Federal Lands Highway</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9</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38789795"/>
                  </a:ext>
                </a:extLst>
              </a:tr>
              <a:tr h="32543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Bureau of Reclamation</a:t>
                      </a:r>
                      <a:endPar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507738192"/>
                  </a:ext>
                </a:extLst>
              </a:tr>
              <a:tr h="32543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U.S. Army Corps of Engineers</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974347048"/>
                  </a:ext>
                </a:extLst>
              </a:tr>
              <a:tr h="32543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National Parks Service</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89245483"/>
                  </a:ext>
                </a:extLst>
              </a:tr>
              <a:tr h="323850">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FHWA Division &amp; Headquarters Staff</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515542091"/>
                  </a:ext>
                </a:extLst>
              </a:tr>
              <a:tr h="32543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State Departments of Transportation</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10</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27331119"/>
                  </a:ext>
                </a:extLst>
              </a:tr>
              <a:tr h="38893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Total Workshop Participants:</a:t>
                      </a:r>
                      <a:endPar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73</a:t>
                      </a: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588742907"/>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a:extLst>
              <a:ext uri="{FF2B5EF4-FFF2-40B4-BE49-F238E27FC236}">
                <a16:creationId xmlns:a16="http://schemas.microsoft.com/office/drawing/2014/main" id="{CB432192-CB85-46D4-9426-9E1725FC1CD3}"/>
              </a:ext>
            </a:extLst>
          </p:cNvPr>
          <p:cNvSpPr>
            <a:spLocks noGrp="1" noChangeArrowheads="1"/>
          </p:cNvSpPr>
          <p:nvPr>
            <p:ph type="title"/>
          </p:nvPr>
        </p:nvSpPr>
        <p:spPr>
          <a:xfrm>
            <a:off x="609600" y="2286000"/>
            <a:ext cx="8229600" cy="944563"/>
          </a:xfrm>
        </p:spPr>
        <p:txBody>
          <a:bodyPr/>
          <a:lstStyle/>
          <a:p>
            <a:r>
              <a:rPr lang="en-US" altLang="en-US"/>
              <a:t>Findings &amp; Recommendations</a:t>
            </a:r>
          </a:p>
        </p:txBody>
      </p:sp>
      <p:sp>
        <p:nvSpPr>
          <p:cNvPr id="132099" name="Rectangle 3">
            <a:extLst>
              <a:ext uri="{FF2B5EF4-FFF2-40B4-BE49-F238E27FC236}">
                <a16:creationId xmlns:a16="http://schemas.microsoft.com/office/drawing/2014/main" id="{5C70198B-9956-4D3E-BA12-DA0F6E5B92F7}"/>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a:extLst>
              <a:ext uri="{FF2B5EF4-FFF2-40B4-BE49-F238E27FC236}">
                <a16:creationId xmlns:a16="http://schemas.microsoft.com/office/drawing/2014/main" id="{C2FCB07F-677B-4D4B-814D-B175362F6C2B}"/>
              </a:ext>
            </a:extLst>
          </p:cNvPr>
          <p:cNvSpPr>
            <a:spLocks noGrp="1" noChangeArrowheads="1"/>
          </p:cNvSpPr>
          <p:nvPr>
            <p:ph type="title"/>
          </p:nvPr>
        </p:nvSpPr>
        <p:spPr>
          <a:xfrm>
            <a:off x="609600" y="228600"/>
            <a:ext cx="8229600" cy="944563"/>
          </a:xfrm>
        </p:spPr>
        <p:txBody>
          <a:bodyPr/>
          <a:lstStyle/>
          <a:p>
            <a:r>
              <a:rPr lang="en-US" altLang="en-US"/>
              <a:t>Objectives/Agenda</a:t>
            </a:r>
            <a:endParaRPr lang="en-US" altLang="en-US" sz="1800"/>
          </a:p>
        </p:txBody>
      </p:sp>
      <p:sp>
        <p:nvSpPr>
          <p:cNvPr id="139267" name="Rectangle 3">
            <a:extLst>
              <a:ext uri="{FF2B5EF4-FFF2-40B4-BE49-F238E27FC236}">
                <a16:creationId xmlns:a16="http://schemas.microsoft.com/office/drawing/2014/main" id="{85DDF1E9-83EF-473D-B014-243DA28B1777}"/>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39268" name="Rectangle 4">
            <a:extLst>
              <a:ext uri="{FF2B5EF4-FFF2-40B4-BE49-F238E27FC236}">
                <a16:creationId xmlns:a16="http://schemas.microsoft.com/office/drawing/2014/main" id="{CAFF17EA-B43A-467D-BE96-0F2D9EB3F606}"/>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Bef>
                <a:spcPct val="10000"/>
              </a:spcBef>
              <a:spcAft>
                <a:spcPts val="1600"/>
              </a:spcAft>
            </a:pPr>
            <a:r>
              <a:rPr lang="en-US" altLang="en-US" sz="2800"/>
              <a:t>Provide an overview of the Federal Land Transfer analysis/synthesis study by reviewing:</a:t>
            </a:r>
          </a:p>
          <a:p>
            <a:pPr lvl="1">
              <a:spcBef>
                <a:spcPct val="10000"/>
              </a:spcBef>
              <a:spcAft>
                <a:spcPts val="1600"/>
              </a:spcAft>
            </a:pPr>
            <a:r>
              <a:rPr lang="en-US" altLang="en-US"/>
              <a:t>Project Background/Approach</a:t>
            </a:r>
          </a:p>
          <a:p>
            <a:pPr lvl="1">
              <a:spcBef>
                <a:spcPct val="10000"/>
              </a:spcBef>
              <a:spcAft>
                <a:spcPts val="1600"/>
              </a:spcAft>
            </a:pPr>
            <a:r>
              <a:rPr lang="en-US" altLang="en-US"/>
              <a:t>Findings and Recommendations</a:t>
            </a:r>
          </a:p>
          <a:p>
            <a:pPr lvl="1">
              <a:spcBef>
                <a:spcPct val="10000"/>
              </a:spcBef>
              <a:spcAft>
                <a:spcPts val="1600"/>
              </a:spcAft>
            </a:pPr>
            <a:r>
              <a:rPr lang="en-US" altLang="en-US"/>
              <a:t>Implementation Strategy</a:t>
            </a:r>
          </a:p>
          <a:p>
            <a:pPr>
              <a:spcBef>
                <a:spcPct val="10000"/>
              </a:spcBef>
              <a:spcAft>
                <a:spcPts val="1600"/>
              </a:spcAft>
            </a:pPr>
            <a:r>
              <a:rPr lang="en-US" altLang="en-US" sz="2800"/>
              <a:t>Questions/Discussion</a:t>
            </a:r>
          </a:p>
          <a:p>
            <a:pPr>
              <a:spcBef>
                <a:spcPct val="10000"/>
              </a:spcBef>
              <a:spcAft>
                <a:spcPts val="1600"/>
              </a:spcAft>
            </a:pPr>
            <a:r>
              <a:rPr lang="en-US" altLang="en-US" sz="2800"/>
              <a:t>Next Steps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AD37D4DD-E660-48B8-A70A-8D39BE58DA96}"/>
              </a:ext>
            </a:extLst>
          </p:cNvPr>
          <p:cNvSpPr>
            <a:spLocks noGrp="1" noChangeArrowheads="1"/>
          </p:cNvSpPr>
          <p:nvPr>
            <p:ph type="title"/>
          </p:nvPr>
        </p:nvSpPr>
        <p:spPr>
          <a:xfrm>
            <a:off x="914400" y="304800"/>
            <a:ext cx="8001000" cy="944563"/>
          </a:xfrm>
        </p:spPr>
        <p:txBody>
          <a:bodyPr/>
          <a:lstStyle/>
          <a:p>
            <a:r>
              <a:rPr lang="en-US" altLang="en-US"/>
              <a:t>Findings &amp; Recommendations</a:t>
            </a:r>
            <a:endParaRPr lang="en-US" altLang="en-US" sz="1800"/>
          </a:p>
        </p:txBody>
      </p:sp>
      <p:sp>
        <p:nvSpPr>
          <p:cNvPr id="99331" name="Rectangle 3">
            <a:extLst>
              <a:ext uri="{FF2B5EF4-FFF2-40B4-BE49-F238E27FC236}">
                <a16:creationId xmlns:a16="http://schemas.microsoft.com/office/drawing/2014/main" id="{27488D01-F752-41D3-BA51-86D77D2BFAAD}"/>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99332" name="Rectangle 4">
            <a:extLst>
              <a:ext uri="{FF2B5EF4-FFF2-40B4-BE49-F238E27FC236}">
                <a16:creationId xmlns:a16="http://schemas.microsoft.com/office/drawing/2014/main" id="{28542A1F-B83B-4D36-86BF-6D059F526792}"/>
              </a:ext>
            </a:extLst>
          </p:cNvPr>
          <p:cNvSpPr>
            <a:spLocks noChangeArrowheads="1"/>
          </p:cNvSpPr>
          <p:nvPr/>
        </p:nvSpPr>
        <p:spPr bwMode="auto">
          <a:xfrm>
            <a:off x="609600" y="14478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Bef>
                <a:spcPct val="60000"/>
              </a:spcBef>
            </a:pPr>
            <a:r>
              <a:rPr lang="en-US" altLang="en-US"/>
              <a:t>Opportunity Areas</a:t>
            </a:r>
          </a:p>
          <a:p>
            <a:pPr>
              <a:spcBef>
                <a:spcPct val="60000"/>
              </a:spcBef>
            </a:pPr>
            <a:r>
              <a:rPr lang="en-US" altLang="en-US"/>
              <a:t>Best Management Practices</a:t>
            </a:r>
          </a:p>
          <a:p>
            <a:pPr>
              <a:spcBef>
                <a:spcPct val="60000"/>
              </a:spcBef>
            </a:pPr>
            <a:r>
              <a:rPr lang="en-US" altLang="en-US"/>
              <a:t>Recommended Next Steps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a:extLst>
              <a:ext uri="{FF2B5EF4-FFF2-40B4-BE49-F238E27FC236}">
                <a16:creationId xmlns:a16="http://schemas.microsoft.com/office/drawing/2014/main" id="{9B597B92-CAD1-4B7F-A163-1A5FF32F9A36}"/>
              </a:ext>
            </a:extLst>
          </p:cNvPr>
          <p:cNvSpPr>
            <a:spLocks noGrp="1" noChangeArrowheads="1"/>
          </p:cNvSpPr>
          <p:nvPr>
            <p:ph type="title"/>
          </p:nvPr>
        </p:nvSpPr>
        <p:spPr>
          <a:xfrm>
            <a:off x="457200" y="274638"/>
            <a:ext cx="8229600" cy="944562"/>
          </a:xfrm>
        </p:spPr>
        <p:txBody>
          <a:bodyPr/>
          <a:lstStyle/>
          <a:p>
            <a:r>
              <a:rPr lang="en-US" altLang="en-US"/>
              <a:t>Opportunity Areas </a:t>
            </a:r>
            <a:r>
              <a:rPr lang="en-US" altLang="en-US" sz="1800"/>
              <a:t>(1 of 6)</a:t>
            </a:r>
          </a:p>
        </p:txBody>
      </p:sp>
      <p:sp>
        <p:nvSpPr>
          <p:cNvPr id="103427" name="Rectangle 3">
            <a:extLst>
              <a:ext uri="{FF2B5EF4-FFF2-40B4-BE49-F238E27FC236}">
                <a16:creationId xmlns:a16="http://schemas.microsoft.com/office/drawing/2014/main" id="{D125A3A7-5274-4969-A774-FB7646EA4136}"/>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03428" name="Rectangle 4">
            <a:extLst>
              <a:ext uri="{FF2B5EF4-FFF2-40B4-BE49-F238E27FC236}">
                <a16:creationId xmlns:a16="http://schemas.microsoft.com/office/drawing/2014/main" id="{65756A5A-80E2-451D-A70B-731A799403A3}"/>
              </a:ext>
            </a:extLst>
          </p:cNvPr>
          <p:cNvSpPr>
            <a:spLocks noChangeArrowheads="1"/>
          </p:cNvSpPr>
          <p:nvPr/>
        </p:nvSpPr>
        <p:spPr bwMode="auto">
          <a:xfrm>
            <a:off x="6096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gn="just">
              <a:spcBef>
                <a:spcPct val="60000"/>
              </a:spcBef>
            </a:pPr>
            <a:r>
              <a:rPr lang="en-US" altLang="en-US"/>
              <a:t>Difficulty in identifying the appropriate Agency contacts at both the headquarters and field level to address Federal Land Transfer issues. This is complicated by: </a:t>
            </a:r>
          </a:p>
          <a:p>
            <a:pPr lvl="1" algn="just">
              <a:spcBef>
                <a:spcPct val="60000"/>
              </a:spcBef>
            </a:pPr>
            <a:r>
              <a:rPr lang="en-US" altLang="en-US"/>
              <a:t>Low volume nature of Federal Land Transfers in many parts of the country </a:t>
            </a:r>
          </a:p>
          <a:p>
            <a:pPr lvl="1">
              <a:spcBef>
                <a:spcPct val="40000"/>
              </a:spcBef>
            </a:pPr>
            <a:r>
              <a:rPr lang="en-US" altLang="en-US"/>
              <a:t>Dated guidance materials inconsistent with an Agency’s current organizational structure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52BFA615-4121-44B3-9AE7-D5921B4E5EBC}"/>
              </a:ext>
            </a:extLst>
          </p:cNvPr>
          <p:cNvSpPr>
            <a:spLocks noGrp="1" noChangeArrowheads="1"/>
          </p:cNvSpPr>
          <p:nvPr>
            <p:ph type="title"/>
          </p:nvPr>
        </p:nvSpPr>
        <p:spPr>
          <a:xfrm>
            <a:off x="457200" y="274638"/>
            <a:ext cx="8229600" cy="944562"/>
          </a:xfrm>
        </p:spPr>
        <p:txBody>
          <a:bodyPr/>
          <a:lstStyle/>
          <a:p>
            <a:r>
              <a:rPr lang="en-US" altLang="en-US"/>
              <a:t>Opportunity Areas </a:t>
            </a:r>
            <a:r>
              <a:rPr lang="en-US" altLang="en-US" sz="1800"/>
              <a:t>(2 of 6)</a:t>
            </a:r>
          </a:p>
        </p:txBody>
      </p:sp>
      <p:sp>
        <p:nvSpPr>
          <p:cNvPr id="28675" name="Rectangle 3">
            <a:extLst>
              <a:ext uri="{FF2B5EF4-FFF2-40B4-BE49-F238E27FC236}">
                <a16:creationId xmlns:a16="http://schemas.microsoft.com/office/drawing/2014/main" id="{0C037B52-F30F-4887-A661-0F6C67A26A83}"/>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28676" name="Rectangle 4">
            <a:extLst>
              <a:ext uri="{FF2B5EF4-FFF2-40B4-BE49-F238E27FC236}">
                <a16:creationId xmlns:a16="http://schemas.microsoft.com/office/drawing/2014/main" id="{4F4FF55F-8752-4F23-97C1-91A7DD09E9BB}"/>
              </a:ext>
            </a:extLst>
          </p:cNvPr>
          <p:cNvSpPr>
            <a:spLocks noChangeArrowheads="1"/>
          </p:cNvSpPr>
          <p:nvPr/>
        </p:nvSpPr>
        <p:spPr bwMode="auto">
          <a:xfrm>
            <a:off x="609600" y="1371600"/>
            <a:ext cx="8229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gn="just">
              <a:spcBef>
                <a:spcPct val="60000"/>
              </a:spcBef>
            </a:pPr>
            <a:r>
              <a:rPr lang="en-US" altLang="en-US" sz="3000"/>
              <a:t>Lack of timely notification about pending transfers &amp; not involving impacted Agency realty staff early enough in the process</a:t>
            </a:r>
          </a:p>
          <a:p>
            <a:pPr lvl="1">
              <a:spcBef>
                <a:spcPct val="50000"/>
              </a:spcBef>
            </a:pPr>
            <a:r>
              <a:rPr lang="en-US" altLang="en-US"/>
              <a:t>Internal routing between and within Agencies often does not provide notification of pending project activity during the early design and NEPA stage to realty/land management staff </a:t>
            </a:r>
          </a:p>
          <a:p>
            <a:pPr lvl="1">
              <a:spcBef>
                <a:spcPct val="40000"/>
              </a:spcBef>
            </a:pPr>
            <a:r>
              <a:rPr lang="en-US" altLang="en-US"/>
              <a:t>Transfer documents and environmental documents are often handled by separate offices, and intra-Agency coordination may not occur in a timely manner</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a:extLst>
              <a:ext uri="{FF2B5EF4-FFF2-40B4-BE49-F238E27FC236}">
                <a16:creationId xmlns:a16="http://schemas.microsoft.com/office/drawing/2014/main" id="{8CF7FB07-234A-40C7-B8BB-C50242D2ED51}"/>
              </a:ext>
            </a:extLst>
          </p:cNvPr>
          <p:cNvSpPr>
            <a:spLocks noGrp="1" noChangeArrowheads="1"/>
          </p:cNvSpPr>
          <p:nvPr>
            <p:ph type="title"/>
          </p:nvPr>
        </p:nvSpPr>
        <p:spPr>
          <a:xfrm>
            <a:off x="457200" y="274638"/>
            <a:ext cx="8229600" cy="944562"/>
          </a:xfrm>
        </p:spPr>
        <p:txBody>
          <a:bodyPr/>
          <a:lstStyle/>
          <a:p>
            <a:r>
              <a:rPr lang="en-US" altLang="en-US"/>
              <a:t>Opportunity Areas </a:t>
            </a:r>
            <a:r>
              <a:rPr lang="en-US" altLang="en-US" sz="1800"/>
              <a:t>(3 of 6)</a:t>
            </a:r>
          </a:p>
        </p:txBody>
      </p:sp>
      <p:sp>
        <p:nvSpPr>
          <p:cNvPr id="104451" name="Rectangle 3">
            <a:extLst>
              <a:ext uri="{FF2B5EF4-FFF2-40B4-BE49-F238E27FC236}">
                <a16:creationId xmlns:a16="http://schemas.microsoft.com/office/drawing/2014/main" id="{7D356277-1D91-42D8-A6FC-F528008FEBD1}"/>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04452" name="Rectangle 4">
            <a:extLst>
              <a:ext uri="{FF2B5EF4-FFF2-40B4-BE49-F238E27FC236}">
                <a16:creationId xmlns:a16="http://schemas.microsoft.com/office/drawing/2014/main" id="{495B1920-728B-414A-888D-A3056BF02EA6}"/>
              </a:ext>
            </a:extLst>
          </p:cNvPr>
          <p:cNvSpPr>
            <a:spLocks noChangeArrowheads="1"/>
          </p:cNvSpPr>
          <p:nvPr/>
        </p:nvSpPr>
        <p:spPr bwMode="auto">
          <a:xfrm>
            <a:off x="6096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gn="just">
              <a:spcBef>
                <a:spcPct val="60000"/>
              </a:spcBef>
            </a:pPr>
            <a:r>
              <a:rPr lang="en-US" altLang="en-US" sz="3000"/>
              <a:t>Difficulty in easily finding and accessing resource material and guidance about the Federal Land Transfer process</a:t>
            </a:r>
          </a:p>
          <a:p>
            <a:pPr lvl="1">
              <a:spcBef>
                <a:spcPct val="80000"/>
              </a:spcBef>
            </a:pPr>
            <a:r>
              <a:rPr lang="en-US" altLang="en-US"/>
              <a:t>No community of practice or other centralized repository/knowledgebase on Federal Land Transfers</a:t>
            </a:r>
          </a:p>
          <a:p>
            <a:pPr lvl="1">
              <a:spcBef>
                <a:spcPct val="50000"/>
              </a:spcBef>
            </a:pPr>
            <a:r>
              <a:rPr lang="en-US" altLang="en-US"/>
              <a:t>Many existing resources, both hard copy and web based, are not easy to find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EA6E5C83-358D-4A0A-9D75-A359710001B0}"/>
              </a:ext>
            </a:extLst>
          </p:cNvPr>
          <p:cNvSpPr>
            <a:spLocks noGrp="1" noChangeArrowheads="1"/>
          </p:cNvSpPr>
          <p:nvPr>
            <p:ph type="title"/>
          </p:nvPr>
        </p:nvSpPr>
        <p:spPr>
          <a:xfrm>
            <a:off x="457200" y="274638"/>
            <a:ext cx="8229600" cy="944562"/>
          </a:xfrm>
        </p:spPr>
        <p:txBody>
          <a:bodyPr/>
          <a:lstStyle/>
          <a:p>
            <a:r>
              <a:rPr lang="en-US" altLang="en-US"/>
              <a:t>Opportunity Areas </a:t>
            </a:r>
            <a:r>
              <a:rPr lang="en-US" altLang="en-US" sz="1800"/>
              <a:t>(4 of 6)</a:t>
            </a:r>
          </a:p>
        </p:txBody>
      </p:sp>
      <p:sp>
        <p:nvSpPr>
          <p:cNvPr id="100355" name="Rectangle 3">
            <a:extLst>
              <a:ext uri="{FF2B5EF4-FFF2-40B4-BE49-F238E27FC236}">
                <a16:creationId xmlns:a16="http://schemas.microsoft.com/office/drawing/2014/main" id="{065AA8BA-A3CF-4F48-AFFC-0FD11DEBCFE0}"/>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00356" name="Rectangle 4">
            <a:extLst>
              <a:ext uri="{FF2B5EF4-FFF2-40B4-BE49-F238E27FC236}">
                <a16:creationId xmlns:a16="http://schemas.microsoft.com/office/drawing/2014/main" id="{84DFB23C-A238-431E-82EB-00EDFD659B0D}"/>
              </a:ext>
            </a:extLst>
          </p:cNvPr>
          <p:cNvSpPr>
            <a:spLocks noChangeArrowheads="1"/>
          </p:cNvSpPr>
          <p:nvPr/>
        </p:nvSpPr>
        <p:spPr bwMode="auto">
          <a:xfrm>
            <a:off x="609600" y="1371600"/>
            <a:ext cx="8229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sz="2800"/>
              <a:t>Communication challenges between the various Agencies or between different units of the same Agency</a:t>
            </a:r>
          </a:p>
          <a:p>
            <a:pPr lvl="1"/>
            <a:r>
              <a:rPr lang="en-US" altLang="en-US" sz="2400"/>
              <a:t>Significant confusion at times about the mission/mandate of various Agencies and their role in the Federal Land Transfer process </a:t>
            </a:r>
          </a:p>
          <a:p>
            <a:pPr lvl="1"/>
            <a:r>
              <a:rPr lang="en-US" altLang="en-US" sz="2400"/>
              <a:t>Potentially confusing nomenclature and terminology    </a:t>
            </a:r>
          </a:p>
          <a:p>
            <a:pPr lvl="1"/>
            <a:r>
              <a:rPr lang="en-US" altLang="en-US" sz="2400"/>
              <a:t>Terminology issues and differing standards between Agencies</a:t>
            </a:r>
          </a:p>
          <a:p>
            <a:pPr lvl="1"/>
            <a:r>
              <a:rPr lang="en-US" altLang="en-US" sz="2400"/>
              <a:t>Lack of uniformity within an Agency </a:t>
            </a:r>
          </a:p>
          <a:p>
            <a:pPr lvl="1"/>
            <a:r>
              <a:rPr lang="en-US" altLang="en-US" sz="2400"/>
              <a:t>“Silos” and other breakdowns in intra-Agency communication</a:t>
            </a:r>
            <a:endParaRPr lang="en-US" altLang="en-US" sz="260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a:extLst>
              <a:ext uri="{FF2B5EF4-FFF2-40B4-BE49-F238E27FC236}">
                <a16:creationId xmlns:a16="http://schemas.microsoft.com/office/drawing/2014/main" id="{5B72D82A-D872-40B8-9915-72816EE847EF}"/>
              </a:ext>
            </a:extLst>
          </p:cNvPr>
          <p:cNvSpPr>
            <a:spLocks noGrp="1" noChangeArrowheads="1"/>
          </p:cNvSpPr>
          <p:nvPr>
            <p:ph type="title"/>
          </p:nvPr>
        </p:nvSpPr>
        <p:spPr>
          <a:xfrm>
            <a:off x="457200" y="274638"/>
            <a:ext cx="8229600" cy="944562"/>
          </a:xfrm>
        </p:spPr>
        <p:txBody>
          <a:bodyPr/>
          <a:lstStyle/>
          <a:p>
            <a:r>
              <a:rPr lang="en-US" altLang="en-US"/>
              <a:t>Opportunity Areas </a:t>
            </a:r>
            <a:r>
              <a:rPr lang="en-US" altLang="en-US" sz="1800"/>
              <a:t>(5 of 6)</a:t>
            </a:r>
          </a:p>
        </p:txBody>
      </p:sp>
      <p:sp>
        <p:nvSpPr>
          <p:cNvPr id="101379" name="Rectangle 3">
            <a:extLst>
              <a:ext uri="{FF2B5EF4-FFF2-40B4-BE49-F238E27FC236}">
                <a16:creationId xmlns:a16="http://schemas.microsoft.com/office/drawing/2014/main" id="{2009C7D6-B8E9-4F7E-B56B-E0D71F9B127D}"/>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01380" name="Rectangle 4">
            <a:extLst>
              <a:ext uri="{FF2B5EF4-FFF2-40B4-BE49-F238E27FC236}">
                <a16:creationId xmlns:a16="http://schemas.microsoft.com/office/drawing/2014/main" id="{B6E3A3E0-6265-4165-A1E2-84A401C0596D}"/>
              </a:ext>
            </a:extLst>
          </p:cNvPr>
          <p:cNvSpPr>
            <a:spLocks noChangeArrowheads="1"/>
          </p:cNvSpPr>
          <p:nvPr/>
        </p:nvSpPr>
        <p:spPr bwMode="auto">
          <a:xfrm>
            <a:off x="6096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Limitations with existing national memorandums of understanding (MOUs) and memorandums of agreement (MOAs)</a:t>
            </a:r>
          </a:p>
          <a:p>
            <a:pPr lvl="1">
              <a:spcBef>
                <a:spcPct val="50000"/>
              </a:spcBef>
            </a:pPr>
            <a:r>
              <a:rPr lang="en-US" altLang="en-US"/>
              <a:t>The existing national MOUs tend to serve more as broad strategy documents than detailed operational procedures</a:t>
            </a:r>
          </a:p>
          <a:p>
            <a:pPr lvl="1"/>
            <a:r>
              <a:rPr lang="en-US" altLang="en-US"/>
              <a:t>There are a number of discrepancies between national MOUs and contemporary Agency level policies and procedures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a:extLst>
              <a:ext uri="{FF2B5EF4-FFF2-40B4-BE49-F238E27FC236}">
                <a16:creationId xmlns:a16="http://schemas.microsoft.com/office/drawing/2014/main" id="{C69C5449-F013-4323-86E0-7D5955A39098}"/>
              </a:ext>
            </a:extLst>
          </p:cNvPr>
          <p:cNvSpPr>
            <a:spLocks noGrp="1" noChangeArrowheads="1"/>
          </p:cNvSpPr>
          <p:nvPr>
            <p:ph type="title"/>
          </p:nvPr>
        </p:nvSpPr>
        <p:spPr>
          <a:xfrm>
            <a:off x="457200" y="274638"/>
            <a:ext cx="8229600" cy="944562"/>
          </a:xfrm>
        </p:spPr>
        <p:txBody>
          <a:bodyPr/>
          <a:lstStyle/>
          <a:p>
            <a:r>
              <a:rPr lang="en-US" altLang="en-US"/>
              <a:t>Opportunity Areas </a:t>
            </a:r>
            <a:r>
              <a:rPr lang="en-US" altLang="en-US" sz="1800"/>
              <a:t>(6 of 6)</a:t>
            </a:r>
          </a:p>
        </p:txBody>
      </p:sp>
      <p:sp>
        <p:nvSpPr>
          <p:cNvPr id="102403" name="Rectangle 3">
            <a:extLst>
              <a:ext uri="{FF2B5EF4-FFF2-40B4-BE49-F238E27FC236}">
                <a16:creationId xmlns:a16="http://schemas.microsoft.com/office/drawing/2014/main" id="{D23A43DA-C84F-471B-837B-F35819181EA2}"/>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02404" name="Rectangle 4">
            <a:extLst>
              <a:ext uri="{FF2B5EF4-FFF2-40B4-BE49-F238E27FC236}">
                <a16:creationId xmlns:a16="http://schemas.microsoft.com/office/drawing/2014/main" id="{958323BB-A697-44C1-AA82-ED2596A963CE}"/>
              </a:ext>
            </a:extLst>
          </p:cNvPr>
          <p:cNvSpPr>
            <a:spLocks noChangeArrowheads="1"/>
          </p:cNvSpPr>
          <p:nvPr/>
        </p:nvSpPr>
        <p:spPr bwMode="auto">
          <a:xfrm>
            <a:off x="6096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A number of highways still require easements to be prepared and recorded to perfect title</a:t>
            </a:r>
          </a:p>
          <a:p>
            <a:pPr lvl="1"/>
            <a:r>
              <a:rPr lang="en-US" altLang="en-US"/>
              <a:t>There appears to be a significant number of cases nationally where a Letter of Consent has been executed, the road built, but the actual easement deed remains unrecorded </a:t>
            </a:r>
            <a:endParaRPr lang="en-US" altLang="en-US" sz="260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19C34EC-1F8F-40C8-ABB9-98E62C28E6D4}"/>
              </a:ext>
            </a:extLst>
          </p:cNvPr>
          <p:cNvSpPr>
            <a:spLocks noGrp="1" noChangeArrowheads="1"/>
          </p:cNvSpPr>
          <p:nvPr>
            <p:ph type="title"/>
          </p:nvPr>
        </p:nvSpPr>
        <p:spPr>
          <a:xfrm>
            <a:off x="457200" y="274638"/>
            <a:ext cx="8229600" cy="944562"/>
          </a:xfrm>
        </p:spPr>
        <p:txBody>
          <a:bodyPr/>
          <a:lstStyle/>
          <a:p>
            <a:r>
              <a:rPr lang="en-US" altLang="en-US"/>
              <a:t>Best Management Practices </a:t>
            </a:r>
            <a:r>
              <a:rPr lang="en-US" altLang="en-US" sz="1800"/>
              <a:t>(1 of 9)</a:t>
            </a:r>
          </a:p>
        </p:txBody>
      </p:sp>
      <p:sp>
        <p:nvSpPr>
          <p:cNvPr id="17411" name="Rectangle 3">
            <a:extLst>
              <a:ext uri="{FF2B5EF4-FFF2-40B4-BE49-F238E27FC236}">
                <a16:creationId xmlns:a16="http://schemas.microsoft.com/office/drawing/2014/main" id="{FB966C31-DBFB-4B10-BC36-7C48B2B5FFEF}"/>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7412" name="Rectangle 4">
            <a:extLst>
              <a:ext uri="{FF2B5EF4-FFF2-40B4-BE49-F238E27FC236}">
                <a16:creationId xmlns:a16="http://schemas.microsoft.com/office/drawing/2014/main" id="{E1BB6371-B1F2-48B5-9C9D-9370C1C80857}"/>
              </a:ext>
            </a:extLst>
          </p:cNvPr>
          <p:cNvSpPr>
            <a:spLocks noChangeArrowheads="1"/>
          </p:cNvSpPr>
          <p:nvPr/>
        </p:nvSpPr>
        <p:spPr bwMode="auto">
          <a:xfrm>
            <a:off x="609600" y="12954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Use of dedicated resources for processing Federal Land Transfers</a:t>
            </a:r>
          </a:p>
          <a:p>
            <a:pPr lvl="1">
              <a:spcBef>
                <a:spcPct val="10000"/>
              </a:spcBef>
            </a:pPr>
            <a:r>
              <a:rPr lang="en-US" altLang="en-US"/>
              <a:t>States which have a higher volume of transfers: </a:t>
            </a:r>
          </a:p>
          <a:p>
            <a:pPr lvl="2"/>
            <a:r>
              <a:rPr lang="en-US" altLang="en-US"/>
              <a:t>Wyoming DOT or New Mexico State Highway and Transportation Department</a:t>
            </a:r>
          </a:p>
          <a:p>
            <a:pPr lvl="1"/>
            <a:r>
              <a:rPr lang="en-US" altLang="en-US"/>
              <a:t>States where the complexity of the process warrants having the work done by resources who have specialized expertise in Federal Land Transfers:</a:t>
            </a:r>
          </a:p>
          <a:p>
            <a:pPr lvl="2">
              <a:spcBef>
                <a:spcPct val="40000"/>
              </a:spcBef>
            </a:pPr>
            <a:r>
              <a:rPr lang="en-US" altLang="en-US"/>
              <a:t>  Virginia DOT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a:extLst>
              <a:ext uri="{FF2B5EF4-FFF2-40B4-BE49-F238E27FC236}">
                <a16:creationId xmlns:a16="http://schemas.microsoft.com/office/drawing/2014/main" id="{0AD226BC-0E9C-4DEA-A2B5-9646596B3776}"/>
              </a:ext>
            </a:extLst>
          </p:cNvPr>
          <p:cNvSpPr>
            <a:spLocks noGrp="1" noChangeArrowheads="1"/>
          </p:cNvSpPr>
          <p:nvPr>
            <p:ph type="title"/>
          </p:nvPr>
        </p:nvSpPr>
        <p:spPr>
          <a:xfrm>
            <a:off x="457200" y="274638"/>
            <a:ext cx="8229600" cy="944562"/>
          </a:xfrm>
        </p:spPr>
        <p:txBody>
          <a:bodyPr/>
          <a:lstStyle/>
          <a:p>
            <a:r>
              <a:rPr lang="en-US" altLang="en-US"/>
              <a:t>Best Management Practices </a:t>
            </a:r>
            <a:r>
              <a:rPr lang="en-US" altLang="en-US" sz="1800"/>
              <a:t>(2 of 9)</a:t>
            </a:r>
          </a:p>
        </p:txBody>
      </p:sp>
      <p:sp>
        <p:nvSpPr>
          <p:cNvPr id="108547" name="Rectangle 3">
            <a:extLst>
              <a:ext uri="{FF2B5EF4-FFF2-40B4-BE49-F238E27FC236}">
                <a16:creationId xmlns:a16="http://schemas.microsoft.com/office/drawing/2014/main" id="{8F3AC7FC-8EDB-41CD-BD99-397788974438}"/>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08548" name="Rectangle 4">
            <a:extLst>
              <a:ext uri="{FF2B5EF4-FFF2-40B4-BE49-F238E27FC236}">
                <a16:creationId xmlns:a16="http://schemas.microsoft.com/office/drawing/2014/main" id="{E03A6480-7A3B-460E-92A2-9782313308D0}"/>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09600" indent="-609600">
              <a:spcBef>
                <a:spcPct val="20000"/>
              </a:spcBef>
              <a:buChar char="•"/>
              <a:defRPr sz="3200">
                <a:solidFill>
                  <a:schemeClr val="tx1"/>
                </a:solidFill>
                <a:latin typeface="Arial" panose="020B0604020202020204" pitchFamily="34" charset="0"/>
              </a:defRPr>
            </a:lvl1pPr>
            <a:lvl2pPr marL="990600" indent="-533400">
              <a:spcBef>
                <a:spcPct val="20000"/>
              </a:spcBef>
              <a:buChar char="–"/>
              <a:defRPr sz="2800">
                <a:solidFill>
                  <a:schemeClr val="tx1"/>
                </a:solidFill>
                <a:latin typeface="Arial" panose="020B0604020202020204" pitchFamily="34" charset="0"/>
              </a:defRPr>
            </a:lvl2pPr>
            <a:lvl3pPr marL="1371600" indent="-457200">
              <a:spcBef>
                <a:spcPct val="20000"/>
              </a:spcBef>
              <a:buChar char="•"/>
              <a:defRPr sz="2400">
                <a:solidFill>
                  <a:schemeClr val="tx1"/>
                </a:solidFill>
                <a:latin typeface="Arial" panose="020B0604020202020204" pitchFamily="34" charset="0"/>
              </a:defRPr>
            </a:lvl3pPr>
            <a:lvl4pPr marL="1752600" indent="-381000">
              <a:spcBef>
                <a:spcPct val="20000"/>
              </a:spcBef>
              <a:buChar char="–"/>
              <a:defRPr sz="2000">
                <a:solidFill>
                  <a:schemeClr val="tx1"/>
                </a:solidFill>
                <a:latin typeface="Arial" panose="020B0604020202020204" pitchFamily="34" charset="0"/>
              </a:defRPr>
            </a:lvl4pPr>
            <a:lvl5pPr marL="2209800" indent="-381000">
              <a:spcBef>
                <a:spcPct val="20000"/>
              </a:spcBef>
              <a:buChar char="»"/>
              <a:defRPr sz="2000">
                <a:solidFill>
                  <a:schemeClr val="tx1"/>
                </a:solidFill>
                <a:latin typeface="Arial" panose="020B0604020202020204" pitchFamily="34" charset="0"/>
              </a:defRPr>
            </a:lvl5pPr>
            <a:lvl6pPr marL="2667000" indent="-381000" fontAlgn="base">
              <a:spcBef>
                <a:spcPct val="20000"/>
              </a:spcBef>
              <a:spcAft>
                <a:spcPct val="0"/>
              </a:spcAft>
              <a:buChar char="»"/>
              <a:defRPr sz="2000">
                <a:solidFill>
                  <a:schemeClr val="tx1"/>
                </a:solidFill>
                <a:latin typeface="Arial" panose="020B0604020202020204" pitchFamily="34" charset="0"/>
              </a:defRPr>
            </a:lvl6pPr>
            <a:lvl7pPr marL="3124200" indent="-381000" fontAlgn="base">
              <a:spcBef>
                <a:spcPct val="20000"/>
              </a:spcBef>
              <a:spcAft>
                <a:spcPct val="0"/>
              </a:spcAft>
              <a:buChar char="»"/>
              <a:defRPr sz="2000">
                <a:solidFill>
                  <a:schemeClr val="tx1"/>
                </a:solidFill>
                <a:latin typeface="Arial" panose="020B0604020202020204" pitchFamily="34" charset="0"/>
              </a:defRPr>
            </a:lvl7pPr>
            <a:lvl8pPr marL="3581400" indent="-381000" fontAlgn="base">
              <a:spcBef>
                <a:spcPct val="20000"/>
              </a:spcBef>
              <a:spcAft>
                <a:spcPct val="0"/>
              </a:spcAft>
              <a:buChar char="»"/>
              <a:defRPr sz="2000">
                <a:solidFill>
                  <a:schemeClr val="tx1"/>
                </a:solidFill>
                <a:latin typeface="Arial" panose="020B0604020202020204" pitchFamily="34" charset="0"/>
              </a:defRPr>
            </a:lvl8pPr>
            <a:lvl9pPr marL="4038600" indent="-381000" fontAlgn="base">
              <a:spcBef>
                <a:spcPct val="20000"/>
              </a:spcBef>
              <a:spcAft>
                <a:spcPct val="0"/>
              </a:spcAft>
              <a:buChar char="»"/>
              <a:defRPr sz="2000">
                <a:solidFill>
                  <a:schemeClr val="tx1"/>
                </a:solidFill>
                <a:latin typeface="Arial" panose="020B0604020202020204" pitchFamily="34" charset="0"/>
              </a:defRPr>
            </a:lvl9pPr>
          </a:lstStyle>
          <a:p>
            <a:pPr algn="just"/>
            <a:r>
              <a:rPr lang="en-US" altLang="en-US"/>
              <a:t>Developing detailed documentation of the procedures for executing a Federal Land Transfer and providing these procedures in a format that is easily accessible to other Agency staff</a:t>
            </a:r>
          </a:p>
          <a:p>
            <a:pPr lvl="1" algn="just">
              <a:spcBef>
                <a:spcPct val="40000"/>
              </a:spcBef>
            </a:pPr>
            <a:r>
              <a:rPr lang="en-US" altLang="en-US"/>
              <a:t>Wyoming DOT’s Agency specific templates and process guidelines </a:t>
            </a:r>
          </a:p>
          <a:p>
            <a:pPr lvl="1" algn="just"/>
            <a:r>
              <a:rPr lang="en-US" altLang="en-US"/>
              <a:t>The United State Postal Service (USPS) Real Estate Manual </a:t>
            </a:r>
            <a:r>
              <a:rPr lang="en-US" altLang="en-US" b="1"/>
              <a:t>  </a:t>
            </a:r>
            <a:endParaRPr lang="en-US"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a:extLst>
              <a:ext uri="{FF2B5EF4-FFF2-40B4-BE49-F238E27FC236}">
                <a16:creationId xmlns:a16="http://schemas.microsoft.com/office/drawing/2014/main" id="{E3718AB9-7ABA-4037-83EC-DB0D6A84AE89}"/>
              </a:ext>
            </a:extLst>
          </p:cNvPr>
          <p:cNvSpPr>
            <a:spLocks noGrp="1" noChangeArrowheads="1"/>
          </p:cNvSpPr>
          <p:nvPr>
            <p:ph type="title"/>
          </p:nvPr>
        </p:nvSpPr>
        <p:spPr>
          <a:xfrm>
            <a:off x="457200" y="274638"/>
            <a:ext cx="8229600" cy="944562"/>
          </a:xfrm>
        </p:spPr>
        <p:txBody>
          <a:bodyPr/>
          <a:lstStyle/>
          <a:p>
            <a:r>
              <a:rPr lang="en-US" altLang="en-US"/>
              <a:t>Best Management Practices </a:t>
            </a:r>
            <a:r>
              <a:rPr lang="en-US" altLang="en-US" sz="1800"/>
              <a:t>(3 of 9)</a:t>
            </a:r>
          </a:p>
        </p:txBody>
      </p:sp>
      <p:sp>
        <p:nvSpPr>
          <p:cNvPr id="109571" name="Rectangle 3">
            <a:extLst>
              <a:ext uri="{FF2B5EF4-FFF2-40B4-BE49-F238E27FC236}">
                <a16:creationId xmlns:a16="http://schemas.microsoft.com/office/drawing/2014/main" id="{7BE27115-116D-4094-B019-0D3EBEFE91EF}"/>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09572" name="Rectangle 4">
            <a:extLst>
              <a:ext uri="{FF2B5EF4-FFF2-40B4-BE49-F238E27FC236}">
                <a16:creationId xmlns:a16="http://schemas.microsoft.com/office/drawing/2014/main" id="{B37AB5D9-D470-42CB-837F-41803062EAEE}"/>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gn="just"/>
            <a:r>
              <a:rPr lang="en-US" altLang="en-US"/>
              <a:t>Interagency initiatives to establish a community of practice and promote sharing of information needed to support multi-Agency initiatives</a:t>
            </a:r>
            <a:endParaRPr lang="en-US" altLang="en-US" b="1"/>
          </a:p>
          <a:p>
            <a:pPr lvl="1">
              <a:spcBef>
                <a:spcPct val="100000"/>
              </a:spcBef>
            </a:pPr>
            <a:r>
              <a:rPr lang="en-US" altLang="en-US"/>
              <a:t>Example:  General Services Administration’s (GSA) Government wide Real Property Information Sharing (GRPIS) Program</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9E62B105-356D-4130-A322-E95EA2A4E2D1}"/>
              </a:ext>
            </a:extLst>
          </p:cNvPr>
          <p:cNvSpPr>
            <a:spLocks noGrp="1" noChangeArrowheads="1"/>
          </p:cNvSpPr>
          <p:nvPr>
            <p:ph type="title"/>
          </p:nvPr>
        </p:nvSpPr>
        <p:spPr>
          <a:xfrm>
            <a:off x="609600" y="2286000"/>
            <a:ext cx="8229600" cy="944563"/>
          </a:xfrm>
        </p:spPr>
        <p:txBody>
          <a:bodyPr/>
          <a:lstStyle/>
          <a:p>
            <a:r>
              <a:rPr lang="en-US" altLang="en-US"/>
              <a:t>Project Background &amp; Approach</a:t>
            </a:r>
          </a:p>
        </p:txBody>
      </p:sp>
      <p:sp>
        <p:nvSpPr>
          <p:cNvPr id="15363" name="Rectangle 3">
            <a:extLst>
              <a:ext uri="{FF2B5EF4-FFF2-40B4-BE49-F238E27FC236}">
                <a16:creationId xmlns:a16="http://schemas.microsoft.com/office/drawing/2014/main" id="{BB116C8A-AE44-4FEA-A64D-F2FE8DFF679A}"/>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a:extLst>
              <a:ext uri="{FF2B5EF4-FFF2-40B4-BE49-F238E27FC236}">
                <a16:creationId xmlns:a16="http://schemas.microsoft.com/office/drawing/2014/main" id="{EFDE4354-362D-48C7-8A3F-E30B8213FB1C}"/>
              </a:ext>
            </a:extLst>
          </p:cNvPr>
          <p:cNvSpPr>
            <a:spLocks noGrp="1" noChangeArrowheads="1"/>
          </p:cNvSpPr>
          <p:nvPr>
            <p:ph type="title"/>
          </p:nvPr>
        </p:nvSpPr>
        <p:spPr>
          <a:xfrm>
            <a:off x="457200" y="274638"/>
            <a:ext cx="8229600" cy="944562"/>
          </a:xfrm>
        </p:spPr>
        <p:txBody>
          <a:bodyPr/>
          <a:lstStyle/>
          <a:p>
            <a:r>
              <a:rPr lang="en-US" altLang="en-US"/>
              <a:t>Best Management Practices </a:t>
            </a:r>
            <a:r>
              <a:rPr lang="en-US" altLang="en-US" sz="1800"/>
              <a:t>(4 of 9)</a:t>
            </a:r>
          </a:p>
        </p:txBody>
      </p:sp>
      <p:sp>
        <p:nvSpPr>
          <p:cNvPr id="111619" name="Rectangle 3">
            <a:extLst>
              <a:ext uri="{FF2B5EF4-FFF2-40B4-BE49-F238E27FC236}">
                <a16:creationId xmlns:a16="http://schemas.microsoft.com/office/drawing/2014/main" id="{300895B4-5DAA-473D-BFBB-C9AD0E0EC75C}"/>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11620" name="Rectangle 4">
            <a:extLst>
              <a:ext uri="{FF2B5EF4-FFF2-40B4-BE49-F238E27FC236}">
                <a16:creationId xmlns:a16="http://schemas.microsoft.com/office/drawing/2014/main" id="{6AE40C0F-71C7-44A6-AE7C-B7E920C81B16}"/>
              </a:ext>
            </a:extLst>
          </p:cNvPr>
          <p:cNvSpPr>
            <a:spLocks noChangeArrowheads="1"/>
          </p:cNvSpPr>
          <p:nvPr/>
        </p:nvSpPr>
        <p:spPr bwMode="auto">
          <a:xfrm>
            <a:off x="609600" y="1295400"/>
            <a:ext cx="82296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Establishing regional or local MOUs or MOAs to supplement any national agreements</a:t>
            </a:r>
          </a:p>
          <a:p>
            <a:pPr lvl="1" algn="just"/>
            <a:r>
              <a:rPr lang="en-US" altLang="en-US" sz="2600"/>
              <a:t>Detailed operational procedures to facilitate the actual hands-on execution of the process at the local level</a:t>
            </a:r>
          </a:p>
          <a:p>
            <a:pPr lvl="1" algn="just"/>
            <a:r>
              <a:rPr lang="en-US" altLang="en-US" sz="2600"/>
              <a:t>Guidance process consistent with national objectives, but detailed enough to provide day to day direction</a:t>
            </a:r>
          </a:p>
          <a:p>
            <a:pPr lvl="1" algn="just"/>
            <a:r>
              <a:rPr lang="en-US" altLang="en-US" sz="2600"/>
              <a:t>Flexible enough to be customized to meet specific local requirements</a:t>
            </a:r>
            <a:r>
              <a:rPr lang="en-US" altLang="en-US"/>
              <a:t> </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a:extLst>
              <a:ext uri="{FF2B5EF4-FFF2-40B4-BE49-F238E27FC236}">
                <a16:creationId xmlns:a16="http://schemas.microsoft.com/office/drawing/2014/main" id="{CA421FBE-016B-469A-8B38-C53B8D314315}"/>
              </a:ext>
            </a:extLst>
          </p:cNvPr>
          <p:cNvSpPr>
            <a:spLocks noGrp="1" noChangeArrowheads="1"/>
          </p:cNvSpPr>
          <p:nvPr>
            <p:ph type="title"/>
          </p:nvPr>
        </p:nvSpPr>
        <p:spPr>
          <a:xfrm>
            <a:off x="457200" y="274638"/>
            <a:ext cx="8229600" cy="944562"/>
          </a:xfrm>
        </p:spPr>
        <p:txBody>
          <a:bodyPr/>
          <a:lstStyle/>
          <a:p>
            <a:r>
              <a:rPr lang="en-US" altLang="en-US"/>
              <a:t>Best Management Practices </a:t>
            </a:r>
            <a:r>
              <a:rPr lang="en-US" altLang="en-US" sz="1800"/>
              <a:t>(5 of 9)</a:t>
            </a:r>
          </a:p>
        </p:txBody>
      </p:sp>
      <p:sp>
        <p:nvSpPr>
          <p:cNvPr id="114691" name="Rectangle 3">
            <a:extLst>
              <a:ext uri="{FF2B5EF4-FFF2-40B4-BE49-F238E27FC236}">
                <a16:creationId xmlns:a16="http://schemas.microsoft.com/office/drawing/2014/main" id="{8532FD37-C2D4-404C-A40D-F0E2ABD5E311}"/>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14692" name="Rectangle 4">
            <a:extLst>
              <a:ext uri="{FF2B5EF4-FFF2-40B4-BE49-F238E27FC236}">
                <a16:creationId xmlns:a16="http://schemas.microsoft.com/office/drawing/2014/main" id="{B379ADC5-F7DB-41DF-8C72-44F253CE94E3}"/>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gn="just"/>
            <a:r>
              <a:rPr lang="en-US" altLang="en-US"/>
              <a:t>Establishing regional or local MOUs or MOAs to supplement any national agreements</a:t>
            </a:r>
          </a:p>
          <a:p>
            <a:pPr algn="just"/>
            <a:r>
              <a:rPr lang="en-US" altLang="en-US"/>
              <a:t>Examples: </a:t>
            </a:r>
          </a:p>
          <a:p>
            <a:pPr lvl="1" algn="just">
              <a:spcBef>
                <a:spcPct val="40000"/>
              </a:spcBef>
            </a:pPr>
            <a:r>
              <a:rPr lang="en-US" altLang="en-US"/>
              <a:t>MOU between WYDOT, FHWA and the USFS </a:t>
            </a:r>
          </a:p>
          <a:p>
            <a:pPr lvl="1" algn="just"/>
            <a:r>
              <a:rPr lang="en-US" altLang="en-US"/>
              <a:t>MOU between WYDOT, FHWA and BLM</a:t>
            </a:r>
          </a:p>
          <a:p>
            <a:pPr lvl="1" algn="just"/>
            <a:r>
              <a:rPr lang="en-US" altLang="en-US"/>
              <a:t>MOU between Arizona DOT, FHWA and BLM</a:t>
            </a:r>
          </a:p>
          <a:p>
            <a:pPr lvl="1" algn="just"/>
            <a:r>
              <a:rPr lang="en-US" altLang="en-US"/>
              <a:t>Other MOUs in Kentucky, Oregon and Ohio </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a:extLst>
              <a:ext uri="{FF2B5EF4-FFF2-40B4-BE49-F238E27FC236}">
                <a16:creationId xmlns:a16="http://schemas.microsoft.com/office/drawing/2014/main" id="{7B6E9B19-6417-43AC-A109-3CFA28BAD5E7}"/>
              </a:ext>
            </a:extLst>
          </p:cNvPr>
          <p:cNvSpPr>
            <a:spLocks noGrp="1" noChangeArrowheads="1"/>
          </p:cNvSpPr>
          <p:nvPr>
            <p:ph type="title"/>
          </p:nvPr>
        </p:nvSpPr>
        <p:spPr>
          <a:xfrm>
            <a:off x="457200" y="274638"/>
            <a:ext cx="8229600" cy="944562"/>
          </a:xfrm>
        </p:spPr>
        <p:txBody>
          <a:bodyPr/>
          <a:lstStyle/>
          <a:p>
            <a:r>
              <a:rPr lang="en-US" altLang="en-US"/>
              <a:t>Best Management Practices </a:t>
            </a:r>
            <a:r>
              <a:rPr lang="en-US" altLang="en-US" sz="1800"/>
              <a:t>(6 of 9)</a:t>
            </a:r>
          </a:p>
        </p:txBody>
      </p:sp>
      <p:sp>
        <p:nvSpPr>
          <p:cNvPr id="112643" name="Rectangle 3">
            <a:extLst>
              <a:ext uri="{FF2B5EF4-FFF2-40B4-BE49-F238E27FC236}">
                <a16:creationId xmlns:a16="http://schemas.microsoft.com/office/drawing/2014/main" id="{50977C54-BED1-45CD-803E-FDDB45DFD6E9}"/>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12644" name="Rectangle 4">
            <a:extLst>
              <a:ext uri="{FF2B5EF4-FFF2-40B4-BE49-F238E27FC236}">
                <a16:creationId xmlns:a16="http://schemas.microsoft.com/office/drawing/2014/main" id="{FB83B9E9-201B-4DE4-9CCA-2CBF80F97F8C}"/>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MOU/MOA between CalTrans, FHWA and USFS to address recording of easements on existing highways</a:t>
            </a:r>
          </a:p>
          <a:p>
            <a:pPr lvl="1"/>
            <a:r>
              <a:rPr lang="en-US" altLang="en-US" sz="2400"/>
              <a:t>Scope covers highways through USFS lands where no deed of record currently exists </a:t>
            </a:r>
          </a:p>
          <a:p>
            <a:pPr lvl="1"/>
            <a:r>
              <a:rPr lang="en-US" altLang="en-US" sz="2400"/>
              <a:t>Goal is to perfect a right-of-way interest in the highway so that routine maintenance can proceed when needed without having to obtain permits and other entry documents</a:t>
            </a:r>
          </a:p>
          <a:p>
            <a:pPr lvl="1"/>
            <a:r>
              <a:rPr lang="en-US" altLang="en-US" sz="2400"/>
              <a:t>Provides a structured approach including development of annual work plans, timelines for action, and a disputes escalation process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a:extLst>
              <a:ext uri="{FF2B5EF4-FFF2-40B4-BE49-F238E27FC236}">
                <a16:creationId xmlns:a16="http://schemas.microsoft.com/office/drawing/2014/main" id="{DCBFC215-EB39-4FDD-9F2B-E51BFE604470}"/>
              </a:ext>
            </a:extLst>
          </p:cNvPr>
          <p:cNvSpPr>
            <a:spLocks noGrp="1" noChangeArrowheads="1"/>
          </p:cNvSpPr>
          <p:nvPr>
            <p:ph type="title"/>
          </p:nvPr>
        </p:nvSpPr>
        <p:spPr>
          <a:xfrm>
            <a:off x="457200" y="274638"/>
            <a:ext cx="8229600" cy="944562"/>
          </a:xfrm>
        </p:spPr>
        <p:txBody>
          <a:bodyPr/>
          <a:lstStyle/>
          <a:p>
            <a:r>
              <a:rPr lang="en-US" altLang="en-US"/>
              <a:t>Best Management Practices </a:t>
            </a:r>
            <a:r>
              <a:rPr lang="en-US" altLang="en-US" sz="1800"/>
              <a:t>(7 of 9)</a:t>
            </a:r>
          </a:p>
        </p:txBody>
      </p:sp>
      <p:sp>
        <p:nvSpPr>
          <p:cNvPr id="110595" name="Rectangle 3">
            <a:extLst>
              <a:ext uri="{FF2B5EF4-FFF2-40B4-BE49-F238E27FC236}">
                <a16:creationId xmlns:a16="http://schemas.microsoft.com/office/drawing/2014/main" id="{FEF1FF8D-A4FA-4EBD-AAA8-5D53D0386683}"/>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10596" name="Rectangle 4">
            <a:extLst>
              <a:ext uri="{FF2B5EF4-FFF2-40B4-BE49-F238E27FC236}">
                <a16:creationId xmlns:a16="http://schemas.microsoft.com/office/drawing/2014/main" id="{A5E12A2C-60B0-468D-8000-EA6030F20C10}"/>
              </a:ext>
            </a:extLst>
          </p:cNvPr>
          <p:cNvSpPr>
            <a:spLocks noChangeArrowheads="1"/>
          </p:cNvSpPr>
          <p:nvPr/>
        </p:nvSpPr>
        <p:spPr bwMode="auto">
          <a:xfrm>
            <a:off x="6096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609600" indent="-609600">
              <a:spcBef>
                <a:spcPct val="20000"/>
              </a:spcBef>
              <a:buChar char="•"/>
              <a:defRPr sz="3200">
                <a:solidFill>
                  <a:schemeClr val="tx1"/>
                </a:solidFill>
                <a:latin typeface="Arial" panose="020B0604020202020204" pitchFamily="34" charset="0"/>
              </a:defRPr>
            </a:lvl1pPr>
            <a:lvl2pPr marL="990600" indent="-533400">
              <a:spcBef>
                <a:spcPct val="20000"/>
              </a:spcBef>
              <a:buChar char="–"/>
              <a:defRPr sz="2800">
                <a:solidFill>
                  <a:schemeClr val="tx1"/>
                </a:solidFill>
                <a:latin typeface="Arial" panose="020B0604020202020204" pitchFamily="34" charset="0"/>
              </a:defRPr>
            </a:lvl2pPr>
            <a:lvl3pPr marL="1371600" indent="-457200">
              <a:spcBef>
                <a:spcPct val="20000"/>
              </a:spcBef>
              <a:buChar char="•"/>
              <a:defRPr sz="2400">
                <a:solidFill>
                  <a:schemeClr val="tx1"/>
                </a:solidFill>
                <a:latin typeface="Arial" panose="020B0604020202020204" pitchFamily="34" charset="0"/>
              </a:defRPr>
            </a:lvl3pPr>
            <a:lvl4pPr marL="1752600" indent="-381000">
              <a:spcBef>
                <a:spcPct val="20000"/>
              </a:spcBef>
              <a:buChar char="–"/>
              <a:defRPr sz="2000">
                <a:solidFill>
                  <a:schemeClr val="tx1"/>
                </a:solidFill>
                <a:latin typeface="Arial" panose="020B0604020202020204" pitchFamily="34" charset="0"/>
              </a:defRPr>
            </a:lvl4pPr>
            <a:lvl5pPr marL="2209800" indent="-381000">
              <a:spcBef>
                <a:spcPct val="20000"/>
              </a:spcBef>
              <a:buChar char="»"/>
              <a:defRPr sz="2000">
                <a:solidFill>
                  <a:schemeClr val="tx1"/>
                </a:solidFill>
                <a:latin typeface="Arial" panose="020B0604020202020204" pitchFamily="34" charset="0"/>
              </a:defRPr>
            </a:lvl5pPr>
            <a:lvl6pPr marL="2667000" indent="-381000" fontAlgn="base">
              <a:spcBef>
                <a:spcPct val="20000"/>
              </a:spcBef>
              <a:spcAft>
                <a:spcPct val="0"/>
              </a:spcAft>
              <a:buChar char="»"/>
              <a:defRPr sz="2000">
                <a:solidFill>
                  <a:schemeClr val="tx1"/>
                </a:solidFill>
                <a:latin typeface="Arial" panose="020B0604020202020204" pitchFamily="34" charset="0"/>
              </a:defRPr>
            </a:lvl6pPr>
            <a:lvl7pPr marL="3124200" indent="-381000" fontAlgn="base">
              <a:spcBef>
                <a:spcPct val="20000"/>
              </a:spcBef>
              <a:spcAft>
                <a:spcPct val="0"/>
              </a:spcAft>
              <a:buChar char="»"/>
              <a:defRPr sz="2000">
                <a:solidFill>
                  <a:schemeClr val="tx1"/>
                </a:solidFill>
                <a:latin typeface="Arial" panose="020B0604020202020204" pitchFamily="34" charset="0"/>
              </a:defRPr>
            </a:lvl7pPr>
            <a:lvl8pPr marL="3581400" indent="-381000" fontAlgn="base">
              <a:spcBef>
                <a:spcPct val="20000"/>
              </a:spcBef>
              <a:spcAft>
                <a:spcPct val="0"/>
              </a:spcAft>
              <a:buChar char="»"/>
              <a:defRPr sz="2000">
                <a:solidFill>
                  <a:schemeClr val="tx1"/>
                </a:solidFill>
                <a:latin typeface="Arial" panose="020B0604020202020204" pitchFamily="34" charset="0"/>
              </a:defRPr>
            </a:lvl8pPr>
            <a:lvl9pPr marL="4038600" indent="-381000" fontAlgn="base">
              <a:spcBef>
                <a:spcPct val="20000"/>
              </a:spcBef>
              <a:spcAft>
                <a:spcPct val="0"/>
              </a:spcAft>
              <a:buChar char="»"/>
              <a:defRPr sz="2000">
                <a:solidFill>
                  <a:schemeClr val="tx1"/>
                </a:solidFill>
                <a:latin typeface="Arial" panose="020B0604020202020204" pitchFamily="34" charset="0"/>
              </a:defRPr>
            </a:lvl9pPr>
          </a:lstStyle>
          <a:p>
            <a:pPr algn="just"/>
            <a:r>
              <a:rPr lang="en-US" altLang="en-US"/>
              <a:t>Establishment of a dedicated and focused project team early in the lifecycle that remains involved throughout the project to expedite the Federal Land Transfer process and troubleshoot any issues</a:t>
            </a:r>
          </a:p>
          <a:p>
            <a:pPr lvl="1" algn="just">
              <a:spcBef>
                <a:spcPct val="70000"/>
              </a:spcBef>
            </a:pPr>
            <a:r>
              <a:rPr lang="en-US" altLang="en-US" sz="3200"/>
              <a:t>Example: Hoover Dam Bypass Project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a:extLst>
              <a:ext uri="{FF2B5EF4-FFF2-40B4-BE49-F238E27FC236}">
                <a16:creationId xmlns:a16="http://schemas.microsoft.com/office/drawing/2014/main" id="{7E417A1B-3BB7-493B-B3FD-AC5D43E121B5}"/>
              </a:ext>
            </a:extLst>
          </p:cNvPr>
          <p:cNvSpPr>
            <a:spLocks noGrp="1" noChangeArrowheads="1"/>
          </p:cNvSpPr>
          <p:nvPr>
            <p:ph type="title"/>
          </p:nvPr>
        </p:nvSpPr>
        <p:spPr>
          <a:xfrm>
            <a:off x="457200" y="274638"/>
            <a:ext cx="8229600" cy="944562"/>
          </a:xfrm>
        </p:spPr>
        <p:txBody>
          <a:bodyPr/>
          <a:lstStyle/>
          <a:p>
            <a:r>
              <a:rPr lang="en-US" altLang="en-US"/>
              <a:t>Best Management Practices </a:t>
            </a:r>
            <a:r>
              <a:rPr lang="en-US" altLang="en-US" sz="1800"/>
              <a:t>(8 of 9)</a:t>
            </a:r>
          </a:p>
        </p:txBody>
      </p:sp>
      <p:sp>
        <p:nvSpPr>
          <p:cNvPr id="115715" name="Rectangle 3">
            <a:extLst>
              <a:ext uri="{FF2B5EF4-FFF2-40B4-BE49-F238E27FC236}">
                <a16:creationId xmlns:a16="http://schemas.microsoft.com/office/drawing/2014/main" id="{3704DE36-3412-4DF6-96A5-44506AF4F44D}"/>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15716" name="Rectangle 4">
            <a:extLst>
              <a:ext uri="{FF2B5EF4-FFF2-40B4-BE49-F238E27FC236}">
                <a16:creationId xmlns:a16="http://schemas.microsoft.com/office/drawing/2014/main" id="{4658DB16-B787-4524-BDA7-BC55CF6C824B}"/>
              </a:ext>
            </a:extLst>
          </p:cNvPr>
          <p:cNvSpPr>
            <a:spLocks noChangeArrowheads="1"/>
          </p:cNvSpPr>
          <p:nvPr/>
        </p:nvSpPr>
        <p:spPr bwMode="auto">
          <a:xfrm>
            <a:off x="6096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gn="just"/>
            <a:r>
              <a:rPr lang="en-US" altLang="en-US"/>
              <a:t>Regular non-project specific opportunities for Interagency communication to discuss issues with the Federal Land Transfer process</a:t>
            </a:r>
          </a:p>
          <a:p>
            <a:pPr lvl="1"/>
            <a:r>
              <a:rPr lang="en-US" altLang="en-US" sz="3200"/>
              <a:t>Example:  Annual meeting between the various Agencies sponsored by Wyoming Department of Transportation</a:t>
            </a:r>
            <a:r>
              <a:rPr lang="en-US" altLang="en-US" sz="2000" b="1"/>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a:extLst>
              <a:ext uri="{FF2B5EF4-FFF2-40B4-BE49-F238E27FC236}">
                <a16:creationId xmlns:a16="http://schemas.microsoft.com/office/drawing/2014/main" id="{27CFE4A3-6101-4E52-BB8B-1E66312787A9}"/>
              </a:ext>
            </a:extLst>
          </p:cNvPr>
          <p:cNvSpPr>
            <a:spLocks noGrp="1" noChangeArrowheads="1"/>
          </p:cNvSpPr>
          <p:nvPr>
            <p:ph type="title"/>
          </p:nvPr>
        </p:nvSpPr>
        <p:spPr>
          <a:xfrm>
            <a:off x="457200" y="274638"/>
            <a:ext cx="8229600" cy="944562"/>
          </a:xfrm>
        </p:spPr>
        <p:txBody>
          <a:bodyPr/>
          <a:lstStyle/>
          <a:p>
            <a:r>
              <a:rPr lang="en-US" altLang="en-US"/>
              <a:t>Best Management Practices </a:t>
            </a:r>
            <a:r>
              <a:rPr lang="en-US" altLang="en-US" sz="1800"/>
              <a:t>(9 of 9)</a:t>
            </a:r>
          </a:p>
        </p:txBody>
      </p:sp>
      <p:sp>
        <p:nvSpPr>
          <p:cNvPr id="116739" name="Rectangle 3">
            <a:extLst>
              <a:ext uri="{FF2B5EF4-FFF2-40B4-BE49-F238E27FC236}">
                <a16:creationId xmlns:a16="http://schemas.microsoft.com/office/drawing/2014/main" id="{A3A85BF7-CFE1-48AE-8792-F08214247F1B}"/>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16740" name="Rectangle 4">
            <a:extLst>
              <a:ext uri="{FF2B5EF4-FFF2-40B4-BE49-F238E27FC236}">
                <a16:creationId xmlns:a16="http://schemas.microsoft.com/office/drawing/2014/main" id="{39770EEA-7C0C-4D0B-BC11-4B9AE609822B}"/>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Funding of resource Agency positions to allow for focused effort on Federal Land Transfers</a:t>
            </a:r>
          </a:p>
          <a:p>
            <a:pPr lvl="1">
              <a:spcBef>
                <a:spcPct val="60000"/>
              </a:spcBef>
            </a:pPr>
            <a:r>
              <a:rPr lang="en-US" altLang="en-US"/>
              <a:t>Arizona</a:t>
            </a:r>
          </a:p>
          <a:p>
            <a:pPr lvl="1">
              <a:spcBef>
                <a:spcPct val="40000"/>
              </a:spcBef>
            </a:pPr>
            <a:r>
              <a:rPr lang="en-US" altLang="en-US"/>
              <a:t>Wyoming</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B9B402FA-2B13-4E7E-A313-31A672836104}"/>
              </a:ext>
            </a:extLst>
          </p:cNvPr>
          <p:cNvSpPr>
            <a:spLocks noGrp="1" noChangeArrowheads="1"/>
          </p:cNvSpPr>
          <p:nvPr>
            <p:ph type="title"/>
          </p:nvPr>
        </p:nvSpPr>
        <p:spPr>
          <a:xfrm>
            <a:off x="457200" y="274638"/>
            <a:ext cx="8229600" cy="944562"/>
          </a:xfrm>
        </p:spPr>
        <p:txBody>
          <a:bodyPr/>
          <a:lstStyle/>
          <a:p>
            <a:r>
              <a:rPr lang="en-US" altLang="en-US"/>
              <a:t>Recommended Next Steps </a:t>
            </a:r>
            <a:r>
              <a:rPr lang="en-US" altLang="en-US" sz="1800"/>
              <a:t>(1 of 10)</a:t>
            </a:r>
          </a:p>
        </p:txBody>
      </p:sp>
      <p:sp>
        <p:nvSpPr>
          <p:cNvPr id="18435" name="Rectangle 3">
            <a:extLst>
              <a:ext uri="{FF2B5EF4-FFF2-40B4-BE49-F238E27FC236}">
                <a16:creationId xmlns:a16="http://schemas.microsoft.com/office/drawing/2014/main" id="{BD3125C4-3FBB-4E26-8E6C-F76DE62D14D7}"/>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8436" name="Rectangle 4">
            <a:extLst>
              <a:ext uri="{FF2B5EF4-FFF2-40B4-BE49-F238E27FC236}">
                <a16:creationId xmlns:a16="http://schemas.microsoft.com/office/drawing/2014/main" id="{E7A65F8A-FD44-484A-8F57-10C908E8F601}"/>
              </a:ext>
            </a:extLst>
          </p:cNvPr>
          <p:cNvSpPr>
            <a:spLocks noChangeArrowheads="1"/>
          </p:cNvSpPr>
          <p:nvPr/>
        </p:nvSpPr>
        <p:spPr bwMode="auto">
          <a:xfrm>
            <a:off x="457200" y="1295400"/>
            <a:ext cx="8382000"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sz="3000"/>
              <a:t>Recommendation # 1: Enhance communication and coordination between and within Agencies</a:t>
            </a:r>
          </a:p>
          <a:p>
            <a:pPr lvl="1">
              <a:spcBef>
                <a:spcPct val="50000"/>
              </a:spcBef>
            </a:pPr>
            <a:r>
              <a:rPr lang="en-US" altLang="en-US" sz="2000"/>
              <a:t>Establishing regular, non-project specific opportunities for Interagency communication to discuss issues with the Federal Land Transfer process</a:t>
            </a:r>
          </a:p>
          <a:p>
            <a:pPr lvl="1">
              <a:spcBef>
                <a:spcPct val="50000"/>
              </a:spcBef>
            </a:pPr>
            <a:r>
              <a:rPr lang="en-US" altLang="en-US" sz="2000"/>
              <a:t>Establishing and maintaining contact at the local level between state transportation Agency and specific Resource Agency staff</a:t>
            </a:r>
          </a:p>
          <a:p>
            <a:pPr lvl="1">
              <a:spcBef>
                <a:spcPct val="50000"/>
              </a:spcBef>
            </a:pPr>
            <a:r>
              <a:rPr lang="en-US" altLang="en-US" sz="2000"/>
              <a:t>Providing interoffice training within each Agency so that personnel know who does what</a:t>
            </a:r>
          </a:p>
          <a:p>
            <a:pPr lvl="1">
              <a:spcBef>
                <a:spcPct val="50000"/>
              </a:spcBef>
            </a:pPr>
            <a:r>
              <a:rPr lang="en-US" altLang="en-US" sz="2000"/>
              <a:t>Jointly setting work schedules </a:t>
            </a:r>
          </a:p>
          <a:p>
            <a:pPr lvl="1">
              <a:spcBef>
                <a:spcPct val="50000"/>
              </a:spcBef>
            </a:pPr>
            <a:r>
              <a:rPr lang="en-US" altLang="en-US" sz="2000"/>
              <a:t>Forming Interagency project teams to address priority project needs </a:t>
            </a:r>
          </a:p>
          <a:p>
            <a:pPr lvl="1">
              <a:spcBef>
                <a:spcPct val="50000"/>
              </a:spcBef>
            </a:pPr>
            <a:r>
              <a:rPr lang="en-US" altLang="en-US" sz="2000"/>
              <a:t>Scheduling preliminary meetings to discuss upcoming projects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a:extLst>
              <a:ext uri="{FF2B5EF4-FFF2-40B4-BE49-F238E27FC236}">
                <a16:creationId xmlns:a16="http://schemas.microsoft.com/office/drawing/2014/main" id="{7996BDF0-3C2B-453C-94BC-342E7E464856}"/>
              </a:ext>
            </a:extLst>
          </p:cNvPr>
          <p:cNvSpPr>
            <a:spLocks noGrp="1" noChangeArrowheads="1"/>
          </p:cNvSpPr>
          <p:nvPr>
            <p:ph type="title"/>
          </p:nvPr>
        </p:nvSpPr>
        <p:spPr>
          <a:xfrm>
            <a:off x="457200" y="274638"/>
            <a:ext cx="8229600" cy="944562"/>
          </a:xfrm>
        </p:spPr>
        <p:txBody>
          <a:bodyPr/>
          <a:lstStyle/>
          <a:p>
            <a:r>
              <a:rPr lang="en-US" altLang="en-US"/>
              <a:t>Recommended Next Steps </a:t>
            </a:r>
            <a:r>
              <a:rPr lang="en-US" altLang="en-US" sz="1800"/>
              <a:t>(2 of 10)</a:t>
            </a:r>
          </a:p>
        </p:txBody>
      </p:sp>
      <p:sp>
        <p:nvSpPr>
          <p:cNvPr id="117763" name="Rectangle 3">
            <a:extLst>
              <a:ext uri="{FF2B5EF4-FFF2-40B4-BE49-F238E27FC236}">
                <a16:creationId xmlns:a16="http://schemas.microsoft.com/office/drawing/2014/main" id="{183C3EFE-364A-45E1-A272-A7D360C9B79C}"/>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17764" name="Rectangle 4">
            <a:extLst>
              <a:ext uri="{FF2B5EF4-FFF2-40B4-BE49-F238E27FC236}">
                <a16:creationId xmlns:a16="http://schemas.microsoft.com/office/drawing/2014/main" id="{91A3E51C-091C-46BB-BC24-0D4F45DDEFBF}"/>
              </a:ext>
            </a:extLst>
          </p:cNvPr>
          <p:cNvSpPr>
            <a:spLocks noChangeArrowheads="1"/>
          </p:cNvSpPr>
          <p:nvPr/>
        </p:nvSpPr>
        <p:spPr bwMode="auto">
          <a:xfrm>
            <a:off x="609600" y="12954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Recommendation #2: Encourage early involvement in the project development lifecycle by all impacted Agency realty resources</a:t>
            </a:r>
          </a:p>
          <a:p>
            <a:pPr lvl="1">
              <a:spcBef>
                <a:spcPct val="40000"/>
              </a:spcBef>
            </a:pPr>
            <a:r>
              <a:rPr lang="en-US" altLang="en-US" sz="2000"/>
              <a:t>Addressing transportation corridors within Forest Plans and BLM Resource Management Plans</a:t>
            </a:r>
          </a:p>
          <a:p>
            <a:pPr lvl="1">
              <a:spcBef>
                <a:spcPct val="40000"/>
              </a:spcBef>
            </a:pPr>
            <a:r>
              <a:rPr lang="en-US" altLang="en-US" sz="2000"/>
              <a:t>Using a dedicated and focused project team that remains involved throughout the project lifecycle</a:t>
            </a:r>
          </a:p>
          <a:p>
            <a:pPr lvl="1">
              <a:spcBef>
                <a:spcPct val="40000"/>
              </a:spcBef>
            </a:pPr>
            <a:r>
              <a:rPr lang="en-US" altLang="en-US" sz="2000"/>
              <a:t>Ensuring potential realty issues are identified and addressed in the NEPA process and/or during preliminary design</a:t>
            </a:r>
          </a:p>
          <a:p>
            <a:pPr lvl="1">
              <a:spcBef>
                <a:spcPct val="40000"/>
              </a:spcBef>
            </a:pPr>
            <a:r>
              <a:rPr lang="en-US" altLang="en-US" sz="2000"/>
              <a:t>Involving realty staff in checking land status</a:t>
            </a:r>
          </a:p>
          <a:p>
            <a:pPr lvl="1">
              <a:spcBef>
                <a:spcPct val="40000"/>
              </a:spcBef>
            </a:pPr>
            <a:r>
              <a:rPr lang="en-US" altLang="en-US" sz="2000"/>
              <a:t>Addressing realty activities and impacts as part of the public involvement process</a:t>
            </a:r>
          </a:p>
          <a:p>
            <a:pPr>
              <a:buFontTx/>
              <a:buNone/>
            </a:pPr>
            <a:endParaRPr lang="en-US" altLang="en-US" sz="26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9209040A-2586-4DDE-807B-6DE4B3196DF7}"/>
              </a:ext>
            </a:extLst>
          </p:cNvPr>
          <p:cNvSpPr>
            <a:spLocks noGrp="1" noChangeArrowheads="1"/>
          </p:cNvSpPr>
          <p:nvPr>
            <p:ph type="title"/>
          </p:nvPr>
        </p:nvSpPr>
        <p:spPr>
          <a:xfrm>
            <a:off x="457200" y="274638"/>
            <a:ext cx="8229600" cy="944562"/>
          </a:xfrm>
        </p:spPr>
        <p:txBody>
          <a:bodyPr/>
          <a:lstStyle/>
          <a:p>
            <a:r>
              <a:rPr lang="en-US" altLang="en-US"/>
              <a:t>Recommended Next Steps </a:t>
            </a:r>
            <a:r>
              <a:rPr lang="en-US" altLang="en-US" sz="1800"/>
              <a:t>(3 of 10)</a:t>
            </a:r>
          </a:p>
        </p:txBody>
      </p:sp>
      <p:sp>
        <p:nvSpPr>
          <p:cNvPr id="118787" name="Rectangle 3">
            <a:extLst>
              <a:ext uri="{FF2B5EF4-FFF2-40B4-BE49-F238E27FC236}">
                <a16:creationId xmlns:a16="http://schemas.microsoft.com/office/drawing/2014/main" id="{FE2A5D58-62B0-46DF-8B69-0C383F703828}"/>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18788" name="Rectangle 4">
            <a:extLst>
              <a:ext uri="{FF2B5EF4-FFF2-40B4-BE49-F238E27FC236}">
                <a16:creationId xmlns:a16="http://schemas.microsoft.com/office/drawing/2014/main" id="{B74EE269-B46E-4447-956A-FAB5E74EE6E5}"/>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Recommendation #3: Update existing national MOUs and MOAs</a:t>
            </a:r>
          </a:p>
          <a:p>
            <a:pPr lvl="1">
              <a:spcBef>
                <a:spcPct val="40000"/>
              </a:spcBef>
            </a:pPr>
            <a:r>
              <a:rPr lang="en-US" altLang="en-US"/>
              <a:t>Reviewing the existing national MOUs and MOAs and related  guidance to remove conflicts and inconsistencies between national MOUs and specific Agency policies</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a:extLst>
              <a:ext uri="{FF2B5EF4-FFF2-40B4-BE49-F238E27FC236}">
                <a16:creationId xmlns:a16="http://schemas.microsoft.com/office/drawing/2014/main" id="{5B29FA40-60DB-4006-A8D9-ED39C905AF5B}"/>
              </a:ext>
            </a:extLst>
          </p:cNvPr>
          <p:cNvSpPr>
            <a:spLocks noGrp="1" noChangeArrowheads="1"/>
          </p:cNvSpPr>
          <p:nvPr>
            <p:ph type="title"/>
          </p:nvPr>
        </p:nvSpPr>
        <p:spPr>
          <a:xfrm>
            <a:off x="457200" y="274638"/>
            <a:ext cx="8229600" cy="944562"/>
          </a:xfrm>
        </p:spPr>
        <p:txBody>
          <a:bodyPr/>
          <a:lstStyle/>
          <a:p>
            <a:r>
              <a:rPr lang="en-US" altLang="en-US"/>
              <a:t>Recommended Next Steps </a:t>
            </a:r>
            <a:r>
              <a:rPr lang="en-US" altLang="en-US" sz="1800"/>
              <a:t>(4 of 10)</a:t>
            </a:r>
          </a:p>
        </p:txBody>
      </p:sp>
      <p:sp>
        <p:nvSpPr>
          <p:cNvPr id="119811" name="Rectangle 3">
            <a:extLst>
              <a:ext uri="{FF2B5EF4-FFF2-40B4-BE49-F238E27FC236}">
                <a16:creationId xmlns:a16="http://schemas.microsoft.com/office/drawing/2014/main" id="{9EA4893A-88EE-44CA-8613-D95C48FDF2FD}"/>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19812" name="Rectangle 4">
            <a:extLst>
              <a:ext uri="{FF2B5EF4-FFF2-40B4-BE49-F238E27FC236}">
                <a16:creationId xmlns:a16="http://schemas.microsoft.com/office/drawing/2014/main" id="{DCBA7DDE-E9D6-410D-A5DC-15935985F5BE}"/>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Recommendation #4:  Develop a regional MOU/MOA template consisting of</a:t>
            </a:r>
          </a:p>
          <a:p>
            <a:pPr lvl="1">
              <a:spcBef>
                <a:spcPct val="40000"/>
              </a:spcBef>
            </a:pPr>
            <a:r>
              <a:rPr lang="en-US" altLang="en-US" sz="2000"/>
              <a:t>A sufficient level of detail to provide the operational guidance, while at the same time retaining sufficient flexibility to allow the templates to be customized to meet specific local situations</a:t>
            </a:r>
          </a:p>
          <a:p>
            <a:pPr lvl="1"/>
            <a:r>
              <a:rPr lang="en-US" altLang="en-US" sz="2000"/>
              <a:t>Process steps to foster Interagency communication and early involvement </a:t>
            </a:r>
          </a:p>
          <a:p>
            <a:pPr lvl="1"/>
            <a:r>
              <a:rPr lang="en-US" altLang="en-US" sz="2000"/>
              <a:t>Systematic process instructions for the entire Federal Land Transfer process within the specific region</a:t>
            </a:r>
          </a:p>
          <a:p>
            <a:pPr lvl="1"/>
            <a:r>
              <a:rPr lang="en-US" altLang="en-US" sz="2000"/>
              <a:t>Listing of core deed conditions</a:t>
            </a:r>
          </a:p>
          <a:p>
            <a:pPr lvl="1"/>
            <a:r>
              <a:rPr lang="en-US" altLang="en-US" sz="2000"/>
              <a:t>Description of right of way plat standards</a:t>
            </a:r>
          </a:p>
          <a:p>
            <a:pPr lvl="1">
              <a:spcBef>
                <a:spcPct val="10000"/>
              </a:spcBef>
            </a:pPr>
            <a:r>
              <a:rPr lang="en-US" altLang="en-US" sz="2000"/>
              <a:t>A listing of Agency contacts by job title</a:t>
            </a:r>
            <a:r>
              <a:rPr lang="en-US" altLang="en-US"/>
              <a:t>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6551F8C9-77FA-4E7D-81E7-8878F23BF492}"/>
              </a:ext>
            </a:extLst>
          </p:cNvPr>
          <p:cNvSpPr>
            <a:spLocks noGrp="1" noChangeArrowheads="1"/>
          </p:cNvSpPr>
          <p:nvPr>
            <p:ph type="title"/>
          </p:nvPr>
        </p:nvSpPr>
        <p:spPr>
          <a:xfrm>
            <a:off x="609600" y="228600"/>
            <a:ext cx="8229600" cy="944563"/>
          </a:xfrm>
        </p:spPr>
        <p:txBody>
          <a:bodyPr/>
          <a:lstStyle/>
          <a:p>
            <a:r>
              <a:rPr lang="en-US" altLang="en-US"/>
              <a:t>Federal Land Transfer Defined</a:t>
            </a:r>
            <a:endParaRPr lang="en-US" altLang="en-US" sz="1800"/>
          </a:p>
        </p:txBody>
      </p:sp>
      <p:sp>
        <p:nvSpPr>
          <p:cNvPr id="91139" name="Rectangle 3">
            <a:extLst>
              <a:ext uri="{FF2B5EF4-FFF2-40B4-BE49-F238E27FC236}">
                <a16:creationId xmlns:a16="http://schemas.microsoft.com/office/drawing/2014/main" id="{EAA54CCC-274E-4D0E-8569-269C0D8ED15B}"/>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91140" name="Rectangle 4">
            <a:extLst>
              <a:ext uri="{FF2B5EF4-FFF2-40B4-BE49-F238E27FC236}">
                <a16:creationId xmlns:a16="http://schemas.microsoft.com/office/drawing/2014/main" id="{7FE832C2-C989-4EA6-87FB-EA589C138820}"/>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Bef>
                <a:spcPct val="10000"/>
              </a:spcBef>
              <a:spcAft>
                <a:spcPts val="1600"/>
              </a:spcAft>
            </a:pPr>
            <a:r>
              <a:rPr lang="en-US" altLang="en-US" sz="2400"/>
              <a:t>When highways are required to cross lands owned by the United States and managed by any of several Federal Land Resource Agencies a highway easement can be granted to convey the required rights necessary to build and maintain the road under authority in Title 23 USC Section 317  </a:t>
            </a:r>
          </a:p>
          <a:p>
            <a:pPr>
              <a:spcBef>
                <a:spcPct val="10000"/>
              </a:spcBef>
              <a:spcAft>
                <a:spcPts val="1600"/>
              </a:spcAft>
            </a:pPr>
            <a:r>
              <a:rPr lang="en-US" altLang="en-US" sz="2400"/>
              <a:t>The process to create an easement is referred to as a Public Land Transfer or Federal Land Transfer even though full fee simple title to the land to be used by the highway is rarely conveyed</a:t>
            </a:r>
          </a:p>
          <a:p>
            <a:pPr>
              <a:spcBef>
                <a:spcPct val="10000"/>
              </a:spcBef>
              <a:spcAft>
                <a:spcPts val="1600"/>
              </a:spcAft>
            </a:pPr>
            <a:r>
              <a:rPr lang="en-US" altLang="en-US" sz="2400"/>
              <a:t>Applies to both Federal-Aid and Direct Federal Highways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a:extLst>
              <a:ext uri="{FF2B5EF4-FFF2-40B4-BE49-F238E27FC236}">
                <a16:creationId xmlns:a16="http://schemas.microsoft.com/office/drawing/2014/main" id="{E4F3E273-9B67-444A-8D27-4AF6509DCC31}"/>
              </a:ext>
            </a:extLst>
          </p:cNvPr>
          <p:cNvSpPr>
            <a:spLocks noGrp="1" noChangeArrowheads="1"/>
          </p:cNvSpPr>
          <p:nvPr>
            <p:ph type="title"/>
          </p:nvPr>
        </p:nvSpPr>
        <p:spPr>
          <a:xfrm>
            <a:off x="457200" y="274638"/>
            <a:ext cx="8229600" cy="944562"/>
          </a:xfrm>
        </p:spPr>
        <p:txBody>
          <a:bodyPr/>
          <a:lstStyle/>
          <a:p>
            <a:r>
              <a:rPr lang="en-US" altLang="en-US"/>
              <a:t>Recommended Next Steps </a:t>
            </a:r>
            <a:r>
              <a:rPr lang="en-US" altLang="en-US" sz="1800"/>
              <a:t>(5 of 10)</a:t>
            </a:r>
          </a:p>
        </p:txBody>
      </p:sp>
      <p:sp>
        <p:nvSpPr>
          <p:cNvPr id="152579" name="Rectangle 3">
            <a:extLst>
              <a:ext uri="{FF2B5EF4-FFF2-40B4-BE49-F238E27FC236}">
                <a16:creationId xmlns:a16="http://schemas.microsoft.com/office/drawing/2014/main" id="{5CD69C9D-F573-45E8-A923-7E9705BF8C22}"/>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52580" name="Rectangle 4">
            <a:extLst>
              <a:ext uri="{FF2B5EF4-FFF2-40B4-BE49-F238E27FC236}">
                <a16:creationId xmlns:a16="http://schemas.microsoft.com/office/drawing/2014/main" id="{8A5968B1-AE9E-475C-9B5C-62125E5DD39E}"/>
              </a:ext>
            </a:extLst>
          </p:cNvPr>
          <p:cNvSpPr>
            <a:spLocks noChangeArrowheads="1"/>
          </p:cNvSpPr>
          <p:nvPr/>
        </p:nvSpPr>
        <p:spPr bwMode="auto">
          <a:xfrm>
            <a:off x="609600" y="12954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Recommendation #5: Establish a model regional MOU based on the 2001 California MOU to strengthen procedures for ensuring the recording of deeds on a go forward basis</a:t>
            </a:r>
            <a:r>
              <a:rPr lang="en-US" altLang="en-US" b="1"/>
              <a:t> </a:t>
            </a:r>
          </a:p>
          <a:p>
            <a:pPr lvl="1"/>
            <a:r>
              <a:rPr lang="en-US" altLang="en-US" sz="2600"/>
              <a:t>Utilize USFS, FHWA and CalTrans 2001 MOU as a model </a:t>
            </a:r>
          </a:p>
          <a:p>
            <a:pPr lvl="1"/>
            <a:r>
              <a:rPr lang="en-US" altLang="en-US" sz="2600"/>
              <a:t>Proposed MOU should identify routes where documents need to be prepared to perfect the title to the roads currently traversing Federal Lands and set annual schedules for preparing the necessary documents </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FBAD0307-640D-4849-AB04-0B8CEACA03BC}"/>
              </a:ext>
            </a:extLst>
          </p:cNvPr>
          <p:cNvSpPr>
            <a:spLocks noGrp="1" noChangeArrowheads="1"/>
          </p:cNvSpPr>
          <p:nvPr>
            <p:ph type="title"/>
          </p:nvPr>
        </p:nvSpPr>
        <p:spPr>
          <a:xfrm>
            <a:off x="457200" y="274638"/>
            <a:ext cx="8229600" cy="944562"/>
          </a:xfrm>
        </p:spPr>
        <p:txBody>
          <a:bodyPr/>
          <a:lstStyle/>
          <a:p>
            <a:r>
              <a:rPr lang="en-US" altLang="en-US"/>
              <a:t>Recommended Next Steps </a:t>
            </a:r>
            <a:r>
              <a:rPr lang="en-US" altLang="en-US" sz="1800"/>
              <a:t>(6 of 10)</a:t>
            </a:r>
          </a:p>
        </p:txBody>
      </p:sp>
      <p:sp>
        <p:nvSpPr>
          <p:cNvPr id="120835" name="Rectangle 3">
            <a:extLst>
              <a:ext uri="{FF2B5EF4-FFF2-40B4-BE49-F238E27FC236}">
                <a16:creationId xmlns:a16="http://schemas.microsoft.com/office/drawing/2014/main" id="{21217F71-96CD-4723-ACAC-7C855D31E4A4}"/>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20836" name="Rectangle 4">
            <a:extLst>
              <a:ext uri="{FF2B5EF4-FFF2-40B4-BE49-F238E27FC236}">
                <a16:creationId xmlns:a16="http://schemas.microsoft.com/office/drawing/2014/main" id="{9BE62852-1CBB-495D-9304-5E528EAC1924}"/>
              </a:ext>
            </a:extLst>
          </p:cNvPr>
          <p:cNvSpPr>
            <a:spLocks noChangeArrowheads="1"/>
          </p:cNvSpPr>
          <p:nvPr/>
        </p:nvSpPr>
        <p:spPr bwMode="auto">
          <a:xfrm>
            <a:off x="5334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Recommendation #6: Collect and publish sample deeds which can be utilized as a model to develop standard local deed templates</a:t>
            </a:r>
          </a:p>
          <a:p>
            <a:pPr lvl="1"/>
            <a:r>
              <a:rPr lang="en-US" altLang="en-US"/>
              <a:t> A number of sample deeds should be collected and published which are considered to represent best practices in terms of format and process by one or more of the Agencies</a:t>
            </a:r>
          </a:p>
          <a:p>
            <a:pPr lvl="1"/>
            <a:r>
              <a:rPr lang="en-US" altLang="en-US"/>
              <a:t>Sample deeds could be utilized by local Agencies to develop standard local deed templates</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a:extLst>
              <a:ext uri="{FF2B5EF4-FFF2-40B4-BE49-F238E27FC236}">
                <a16:creationId xmlns:a16="http://schemas.microsoft.com/office/drawing/2014/main" id="{A85370CF-0623-4386-861E-E5A547CC9CFD}"/>
              </a:ext>
            </a:extLst>
          </p:cNvPr>
          <p:cNvSpPr>
            <a:spLocks noGrp="1" noChangeArrowheads="1"/>
          </p:cNvSpPr>
          <p:nvPr>
            <p:ph type="title"/>
          </p:nvPr>
        </p:nvSpPr>
        <p:spPr>
          <a:xfrm>
            <a:off x="457200" y="274638"/>
            <a:ext cx="8229600" cy="944562"/>
          </a:xfrm>
        </p:spPr>
        <p:txBody>
          <a:bodyPr/>
          <a:lstStyle/>
          <a:p>
            <a:r>
              <a:rPr lang="en-US" altLang="en-US"/>
              <a:t>Recommended Next Steps </a:t>
            </a:r>
            <a:r>
              <a:rPr lang="en-US" altLang="en-US" sz="1800"/>
              <a:t>(7 of 10)</a:t>
            </a:r>
          </a:p>
        </p:txBody>
      </p:sp>
      <p:sp>
        <p:nvSpPr>
          <p:cNvPr id="121859" name="Rectangle 3">
            <a:extLst>
              <a:ext uri="{FF2B5EF4-FFF2-40B4-BE49-F238E27FC236}">
                <a16:creationId xmlns:a16="http://schemas.microsoft.com/office/drawing/2014/main" id="{BBD21A55-69AF-4761-8C1C-BE9A367F4997}"/>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21860" name="Rectangle 4">
            <a:extLst>
              <a:ext uri="{FF2B5EF4-FFF2-40B4-BE49-F238E27FC236}">
                <a16:creationId xmlns:a16="http://schemas.microsoft.com/office/drawing/2014/main" id="{FC73AE8D-2EED-4CAE-A8EC-D307090312ED}"/>
              </a:ext>
            </a:extLst>
          </p:cNvPr>
          <p:cNvSpPr>
            <a:spLocks noChangeArrowheads="1"/>
          </p:cNvSpPr>
          <p:nvPr/>
        </p:nvSpPr>
        <p:spPr bwMode="auto">
          <a:xfrm>
            <a:off x="609600" y="12954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Recommendation #7: Establish web-based Federal Lands Transfer one-stop shop/portal</a:t>
            </a:r>
          </a:p>
          <a:p>
            <a:pPr lvl="1"/>
            <a:r>
              <a:rPr lang="en-US" altLang="en-US" sz="2600"/>
              <a:t>Updated procedures manual, similar to the FHWA’s Attorneys’ Manual which pulls together guidance from multiple sources and provides links to forms and guides from the various resource Agencies involved in the process</a:t>
            </a:r>
          </a:p>
          <a:p>
            <a:pPr lvl="1"/>
            <a:r>
              <a:rPr lang="en-US" altLang="en-US" sz="2600"/>
              <a:t>Regional MOU template</a:t>
            </a:r>
          </a:p>
          <a:p>
            <a:pPr lvl="1"/>
            <a:r>
              <a:rPr lang="en-US" altLang="en-US" sz="2600"/>
              <a:t>Sample deeds</a:t>
            </a:r>
          </a:p>
          <a:p>
            <a:pPr lvl="1"/>
            <a:r>
              <a:rPr lang="en-US" altLang="en-US" sz="2600"/>
              <a:t>Best Practices examples and case studies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a:extLst>
              <a:ext uri="{FF2B5EF4-FFF2-40B4-BE49-F238E27FC236}">
                <a16:creationId xmlns:a16="http://schemas.microsoft.com/office/drawing/2014/main" id="{4FEC8F2A-4BE7-40E0-BE8F-E5CD53923759}"/>
              </a:ext>
            </a:extLst>
          </p:cNvPr>
          <p:cNvSpPr>
            <a:spLocks noGrp="1" noChangeArrowheads="1"/>
          </p:cNvSpPr>
          <p:nvPr>
            <p:ph type="title"/>
          </p:nvPr>
        </p:nvSpPr>
        <p:spPr>
          <a:xfrm>
            <a:off x="457200" y="274638"/>
            <a:ext cx="8229600" cy="944562"/>
          </a:xfrm>
        </p:spPr>
        <p:txBody>
          <a:bodyPr/>
          <a:lstStyle/>
          <a:p>
            <a:r>
              <a:rPr lang="en-US" altLang="en-US"/>
              <a:t>Recommended Next Steps </a:t>
            </a:r>
            <a:r>
              <a:rPr lang="en-US" altLang="en-US" sz="1800"/>
              <a:t>(8 of 10)</a:t>
            </a:r>
          </a:p>
        </p:txBody>
      </p:sp>
      <p:sp>
        <p:nvSpPr>
          <p:cNvPr id="128003" name="Rectangle 3">
            <a:extLst>
              <a:ext uri="{FF2B5EF4-FFF2-40B4-BE49-F238E27FC236}">
                <a16:creationId xmlns:a16="http://schemas.microsoft.com/office/drawing/2014/main" id="{ACA7210C-E649-47B7-94AF-9CBFC15775A0}"/>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28004" name="Rectangle 4">
            <a:extLst>
              <a:ext uri="{FF2B5EF4-FFF2-40B4-BE49-F238E27FC236}">
                <a16:creationId xmlns:a16="http://schemas.microsoft.com/office/drawing/2014/main" id="{79B4D4AA-7F62-476A-A4E2-3495BDC09B33}"/>
              </a:ext>
            </a:extLst>
          </p:cNvPr>
          <p:cNvSpPr>
            <a:spLocks noChangeArrowheads="1"/>
          </p:cNvSpPr>
          <p:nvPr/>
        </p:nvSpPr>
        <p:spPr bwMode="auto">
          <a:xfrm>
            <a:off x="609600" y="12954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Recommendation #7: Establish web-based Federal Lands Transfer one-stop shop/portal</a:t>
            </a:r>
          </a:p>
          <a:p>
            <a:pPr lvl="1">
              <a:spcBef>
                <a:spcPct val="40000"/>
              </a:spcBef>
            </a:pPr>
            <a:r>
              <a:rPr lang="en-US" altLang="en-US" sz="2600"/>
              <a:t>Links to 23 CFR 703.601 and existing national Memorandums of Understanding and Agreements with the Resource Agencies</a:t>
            </a:r>
          </a:p>
          <a:p>
            <a:pPr lvl="1"/>
            <a:r>
              <a:rPr lang="en-US" altLang="en-US" sz="2600"/>
              <a:t>Discussion forums such as FHWA’s Real Estate Exchange to allow a mechanism for open discussion and coordination</a:t>
            </a:r>
          </a:p>
          <a:p>
            <a:pPr lvl="1"/>
            <a:r>
              <a:rPr lang="en-US" altLang="en-US" sz="2600"/>
              <a:t>Agency contact lists, with a way for these contact points to be easily maintained and updated</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48482" name="Picture 2">
            <a:extLst>
              <a:ext uri="{FF2B5EF4-FFF2-40B4-BE49-F238E27FC236}">
                <a16:creationId xmlns:a16="http://schemas.microsoft.com/office/drawing/2014/main" id="{2EF8BBFF-A7CA-4243-92E0-FDC4228570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6534150"/>
            <a:ext cx="723900" cy="171450"/>
          </a:xfrm>
          <a:prstGeom prst="rect">
            <a:avLst/>
          </a:prstGeom>
          <a:noFill/>
          <a:extLst>
            <a:ext uri="{909E8E84-426E-40DD-AFC4-6F175D3DCCD1}">
              <a14:hiddenFill xmlns:a14="http://schemas.microsoft.com/office/drawing/2010/main">
                <a:solidFill>
                  <a:srgbClr val="FFFFFF"/>
                </a:solidFill>
              </a14:hiddenFill>
            </a:ext>
          </a:extLst>
        </p:spPr>
      </p:pic>
      <p:sp>
        <p:nvSpPr>
          <p:cNvPr id="148483" name="Line 3">
            <a:extLst>
              <a:ext uri="{FF2B5EF4-FFF2-40B4-BE49-F238E27FC236}">
                <a16:creationId xmlns:a16="http://schemas.microsoft.com/office/drawing/2014/main" id="{AFC33782-4929-4CB1-81BA-562DAAD4939A}"/>
              </a:ext>
            </a:extLst>
          </p:cNvPr>
          <p:cNvSpPr>
            <a:spLocks noChangeShapeType="1"/>
          </p:cNvSpPr>
          <p:nvPr/>
        </p:nvSpPr>
        <p:spPr bwMode="auto">
          <a:xfrm>
            <a:off x="0" y="6324600"/>
            <a:ext cx="9144000" cy="0"/>
          </a:xfrm>
          <a:prstGeom prst="line">
            <a:avLst/>
          </a:prstGeom>
          <a:noFill/>
          <a:ln w="9525">
            <a:solidFill>
              <a:schemeClr val="bg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8484" name="Text Box 4">
            <a:extLst>
              <a:ext uri="{FF2B5EF4-FFF2-40B4-BE49-F238E27FC236}">
                <a16:creationId xmlns:a16="http://schemas.microsoft.com/office/drawing/2014/main" id="{3D39388C-4CC5-44E7-8503-F54C4AC296B0}"/>
              </a:ext>
            </a:extLst>
          </p:cNvPr>
          <p:cNvSpPr txBox="1">
            <a:spLocks noChangeArrowheads="1"/>
          </p:cNvSpPr>
          <p:nvPr/>
        </p:nvSpPr>
        <p:spPr bwMode="auto">
          <a:xfrm>
            <a:off x="3048000" y="6324600"/>
            <a:ext cx="28956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u="sng"/>
              <a:t>FHWA Home</a:t>
            </a:r>
            <a:r>
              <a:rPr lang="en-US" altLang="en-US" sz="1200" b="1"/>
              <a:t> | </a:t>
            </a:r>
            <a:r>
              <a:rPr lang="en-US" altLang="en-US" sz="1200" b="1" u="sng"/>
              <a:t>HEP Home</a:t>
            </a:r>
            <a:r>
              <a:rPr lang="en-US" altLang="en-US" sz="1200" b="1"/>
              <a:t> | </a:t>
            </a:r>
            <a:r>
              <a:rPr lang="en-US" altLang="en-US" sz="1200" b="1" u="sng"/>
              <a:t>Feedback</a:t>
            </a:r>
          </a:p>
        </p:txBody>
      </p:sp>
      <p:sp>
        <p:nvSpPr>
          <p:cNvPr id="148485" name="Rectangle 5">
            <a:extLst>
              <a:ext uri="{FF2B5EF4-FFF2-40B4-BE49-F238E27FC236}">
                <a16:creationId xmlns:a16="http://schemas.microsoft.com/office/drawing/2014/main" id="{3A097DDB-5373-4E12-8B64-5FC337F98493}"/>
              </a:ext>
            </a:extLst>
          </p:cNvPr>
          <p:cNvSpPr>
            <a:spLocks noChangeArrowheads="1"/>
          </p:cNvSpPr>
          <p:nvPr/>
        </p:nvSpPr>
        <p:spPr bwMode="auto">
          <a:xfrm>
            <a:off x="2057400" y="6613525"/>
            <a:ext cx="4968875"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ctr"/>
            <a:r>
              <a:rPr lang="en-US" altLang="en-US" sz="1000"/>
              <a:t>United States Department of Transportation - </a:t>
            </a:r>
            <a:r>
              <a:rPr lang="en-US" altLang="en-US" sz="1000">
                <a:latin typeface="Arial Black" panose="020B0A04020102020204" pitchFamily="34" charset="0"/>
              </a:rPr>
              <a:t>Federal Highway Administration</a:t>
            </a:r>
          </a:p>
        </p:txBody>
      </p:sp>
      <p:sp>
        <p:nvSpPr>
          <p:cNvPr id="148486" name="Rectangle 6">
            <a:extLst>
              <a:ext uri="{FF2B5EF4-FFF2-40B4-BE49-F238E27FC236}">
                <a16:creationId xmlns:a16="http://schemas.microsoft.com/office/drawing/2014/main" id="{5F8D768D-1CB2-440A-8125-1B5D092F2167}"/>
              </a:ext>
            </a:extLst>
          </p:cNvPr>
          <p:cNvSpPr>
            <a:spLocks noChangeArrowheads="1"/>
          </p:cNvSpPr>
          <p:nvPr/>
        </p:nvSpPr>
        <p:spPr bwMode="auto">
          <a:xfrm>
            <a:off x="0" y="0"/>
            <a:ext cx="9144000" cy="3810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a:r>
              <a:rPr lang="en-US" altLang="en-US" sz="1200" b="1">
                <a:solidFill>
                  <a:schemeClr val="bg1"/>
                </a:solidFill>
              </a:rPr>
              <a:t>FHWA Home | Feedback</a:t>
            </a:r>
          </a:p>
        </p:txBody>
      </p:sp>
      <p:pic>
        <p:nvPicPr>
          <p:cNvPr id="148487" name="Picture 7">
            <a:extLst>
              <a:ext uri="{FF2B5EF4-FFF2-40B4-BE49-F238E27FC236}">
                <a16:creationId xmlns:a16="http://schemas.microsoft.com/office/drawing/2014/main" id="{DC1E445A-FBC4-43F3-A6A3-CC75081B13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2895600" cy="381000"/>
          </a:xfrm>
          <a:prstGeom prst="rect">
            <a:avLst/>
          </a:prstGeom>
          <a:noFill/>
          <a:extLst>
            <a:ext uri="{909E8E84-426E-40DD-AFC4-6F175D3DCCD1}">
              <a14:hiddenFill xmlns:a14="http://schemas.microsoft.com/office/drawing/2010/main">
                <a:solidFill>
                  <a:srgbClr val="FFFFFF"/>
                </a:solidFill>
              </a14:hiddenFill>
            </a:ext>
          </a:extLst>
        </p:spPr>
      </p:pic>
      <p:pic>
        <p:nvPicPr>
          <p:cNvPr id="148488" name="Picture 8">
            <a:extLst>
              <a:ext uri="{FF2B5EF4-FFF2-40B4-BE49-F238E27FC236}">
                <a16:creationId xmlns:a16="http://schemas.microsoft.com/office/drawing/2014/main" id="{3F3760DB-0B6A-426D-B879-69A5D6A4CAE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34075" y="381000"/>
            <a:ext cx="3209925" cy="228600"/>
          </a:xfrm>
          <a:prstGeom prst="rect">
            <a:avLst/>
          </a:prstGeom>
          <a:noFill/>
          <a:extLst>
            <a:ext uri="{909E8E84-426E-40DD-AFC4-6F175D3DCCD1}">
              <a14:hiddenFill xmlns:a14="http://schemas.microsoft.com/office/drawing/2010/main">
                <a:solidFill>
                  <a:srgbClr val="FFFFFF"/>
                </a:solidFill>
              </a14:hiddenFill>
            </a:ext>
          </a:extLst>
        </p:spPr>
      </p:pic>
      <p:sp>
        <p:nvSpPr>
          <p:cNvPr id="148489" name="Text Box 9">
            <a:extLst>
              <a:ext uri="{FF2B5EF4-FFF2-40B4-BE49-F238E27FC236}">
                <a16:creationId xmlns:a16="http://schemas.microsoft.com/office/drawing/2014/main" id="{33C66962-5FAD-458F-A9DA-C39CBD245822}"/>
              </a:ext>
            </a:extLst>
          </p:cNvPr>
          <p:cNvSpPr txBox="1">
            <a:spLocks noChangeArrowheads="1"/>
          </p:cNvSpPr>
          <p:nvPr/>
        </p:nvSpPr>
        <p:spPr bwMode="auto">
          <a:xfrm>
            <a:off x="457200" y="685800"/>
            <a:ext cx="7086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a:solidFill>
                  <a:srgbClr val="000066"/>
                </a:solidFill>
              </a:rPr>
              <a:t>Federal Interagency Land Transfer Information System</a:t>
            </a:r>
          </a:p>
        </p:txBody>
      </p:sp>
      <p:sp>
        <p:nvSpPr>
          <p:cNvPr id="148490" name="Rectangle 10">
            <a:extLst>
              <a:ext uri="{FF2B5EF4-FFF2-40B4-BE49-F238E27FC236}">
                <a16:creationId xmlns:a16="http://schemas.microsoft.com/office/drawing/2014/main" id="{23F5A432-1E5E-45EB-A0B5-CBC023963FD5}"/>
              </a:ext>
            </a:extLst>
          </p:cNvPr>
          <p:cNvSpPr>
            <a:spLocks noChangeArrowheads="1"/>
          </p:cNvSpPr>
          <p:nvPr/>
        </p:nvSpPr>
        <p:spPr bwMode="auto">
          <a:xfrm>
            <a:off x="0" y="1676400"/>
            <a:ext cx="9144000" cy="381000"/>
          </a:xfrm>
          <a:prstGeom prst="rect">
            <a:avLst/>
          </a:prstGeom>
          <a:gradFill rotWithShape="1">
            <a:gsLst>
              <a:gs pos="0">
                <a:srgbClr val="EFEFF7"/>
              </a:gs>
              <a:gs pos="100000">
                <a:srgbClr val="31639C"/>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000" b="1">
                <a:solidFill>
                  <a:schemeClr val="bg1"/>
                </a:solidFill>
              </a:rPr>
              <a:t>      </a:t>
            </a:r>
            <a:endParaRPr lang="en-US" altLang="en-US" sz="2000" b="1">
              <a:solidFill>
                <a:srgbClr val="000066"/>
              </a:solidFill>
            </a:endParaRPr>
          </a:p>
        </p:txBody>
      </p:sp>
      <p:sp>
        <p:nvSpPr>
          <p:cNvPr id="148491" name="Rectangle 11">
            <a:extLst>
              <a:ext uri="{FF2B5EF4-FFF2-40B4-BE49-F238E27FC236}">
                <a16:creationId xmlns:a16="http://schemas.microsoft.com/office/drawing/2014/main" id="{1B440049-5616-42BA-AFF0-797DED01C070}"/>
              </a:ext>
            </a:extLst>
          </p:cNvPr>
          <p:cNvSpPr>
            <a:spLocks noChangeArrowheads="1"/>
          </p:cNvSpPr>
          <p:nvPr/>
        </p:nvSpPr>
        <p:spPr bwMode="auto">
          <a:xfrm>
            <a:off x="0" y="1295400"/>
            <a:ext cx="9144000" cy="381000"/>
          </a:xfrm>
          <a:prstGeom prst="rect">
            <a:avLst/>
          </a:prstGeom>
          <a:solidFill>
            <a:srgbClr val="0000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r"/>
            <a:endParaRPr lang="en-US" altLang="en-US" sz="1200" b="1">
              <a:solidFill>
                <a:schemeClr val="bg1"/>
              </a:solidFill>
            </a:endParaRPr>
          </a:p>
        </p:txBody>
      </p:sp>
      <p:grpSp>
        <p:nvGrpSpPr>
          <p:cNvPr id="148492" name="Group 12">
            <a:extLst>
              <a:ext uri="{FF2B5EF4-FFF2-40B4-BE49-F238E27FC236}">
                <a16:creationId xmlns:a16="http://schemas.microsoft.com/office/drawing/2014/main" id="{29693F50-60E7-4CB9-849C-2CC97FAD21CC}"/>
              </a:ext>
            </a:extLst>
          </p:cNvPr>
          <p:cNvGrpSpPr>
            <a:grpSpLocks/>
          </p:cNvGrpSpPr>
          <p:nvPr/>
        </p:nvGrpSpPr>
        <p:grpSpPr bwMode="auto">
          <a:xfrm>
            <a:off x="0" y="381000"/>
            <a:ext cx="990600" cy="914400"/>
            <a:chOff x="-48" y="240"/>
            <a:chExt cx="1200" cy="1200"/>
          </a:xfrm>
        </p:grpSpPr>
        <p:pic>
          <p:nvPicPr>
            <p:cNvPr id="148493" name="Picture 13">
              <a:extLst>
                <a:ext uri="{FF2B5EF4-FFF2-40B4-BE49-F238E27FC236}">
                  <a16:creationId xmlns:a16="http://schemas.microsoft.com/office/drawing/2014/main" id="{12AA1354-3EF6-4B0F-8ED9-793178058673}"/>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78" y="240"/>
              <a:ext cx="409" cy="398"/>
            </a:xfrm>
            <a:prstGeom prst="rect">
              <a:avLst/>
            </a:prstGeom>
            <a:noFill/>
            <a:extLst>
              <a:ext uri="{909E8E84-426E-40DD-AFC4-6F175D3DCCD1}">
                <a14:hiddenFill xmlns:a14="http://schemas.microsoft.com/office/drawing/2010/main">
                  <a:solidFill>
                    <a:srgbClr val="FFFFFF"/>
                  </a:solidFill>
                </a14:hiddenFill>
              </a:ext>
            </a:extLst>
          </p:spPr>
        </p:pic>
        <p:pic>
          <p:nvPicPr>
            <p:cNvPr id="148494" name="Picture 14">
              <a:extLst>
                <a:ext uri="{FF2B5EF4-FFF2-40B4-BE49-F238E27FC236}">
                  <a16:creationId xmlns:a16="http://schemas.microsoft.com/office/drawing/2014/main" id="{7D4B4AC3-8E57-4B66-8E33-4ED5629C9DC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8" y="1065"/>
              <a:ext cx="426" cy="375"/>
            </a:xfrm>
            <a:prstGeom prst="rect">
              <a:avLst/>
            </a:prstGeom>
            <a:noFill/>
            <a:extLst>
              <a:ext uri="{909E8E84-426E-40DD-AFC4-6F175D3DCCD1}">
                <a14:hiddenFill xmlns:a14="http://schemas.microsoft.com/office/drawing/2010/main">
                  <a:solidFill>
                    <a:srgbClr val="FFFFFF"/>
                  </a:solidFill>
                </a14:hiddenFill>
              </a:ext>
            </a:extLst>
          </p:spPr>
        </p:pic>
        <p:pic>
          <p:nvPicPr>
            <p:cNvPr id="148495" name="Picture 15">
              <a:extLst>
                <a:ext uri="{FF2B5EF4-FFF2-40B4-BE49-F238E27FC236}">
                  <a16:creationId xmlns:a16="http://schemas.microsoft.com/office/drawing/2014/main" id="{6A679C1B-8F64-4B3B-8627-93048ECB3BC2}"/>
                </a:ext>
              </a:extLst>
            </p:cNvPr>
            <p:cNvPicPr>
              <a:picLocks noChangeAspect="1" noChangeArrowheads="1"/>
            </p:cNvPicPr>
            <p:nvPr/>
          </p:nvPicPr>
          <p:blipFill>
            <a:blip r:embed="rId7">
              <a:clrChange>
                <a:clrFrom>
                  <a:srgbClr val="DBD594"/>
                </a:clrFrom>
                <a:clrTo>
                  <a:srgbClr val="DBD594">
                    <a:alpha val="0"/>
                  </a:srgbClr>
                </a:clrTo>
              </a:clrChange>
              <a:extLst>
                <a:ext uri="{28A0092B-C50C-407E-A947-70E740481C1C}">
                  <a14:useLocalDpi xmlns:a14="http://schemas.microsoft.com/office/drawing/2010/main" val="0"/>
                </a:ext>
              </a:extLst>
            </a:blip>
            <a:srcRect l="61482"/>
            <a:stretch>
              <a:fillRect/>
            </a:stretch>
          </p:blipFill>
          <p:spPr bwMode="auto">
            <a:xfrm>
              <a:off x="772" y="240"/>
              <a:ext cx="380" cy="398"/>
            </a:xfrm>
            <a:prstGeom prst="rect">
              <a:avLst/>
            </a:prstGeom>
            <a:noFill/>
            <a:extLst>
              <a:ext uri="{909E8E84-426E-40DD-AFC4-6F175D3DCCD1}">
                <a14:hiddenFill xmlns:a14="http://schemas.microsoft.com/office/drawing/2010/main">
                  <a:solidFill>
                    <a:srgbClr val="FFFFFF"/>
                  </a:solidFill>
                </a14:hiddenFill>
              </a:ext>
            </a:extLst>
          </p:spPr>
        </p:pic>
        <p:pic>
          <p:nvPicPr>
            <p:cNvPr id="148496" name="Picture 16">
              <a:extLst>
                <a:ext uri="{FF2B5EF4-FFF2-40B4-BE49-F238E27FC236}">
                  <a16:creationId xmlns:a16="http://schemas.microsoft.com/office/drawing/2014/main" id="{9C0DFB75-A526-46C3-83EE-1F56EAD4B743}"/>
                </a:ext>
              </a:extLst>
            </p:cNvPr>
            <p:cNvPicPr>
              <a:picLocks noChangeAspect="1" noChangeArrowheads="1"/>
            </p:cNvPicPr>
            <p:nvPr/>
          </p:nvPicPr>
          <p:blipFill>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9" y="240"/>
              <a:ext cx="331" cy="398"/>
            </a:xfrm>
            <a:prstGeom prst="rect">
              <a:avLst/>
            </a:prstGeom>
            <a:noFill/>
            <a:extLst>
              <a:ext uri="{909E8E84-426E-40DD-AFC4-6F175D3DCCD1}">
                <a14:hiddenFill xmlns:a14="http://schemas.microsoft.com/office/drawing/2010/main">
                  <a:solidFill>
                    <a:srgbClr val="FFFFFF"/>
                  </a:solidFill>
                </a14:hiddenFill>
              </a:ext>
            </a:extLst>
          </p:spPr>
        </p:pic>
        <p:grpSp>
          <p:nvGrpSpPr>
            <p:cNvPr id="148497" name="Group 17">
              <a:extLst>
                <a:ext uri="{FF2B5EF4-FFF2-40B4-BE49-F238E27FC236}">
                  <a16:creationId xmlns:a16="http://schemas.microsoft.com/office/drawing/2014/main" id="{3A7FE65B-5889-40F6-8BB7-E827F4806331}"/>
                </a:ext>
              </a:extLst>
            </p:cNvPr>
            <p:cNvGrpSpPr>
              <a:grpSpLocks/>
            </p:cNvGrpSpPr>
            <p:nvPr/>
          </p:nvGrpSpPr>
          <p:grpSpPr bwMode="auto">
            <a:xfrm>
              <a:off x="-9" y="672"/>
              <a:ext cx="309" cy="314"/>
              <a:chOff x="1244" y="530"/>
              <a:chExt cx="3248" cy="3138"/>
            </a:xfrm>
          </p:grpSpPr>
          <p:sp>
            <p:nvSpPr>
              <p:cNvPr id="148498" name="Freeform 18">
                <a:extLst>
                  <a:ext uri="{FF2B5EF4-FFF2-40B4-BE49-F238E27FC236}">
                    <a16:creationId xmlns:a16="http://schemas.microsoft.com/office/drawing/2014/main" id="{DDFF6D1A-936B-4D2F-A53E-5DDF33EF10A1}"/>
                  </a:ext>
                </a:extLst>
              </p:cNvPr>
              <p:cNvSpPr>
                <a:spLocks/>
              </p:cNvSpPr>
              <p:nvPr/>
            </p:nvSpPr>
            <p:spPr bwMode="auto">
              <a:xfrm>
                <a:off x="2092" y="530"/>
                <a:ext cx="2320" cy="1908"/>
              </a:xfrm>
              <a:custGeom>
                <a:avLst/>
                <a:gdLst>
                  <a:gd name="T0" fmla="*/ 962 w 2320"/>
                  <a:gd name="T1" fmla="*/ 6 h 1908"/>
                  <a:gd name="T2" fmla="*/ 1184 w 2320"/>
                  <a:gd name="T3" fmla="*/ 36 h 1908"/>
                  <a:gd name="T4" fmla="*/ 1386 w 2320"/>
                  <a:gd name="T5" fmla="*/ 96 h 1908"/>
                  <a:gd name="T6" fmla="*/ 1568 w 2320"/>
                  <a:gd name="T7" fmla="*/ 180 h 1908"/>
                  <a:gd name="T8" fmla="*/ 1730 w 2320"/>
                  <a:gd name="T9" fmla="*/ 280 h 1908"/>
                  <a:gd name="T10" fmla="*/ 1870 w 2320"/>
                  <a:gd name="T11" fmla="*/ 396 h 1908"/>
                  <a:gd name="T12" fmla="*/ 1992 w 2320"/>
                  <a:gd name="T13" fmla="*/ 516 h 1908"/>
                  <a:gd name="T14" fmla="*/ 2094 w 2320"/>
                  <a:gd name="T15" fmla="*/ 640 h 1908"/>
                  <a:gd name="T16" fmla="*/ 2176 w 2320"/>
                  <a:gd name="T17" fmla="*/ 762 h 1908"/>
                  <a:gd name="T18" fmla="*/ 2256 w 2320"/>
                  <a:gd name="T19" fmla="*/ 922 h 1908"/>
                  <a:gd name="T20" fmla="*/ 2304 w 2320"/>
                  <a:gd name="T21" fmla="*/ 1086 h 1908"/>
                  <a:gd name="T22" fmla="*/ 2320 w 2320"/>
                  <a:gd name="T23" fmla="*/ 1248 h 1908"/>
                  <a:gd name="T24" fmla="*/ 2304 w 2320"/>
                  <a:gd name="T25" fmla="*/ 1406 h 1908"/>
                  <a:gd name="T26" fmla="*/ 2256 w 2320"/>
                  <a:gd name="T27" fmla="*/ 1552 h 1908"/>
                  <a:gd name="T28" fmla="*/ 2180 w 2320"/>
                  <a:gd name="T29" fmla="*/ 1680 h 1908"/>
                  <a:gd name="T30" fmla="*/ 2072 w 2320"/>
                  <a:gd name="T31" fmla="*/ 1786 h 1908"/>
                  <a:gd name="T32" fmla="*/ 1928 w 2320"/>
                  <a:gd name="T33" fmla="*/ 1868 h 1908"/>
                  <a:gd name="T34" fmla="*/ 1778 w 2320"/>
                  <a:gd name="T35" fmla="*/ 1906 h 1908"/>
                  <a:gd name="T36" fmla="*/ 1630 w 2320"/>
                  <a:gd name="T37" fmla="*/ 1902 h 1908"/>
                  <a:gd name="T38" fmla="*/ 1490 w 2320"/>
                  <a:gd name="T39" fmla="*/ 1864 h 1908"/>
                  <a:gd name="T40" fmla="*/ 1362 w 2320"/>
                  <a:gd name="T41" fmla="*/ 1794 h 1908"/>
                  <a:gd name="T42" fmla="*/ 1252 w 2320"/>
                  <a:gd name="T43" fmla="*/ 1700 h 1908"/>
                  <a:gd name="T44" fmla="*/ 1168 w 2320"/>
                  <a:gd name="T45" fmla="*/ 1586 h 1908"/>
                  <a:gd name="T46" fmla="*/ 1114 w 2320"/>
                  <a:gd name="T47" fmla="*/ 1452 h 1908"/>
                  <a:gd name="T48" fmla="*/ 1096 w 2320"/>
                  <a:gd name="T49" fmla="*/ 1310 h 1908"/>
                  <a:gd name="T50" fmla="*/ 1096 w 2320"/>
                  <a:gd name="T51" fmla="*/ 1164 h 1908"/>
                  <a:gd name="T52" fmla="*/ 1098 w 2320"/>
                  <a:gd name="T53" fmla="*/ 1008 h 1908"/>
                  <a:gd name="T54" fmla="*/ 1082 w 2320"/>
                  <a:gd name="T55" fmla="*/ 844 h 1908"/>
                  <a:gd name="T56" fmla="*/ 1034 w 2320"/>
                  <a:gd name="T57" fmla="*/ 676 h 1908"/>
                  <a:gd name="T58" fmla="*/ 950 w 2320"/>
                  <a:gd name="T59" fmla="*/ 528 h 1908"/>
                  <a:gd name="T60" fmla="*/ 836 w 2320"/>
                  <a:gd name="T61" fmla="*/ 400 h 1908"/>
                  <a:gd name="T62" fmla="*/ 698 w 2320"/>
                  <a:gd name="T63" fmla="*/ 298 h 1908"/>
                  <a:gd name="T64" fmla="*/ 540 w 2320"/>
                  <a:gd name="T65" fmla="*/ 226 h 1908"/>
                  <a:gd name="T66" fmla="*/ 366 w 2320"/>
                  <a:gd name="T67" fmla="*/ 182 h 1908"/>
                  <a:gd name="T68" fmla="*/ 186 w 2320"/>
                  <a:gd name="T69" fmla="*/ 174 h 1908"/>
                  <a:gd name="T70" fmla="*/ 0 w 2320"/>
                  <a:gd name="T71" fmla="*/ 202 h 1908"/>
                  <a:gd name="T72" fmla="*/ 78 w 2320"/>
                  <a:gd name="T73" fmla="*/ 144 h 1908"/>
                  <a:gd name="T74" fmla="*/ 204 w 2320"/>
                  <a:gd name="T75" fmla="*/ 90 h 1908"/>
                  <a:gd name="T76" fmla="*/ 368 w 2320"/>
                  <a:gd name="T77" fmla="*/ 46 h 1908"/>
                  <a:gd name="T78" fmla="*/ 552 w 2320"/>
                  <a:gd name="T79" fmla="*/ 14 h 1908"/>
                  <a:gd name="T80" fmla="*/ 746 w 2320"/>
                  <a:gd name="T81" fmla="*/ 0 h 1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320" h="1908">
                    <a:moveTo>
                      <a:pt x="842" y="2"/>
                    </a:moveTo>
                    <a:lnTo>
                      <a:pt x="962" y="6"/>
                    </a:lnTo>
                    <a:lnTo>
                      <a:pt x="1076" y="16"/>
                    </a:lnTo>
                    <a:lnTo>
                      <a:pt x="1184" y="36"/>
                    </a:lnTo>
                    <a:lnTo>
                      <a:pt x="1288" y="64"/>
                    </a:lnTo>
                    <a:lnTo>
                      <a:pt x="1386" y="96"/>
                    </a:lnTo>
                    <a:lnTo>
                      <a:pt x="1480" y="136"/>
                    </a:lnTo>
                    <a:lnTo>
                      <a:pt x="1568" y="180"/>
                    </a:lnTo>
                    <a:lnTo>
                      <a:pt x="1652" y="228"/>
                    </a:lnTo>
                    <a:lnTo>
                      <a:pt x="1730" y="280"/>
                    </a:lnTo>
                    <a:lnTo>
                      <a:pt x="1802" y="336"/>
                    </a:lnTo>
                    <a:lnTo>
                      <a:pt x="1870" y="396"/>
                    </a:lnTo>
                    <a:lnTo>
                      <a:pt x="1934" y="456"/>
                    </a:lnTo>
                    <a:lnTo>
                      <a:pt x="1992" y="516"/>
                    </a:lnTo>
                    <a:lnTo>
                      <a:pt x="2044" y="578"/>
                    </a:lnTo>
                    <a:lnTo>
                      <a:pt x="2094" y="640"/>
                    </a:lnTo>
                    <a:lnTo>
                      <a:pt x="2136" y="702"/>
                    </a:lnTo>
                    <a:lnTo>
                      <a:pt x="2176" y="762"/>
                    </a:lnTo>
                    <a:lnTo>
                      <a:pt x="2220" y="840"/>
                    </a:lnTo>
                    <a:lnTo>
                      <a:pt x="2256" y="922"/>
                    </a:lnTo>
                    <a:lnTo>
                      <a:pt x="2284" y="1004"/>
                    </a:lnTo>
                    <a:lnTo>
                      <a:pt x="2304" y="1086"/>
                    </a:lnTo>
                    <a:lnTo>
                      <a:pt x="2316" y="1168"/>
                    </a:lnTo>
                    <a:lnTo>
                      <a:pt x="2320" y="1248"/>
                    </a:lnTo>
                    <a:lnTo>
                      <a:pt x="2316" y="1328"/>
                    </a:lnTo>
                    <a:lnTo>
                      <a:pt x="2304" y="1406"/>
                    </a:lnTo>
                    <a:lnTo>
                      <a:pt x="2284" y="1480"/>
                    </a:lnTo>
                    <a:lnTo>
                      <a:pt x="2256" y="1552"/>
                    </a:lnTo>
                    <a:lnTo>
                      <a:pt x="2222" y="1618"/>
                    </a:lnTo>
                    <a:lnTo>
                      <a:pt x="2180" y="1680"/>
                    </a:lnTo>
                    <a:lnTo>
                      <a:pt x="2130" y="1736"/>
                    </a:lnTo>
                    <a:lnTo>
                      <a:pt x="2072" y="1786"/>
                    </a:lnTo>
                    <a:lnTo>
                      <a:pt x="2000" y="1834"/>
                    </a:lnTo>
                    <a:lnTo>
                      <a:pt x="1928" y="1868"/>
                    </a:lnTo>
                    <a:lnTo>
                      <a:pt x="1852" y="1892"/>
                    </a:lnTo>
                    <a:lnTo>
                      <a:pt x="1778" y="1906"/>
                    </a:lnTo>
                    <a:lnTo>
                      <a:pt x="1704" y="1908"/>
                    </a:lnTo>
                    <a:lnTo>
                      <a:pt x="1630" y="1902"/>
                    </a:lnTo>
                    <a:lnTo>
                      <a:pt x="1558" y="1888"/>
                    </a:lnTo>
                    <a:lnTo>
                      <a:pt x="1490" y="1864"/>
                    </a:lnTo>
                    <a:lnTo>
                      <a:pt x="1424" y="1832"/>
                    </a:lnTo>
                    <a:lnTo>
                      <a:pt x="1362" y="1794"/>
                    </a:lnTo>
                    <a:lnTo>
                      <a:pt x="1304" y="1750"/>
                    </a:lnTo>
                    <a:lnTo>
                      <a:pt x="1252" y="1700"/>
                    </a:lnTo>
                    <a:lnTo>
                      <a:pt x="1206" y="1646"/>
                    </a:lnTo>
                    <a:lnTo>
                      <a:pt x="1168" y="1586"/>
                    </a:lnTo>
                    <a:lnTo>
                      <a:pt x="1136" y="1520"/>
                    </a:lnTo>
                    <a:lnTo>
                      <a:pt x="1114" y="1452"/>
                    </a:lnTo>
                    <a:lnTo>
                      <a:pt x="1102" y="1382"/>
                    </a:lnTo>
                    <a:lnTo>
                      <a:pt x="1096" y="1310"/>
                    </a:lnTo>
                    <a:lnTo>
                      <a:pt x="1096" y="1238"/>
                    </a:lnTo>
                    <a:lnTo>
                      <a:pt x="1096" y="1164"/>
                    </a:lnTo>
                    <a:lnTo>
                      <a:pt x="1098" y="1086"/>
                    </a:lnTo>
                    <a:lnTo>
                      <a:pt x="1098" y="1008"/>
                    </a:lnTo>
                    <a:lnTo>
                      <a:pt x="1094" y="928"/>
                    </a:lnTo>
                    <a:lnTo>
                      <a:pt x="1082" y="844"/>
                    </a:lnTo>
                    <a:lnTo>
                      <a:pt x="1064" y="758"/>
                    </a:lnTo>
                    <a:lnTo>
                      <a:pt x="1034" y="676"/>
                    </a:lnTo>
                    <a:lnTo>
                      <a:pt x="996" y="600"/>
                    </a:lnTo>
                    <a:lnTo>
                      <a:pt x="950" y="528"/>
                    </a:lnTo>
                    <a:lnTo>
                      <a:pt x="896" y="462"/>
                    </a:lnTo>
                    <a:lnTo>
                      <a:pt x="836" y="400"/>
                    </a:lnTo>
                    <a:lnTo>
                      <a:pt x="770" y="346"/>
                    </a:lnTo>
                    <a:lnTo>
                      <a:pt x="698" y="298"/>
                    </a:lnTo>
                    <a:lnTo>
                      <a:pt x="620" y="258"/>
                    </a:lnTo>
                    <a:lnTo>
                      <a:pt x="540" y="226"/>
                    </a:lnTo>
                    <a:lnTo>
                      <a:pt x="454" y="200"/>
                    </a:lnTo>
                    <a:lnTo>
                      <a:pt x="366" y="182"/>
                    </a:lnTo>
                    <a:lnTo>
                      <a:pt x="276" y="174"/>
                    </a:lnTo>
                    <a:lnTo>
                      <a:pt x="186" y="174"/>
                    </a:lnTo>
                    <a:lnTo>
                      <a:pt x="92" y="184"/>
                    </a:lnTo>
                    <a:lnTo>
                      <a:pt x="0" y="202"/>
                    </a:lnTo>
                    <a:lnTo>
                      <a:pt x="32" y="174"/>
                    </a:lnTo>
                    <a:lnTo>
                      <a:pt x="78" y="144"/>
                    </a:lnTo>
                    <a:lnTo>
                      <a:pt x="136" y="118"/>
                    </a:lnTo>
                    <a:lnTo>
                      <a:pt x="204" y="90"/>
                    </a:lnTo>
                    <a:lnTo>
                      <a:pt x="282" y="68"/>
                    </a:lnTo>
                    <a:lnTo>
                      <a:pt x="368" y="46"/>
                    </a:lnTo>
                    <a:lnTo>
                      <a:pt x="458" y="28"/>
                    </a:lnTo>
                    <a:lnTo>
                      <a:pt x="552" y="14"/>
                    </a:lnTo>
                    <a:lnTo>
                      <a:pt x="648" y="4"/>
                    </a:lnTo>
                    <a:lnTo>
                      <a:pt x="746" y="0"/>
                    </a:lnTo>
                    <a:lnTo>
                      <a:pt x="842" y="2"/>
                    </a:lnTo>
                    <a:close/>
                  </a:path>
                </a:pathLst>
              </a:custGeom>
              <a:solidFill>
                <a:schemeClr val="accent2"/>
              </a:solidFill>
              <a:ln w="0">
                <a:solidFill>
                  <a:srgbClr val="000000"/>
                </a:solidFill>
                <a:prstDash val="solid"/>
                <a:round/>
                <a:headEnd/>
                <a:tailEnd/>
              </a:ln>
              <a:effectLst>
                <a:outerShdw dist="35921" dir="2700000" algn="ctr" rotWithShape="0">
                  <a:srgbClr val="C0C0C0"/>
                </a:outerShdw>
              </a:effectLst>
            </p:spPr>
            <p:txBody>
              <a:bodyPr/>
              <a:lstStyle/>
              <a:p>
                <a:endParaRPr lang="en-US"/>
              </a:p>
            </p:txBody>
          </p:sp>
          <p:sp>
            <p:nvSpPr>
              <p:cNvPr id="148499" name="Freeform 19">
                <a:extLst>
                  <a:ext uri="{FF2B5EF4-FFF2-40B4-BE49-F238E27FC236}">
                    <a16:creationId xmlns:a16="http://schemas.microsoft.com/office/drawing/2014/main" id="{D34CE99D-6F89-461C-88BB-99802B4277B2}"/>
                  </a:ext>
                </a:extLst>
              </p:cNvPr>
              <p:cNvSpPr>
                <a:spLocks/>
              </p:cNvSpPr>
              <p:nvPr/>
            </p:nvSpPr>
            <p:spPr bwMode="auto">
              <a:xfrm>
                <a:off x="1244" y="804"/>
                <a:ext cx="1592" cy="2664"/>
              </a:xfrm>
              <a:custGeom>
                <a:avLst/>
                <a:gdLst>
                  <a:gd name="T0" fmla="*/ 1130 w 1592"/>
                  <a:gd name="T1" fmla="*/ 8 h 2664"/>
                  <a:gd name="T2" fmla="*/ 1264 w 1592"/>
                  <a:gd name="T3" fmla="*/ 50 h 2664"/>
                  <a:gd name="T4" fmla="*/ 1374 w 1592"/>
                  <a:gd name="T5" fmla="*/ 120 h 2664"/>
                  <a:gd name="T6" fmla="*/ 1462 w 1592"/>
                  <a:gd name="T7" fmla="*/ 214 h 2664"/>
                  <a:gd name="T8" fmla="*/ 1528 w 1592"/>
                  <a:gd name="T9" fmla="*/ 326 h 2664"/>
                  <a:gd name="T10" fmla="*/ 1572 w 1592"/>
                  <a:gd name="T11" fmla="*/ 448 h 2664"/>
                  <a:gd name="T12" fmla="*/ 1590 w 1592"/>
                  <a:gd name="T13" fmla="*/ 576 h 2664"/>
                  <a:gd name="T14" fmla="*/ 1586 w 1592"/>
                  <a:gd name="T15" fmla="*/ 704 h 2664"/>
                  <a:gd name="T16" fmla="*/ 1558 w 1592"/>
                  <a:gd name="T17" fmla="*/ 826 h 2664"/>
                  <a:gd name="T18" fmla="*/ 1504 w 1592"/>
                  <a:gd name="T19" fmla="*/ 936 h 2664"/>
                  <a:gd name="T20" fmla="*/ 1402 w 1592"/>
                  <a:gd name="T21" fmla="*/ 1064 h 2664"/>
                  <a:gd name="T22" fmla="*/ 1300 w 1592"/>
                  <a:gd name="T23" fmla="*/ 1146 h 2664"/>
                  <a:gd name="T24" fmla="*/ 1196 w 1592"/>
                  <a:gd name="T25" fmla="*/ 1196 h 2664"/>
                  <a:gd name="T26" fmla="*/ 1092 w 1592"/>
                  <a:gd name="T27" fmla="*/ 1228 h 2664"/>
                  <a:gd name="T28" fmla="*/ 990 w 1592"/>
                  <a:gd name="T29" fmla="*/ 1256 h 2664"/>
                  <a:gd name="T30" fmla="*/ 890 w 1592"/>
                  <a:gd name="T31" fmla="*/ 1296 h 2664"/>
                  <a:gd name="T32" fmla="*/ 792 w 1592"/>
                  <a:gd name="T33" fmla="*/ 1360 h 2664"/>
                  <a:gd name="T34" fmla="*/ 684 w 1592"/>
                  <a:gd name="T35" fmla="*/ 1478 h 2664"/>
                  <a:gd name="T36" fmla="*/ 612 w 1592"/>
                  <a:gd name="T37" fmla="*/ 1610 h 2664"/>
                  <a:gd name="T38" fmla="*/ 572 w 1592"/>
                  <a:gd name="T39" fmla="*/ 1752 h 2664"/>
                  <a:gd name="T40" fmla="*/ 560 w 1592"/>
                  <a:gd name="T41" fmla="*/ 1900 h 2664"/>
                  <a:gd name="T42" fmla="*/ 572 w 1592"/>
                  <a:gd name="T43" fmla="*/ 2050 h 2664"/>
                  <a:gd name="T44" fmla="*/ 606 w 1592"/>
                  <a:gd name="T45" fmla="*/ 2196 h 2664"/>
                  <a:gd name="T46" fmla="*/ 658 w 1592"/>
                  <a:gd name="T47" fmla="*/ 2334 h 2664"/>
                  <a:gd name="T48" fmla="*/ 720 w 1592"/>
                  <a:gd name="T49" fmla="*/ 2462 h 2664"/>
                  <a:gd name="T50" fmla="*/ 794 w 1592"/>
                  <a:gd name="T51" fmla="*/ 2574 h 2664"/>
                  <a:gd name="T52" fmla="*/ 872 w 1592"/>
                  <a:gd name="T53" fmla="*/ 2664 h 2664"/>
                  <a:gd name="T54" fmla="*/ 762 w 1592"/>
                  <a:gd name="T55" fmla="*/ 2614 h 2664"/>
                  <a:gd name="T56" fmla="*/ 666 w 1592"/>
                  <a:gd name="T57" fmla="*/ 2540 h 2664"/>
                  <a:gd name="T58" fmla="*/ 578 w 1592"/>
                  <a:gd name="T59" fmla="*/ 2460 h 2664"/>
                  <a:gd name="T60" fmla="*/ 452 w 1592"/>
                  <a:gd name="T61" fmla="*/ 2350 h 2664"/>
                  <a:gd name="T62" fmla="*/ 302 w 1592"/>
                  <a:gd name="T63" fmla="*/ 2182 h 2664"/>
                  <a:gd name="T64" fmla="*/ 176 w 1592"/>
                  <a:gd name="T65" fmla="*/ 1984 h 2664"/>
                  <a:gd name="T66" fmla="*/ 82 w 1592"/>
                  <a:gd name="T67" fmla="*/ 1764 h 2664"/>
                  <a:gd name="T68" fmla="*/ 20 w 1592"/>
                  <a:gd name="T69" fmla="*/ 1526 h 2664"/>
                  <a:gd name="T70" fmla="*/ 0 w 1592"/>
                  <a:gd name="T71" fmla="*/ 1276 h 2664"/>
                  <a:gd name="T72" fmla="*/ 22 w 1592"/>
                  <a:gd name="T73" fmla="*/ 1016 h 2664"/>
                  <a:gd name="T74" fmla="*/ 92 w 1592"/>
                  <a:gd name="T75" fmla="*/ 752 h 2664"/>
                  <a:gd name="T76" fmla="*/ 200 w 1592"/>
                  <a:gd name="T77" fmla="*/ 516 h 2664"/>
                  <a:gd name="T78" fmla="*/ 314 w 1592"/>
                  <a:gd name="T79" fmla="*/ 342 h 2664"/>
                  <a:gd name="T80" fmla="*/ 440 w 1592"/>
                  <a:gd name="T81" fmla="*/ 210 h 2664"/>
                  <a:gd name="T82" fmla="*/ 572 w 1592"/>
                  <a:gd name="T83" fmla="*/ 114 h 2664"/>
                  <a:gd name="T84" fmla="*/ 708 w 1592"/>
                  <a:gd name="T85" fmla="*/ 52 h 2664"/>
                  <a:gd name="T86" fmla="*/ 848 w 1592"/>
                  <a:gd name="T87" fmla="*/ 14 h 2664"/>
                  <a:gd name="T88" fmla="*/ 986 w 1592"/>
                  <a:gd name="T89" fmla="*/ 0 h 26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592" h="2664">
                    <a:moveTo>
                      <a:pt x="1054" y="0"/>
                    </a:moveTo>
                    <a:lnTo>
                      <a:pt x="1130" y="8"/>
                    </a:lnTo>
                    <a:lnTo>
                      <a:pt x="1200" y="26"/>
                    </a:lnTo>
                    <a:lnTo>
                      <a:pt x="1264" y="50"/>
                    </a:lnTo>
                    <a:lnTo>
                      <a:pt x="1322" y="82"/>
                    </a:lnTo>
                    <a:lnTo>
                      <a:pt x="1374" y="120"/>
                    </a:lnTo>
                    <a:lnTo>
                      <a:pt x="1422" y="164"/>
                    </a:lnTo>
                    <a:lnTo>
                      <a:pt x="1462" y="214"/>
                    </a:lnTo>
                    <a:lnTo>
                      <a:pt x="1498" y="268"/>
                    </a:lnTo>
                    <a:lnTo>
                      <a:pt x="1528" y="326"/>
                    </a:lnTo>
                    <a:lnTo>
                      <a:pt x="1552" y="386"/>
                    </a:lnTo>
                    <a:lnTo>
                      <a:pt x="1572" y="448"/>
                    </a:lnTo>
                    <a:lnTo>
                      <a:pt x="1584" y="512"/>
                    </a:lnTo>
                    <a:lnTo>
                      <a:pt x="1590" y="576"/>
                    </a:lnTo>
                    <a:lnTo>
                      <a:pt x="1592" y="640"/>
                    </a:lnTo>
                    <a:lnTo>
                      <a:pt x="1586" y="704"/>
                    </a:lnTo>
                    <a:lnTo>
                      <a:pt x="1574" y="766"/>
                    </a:lnTo>
                    <a:lnTo>
                      <a:pt x="1558" y="826"/>
                    </a:lnTo>
                    <a:lnTo>
                      <a:pt x="1534" y="882"/>
                    </a:lnTo>
                    <a:lnTo>
                      <a:pt x="1504" y="936"/>
                    </a:lnTo>
                    <a:lnTo>
                      <a:pt x="1454" y="1008"/>
                    </a:lnTo>
                    <a:lnTo>
                      <a:pt x="1402" y="1064"/>
                    </a:lnTo>
                    <a:lnTo>
                      <a:pt x="1352" y="1110"/>
                    </a:lnTo>
                    <a:lnTo>
                      <a:pt x="1300" y="1146"/>
                    </a:lnTo>
                    <a:lnTo>
                      <a:pt x="1248" y="1174"/>
                    </a:lnTo>
                    <a:lnTo>
                      <a:pt x="1196" y="1196"/>
                    </a:lnTo>
                    <a:lnTo>
                      <a:pt x="1144" y="1214"/>
                    </a:lnTo>
                    <a:lnTo>
                      <a:pt x="1092" y="1228"/>
                    </a:lnTo>
                    <a:lnTo>
                      <a:pt x="1042" y="1242"/>
                    </a:lnTo>
                    <a:lnTo>
                      <a:pt x="990" y="1256"/>
                    </a:lnTo>
                    <a:lnTo>
                      <a:pt x="940" y="1274"/>
                    </a:lnTo>
                    <a:lnTo>
                      <a:pt x="890" y="1296"/>
                    </a:lnTo>
                    <a:lnTo>
                      <a:pt x="840" y="1324"/>
                    </a:lnTo>
                    <a:lnTo>
                      <a:pt x="792" y="1360"/>
                    </a:lnTo>
                    <a:lnTo>
                      <a:pt x="734" y="1416"/>
                    </a:lnTo>
                    <a:lnTo>
                      <a:pt x="684" y="1478"/>
                    </a:lnTo>
                    <a:lnTo>
                      <a:pt x="644" y="1542"/>
                    </a:lnTo>
                    <a:lnTo>
                      <a:pt x="612" y="1610"/>
                    </a:lnTo>
                    <a:lnTo>
                      <a:pt x="588" y="1680"/>
                    </a:lnTo>
                    <a:lnTo>
                      <a:pt x="572" y="1752"/>
                    </a:lnTo>
                    <a:lnTo>
                      <a:pt x="562" y="1826"/>
                    </a:lnTo>
                    <a:lnTo>
                      <a:pt x="560" y="1900"/>
                    </a:lnTo>
                    <a:lnTo>
                      <a:pt x="564" y="1974"/>
                    </a:lnTo>
                    <a:lnTo>
                      <a:pt x="572" y="2050"/>
                    </a:lnTo>
                    <a:lnTo>
                      <a:pt x="588" y="2124"/>
                    </a:lnTo>
                    <a:lnTo>
                      <a:pt x="606" y="2196"/>
                    </a:lnTo>
                    <a:lnTo>
                      <a:pt x="630" y="2266"/>
                    </a:lnTo>
                    <a:lnTo>
                      <a:pt x="658" y="2334"/>
                    </a:lnTo>
                    <a:lnTo>
                      <a:pt x="688" y="2400"/>
                    </a:lnTo>
                    <a:lnTo>
                      <a:pt x="720" y="2462"/>
                    </a:lnTo>
                    <a:lnTo>
                      <a:pt x="756" y="2520"/>
                    </a:lnTo>
                    <a:lnTo>
                      <a:pt x="794" y="2574"/>
                    </a:lnTo>
                    <a:lnTo>
                      <a:pt x="832" y="2622"/>
                    </a:lnTo>
                    <a:lnTo>
                      <a:pt x="872" y="2664"/>
                    </a:lnTo>
                    <a:lnTo>
                      <a:pt x="816" y="2644"/>
                    </a:lnTo>
                    <a:lnTo>
                      <a:pt x="762" y="2614"/>
                    </a:lnTo>
                    <a:lnTo>
                      <a:pt x="714" y="2580"/>
                    </a:lnTo>
                    <a:lnTo>
                      <a:pt x="666" y="2540"/>
                    </a:lnTo>
                    <a:lnTo>
                      <a:pt x="622" y="2500"/>
                    </a:lnTo>
                    <a:lnTo>
                      <a:pt x="578" y="2460"/>
                    </a:lnTo>
                    <a:lnTo>
                      <a:pt x="536" y="2424"/>
                    </a:lnTo>
                    <a:lnTo>
                      <a:pt x="452" y="2350"/>
                    </a:lnTo>
                    <a:lnTo>
                      <a:pt x="374" y="2270"/>
                    </a:lnTo>
                    <a:lnTo>
                      <a:pt x="302" y="2182"/>
                    </a:lnTo>
                    <a:lnTo>
                      <a:pt x="236" y="2086"/>
                    </a:lnTo>
                    <a:lnTo>
                      <a:pt x="176" y="1984"/>
                    </a:lnTo>
                    <a:lnTo>
                      <a:pt x="124" y="1876"/>
                    </a:lnTo>
                    <a:lnTo>
                      <a:pt x="82" y="1764"/>
                    </a:lnTo>
                    <a:lnTo>
                      <a:pt x="46" y="1648"/>
                    </a:lnTo>
                    <a:lnTo>
                      <a:pt x="20" y="1526"/>
                    </a:lnTo>
                    <a:lnTo>
                      <a:pt x="4" y="1402"/>
                    </a:lnTo>
                    <a:lnTo>
                      <a:pt x="0" y="1276"/>
                    </a:lnTo>
                    <a:lnTo>
                      <a:pt x="4" y="1146"/>
                    </a:lnTo>
                    <a:lnTo>
                      <a:pt x="22" y="1016"/>
                    </a:lnTo>
                    <a:lnTo>
                      <a:pt x="50" y="884"/>
                    </a:lnTo>
                    <a:lnTo>
                      <a:pt x="92" y="752"/>
                    </a:lnTo>
                    <a:lnTo>
                      <a:pt x="146" y="622"/>
                    </a:lnTo>
                    <a:lnTo>
                      <a:pt x="200" y="516"/>
                    </a:lnTo>
                    <a:lnTo>
                      <a:pt x="256" y="424"/>
                    </a:lnTo>
                    <a:lnTo>
                      <a:pt x="314" y="342"/>
                    </a:lnTo>
                    <a:lnTo>
                      <a:pt x="376" y="272"/>
                    </a:lnTo>
                    <a:lnTo>
                      <a:pt x="440" y="210"/>
                    </a:lnTo>
                    <a:lnTo>
                      <a:pt x="504" y="158"/>
                    </a:lnTo>
                    <a:lnTo>
                      <a:pt x="572" y="114"/>
                    </a:lnTo>
                    <a:lnTo>
                      <a:pt x="640" y="80"/>
                    </a:lnTo>
                    <a:lnTo>
                      <a:pt x="708" y="52"/>
                    </a:lnTo>
                    <a:lnTo>
                      <a:pt x="778" y="30"/>
                    </a:lnTo>
                    <a:lnTo>
                      <a:pt x="848" y="14"/>
                    </a:lnTo>
                    <a:lnTo>
                      <a:pt x="916" y="6"/>
                    </a:lnTo>
                    <a:lnTo>
                      <a:pt x="986" y="0"/>
                    </a:lnTo>
                    <a:lnTo>
                      <a:pt x="1054" y="0"/>
                    </a:lnTo>
                    <a:close/>
                  </a:path>
                </a:pathLst>
              </a:custGeom>
              <a:solidFill>
                <a:schemeClr val="accent2"/>
              </a:solidFill>
              <a:ln w="0">
                <a:solidFill>
                  <a:srgbClr val="000000"/>
                </a:solidFill>
                <a:prstDash val="solid"/>
                <a:round/>
                <a:headEnd/>
                <a:tailEnd/>
              </a:ln>
              <a:effectLst>
                <a:outerShdw dist="35921" dir="2700000" algn="ctr" rotWithShape="0">
                  <a:srgbClr val="C0C0C0"/>
                </a:outerShdw>
              </a:effectLst>
            </p:spPr>
            <p:txBody>
              <a:bodyPr/>
              <a:lstStyle/>
              <a:p>
                <a:endParaRPr lang="en-US"/>
              </a:p>
            </p:txBody>
          </p:sp>
          <p:sp>
            <p:nvSpPr>
              <p:cNvPr id="148500" name="Freeform 20">
                <a:extLst>
                  <a:ext uri="{FF2B5EF4-FFF2-40B4-BE49-F238E27FC236}">
                    <a16:creationId xmlns:a16="http://schemas.microsoft.com/office/drawing/2014/main" id="{EC8E8EF8-880C-48D0-8562-877D09ACCA8C}"/>
                  </a:ext>
                </a:extLst>
              </p:cNvPr>
              <p:cNvSpPr>
                <a:spLocks/>
              </p:cNvSpPr>
              <p:nvPr/>
            </p:nvSpPr>
            <p:spPr bwMode="auto">
              <a:xfrm>
                <a:off x="2010" y="2036"/>
                <a:ext cx="2482" cy="1632"/>
              </a:xfrm>
              <a:custGeom>
                <a:avLst/>
                <a:gdLst>
                  <a:gd name="T0" fmla="*/ 2480 w 2482"/>
                  <a:gd name="T1" fmla="*/ 52 h 1632"/>
                  <a:gd name="T2" fmla="*/ 2476 w 2482"/>
                  <a:gd name="T3" fmla="*/ 170 h 1632"/>
                  <a:gd name="T4" fmla="*/ 2452 w 2482"/>
                  <a:gd name="T5" fmla="*/ 302 h 1632"/>
                  <a:gd name="T6" fmla="*/ 2414 w 2482"/>
                  <a:gd name="T7" fmla="*/ 438 h 1632"/>
                  <a:gd name="T8" fmla="*/ 2368 w 2482"/>
                  <a:gd name="T9" fmla="*/ 570 h 1632"/>
                  <a:gd name="T10" fmla="*/ 2322 w 2482"/>
                  <a:gd name="T11" fmla="*/ 686 h 1632"/>
                  <a:gd name="T12" fmla="*/ 2278 w 2482"/>
                  <a:gd name="T13" fmla="*/ 780 h 1632"/>
                  <a:gd name="T14" fmla="*/ 2246 w 2482"/>
                  <a:gd name="T15" fmla="*/ 840 h 1632"/>
                  <a:gd name="T16" fmla="*/ 2080 w 2482"/>
                  <a:gd name="T17" fmla="*/ 1060 h 1632"/>
                  <a:gd name="T18" fmla="*/ 1908 w 2482"/>
                  <a:gd name="T19" fmla="*/ 1240 h 1632"/>
                  <a:gd name="T20" fmla="*/ 1726 w 2482"/>
                  <a:gd name="T21" fmla="*/ 1382 h 1632"/>
                  <a:gd name="T22" fmla="*/ 1536 w 2482"/>
                  <a:gd name="T23" fmla="*/ 1488 h 1632"/>
                  <a:gd name="T24" fmla="*/ 1338 w 2482"/>
                  <a:gd name="T25" fmla="*/ 1560 h 1632"/>
                  <a:gd name="T26" fmla="*/ 1104 w 2482"/>
                  <a:gd name="T27" fmla="*/ 1612 h 1632"/>
                  <a:gd name="T28" fmla="*/ 894 w 2482"/>
                  <a:gd name="T29" fmla="*/ 1632 h 1632"/>
                  <a:gd name="T30" fmla="*/ 708 w 2482"/>
                  <a:gd name="T31" fmla="*/ 1626 h 1632"/>
                  <a:gd name="T32" fmla="*/ 544 w 2482"/>
                  <a:gd name="T33" fmla="*/ 1594 h 1632"/>
                  <a:gd name="T34" fmla="*/ 402 w 2482"/>
                  <a:gd name="T35" fmla="*/ 1542 h 1632"/>
                  <a:gd name="T36" fmla="*/ 284 w 2482"/>
                  <a:gd name="T37" fmla="*/ 1472 h 1632"/>
                  <a:gd name="T38" fmla="*/ 186 w 2482"/>
                  <a:gd name="T39" fmla="*/ 1388 h 1632"/>
                  <a:gd name="T40" fmla="*/ 110 w 2482"/>
                  <a:gd name="T41" fmla="*/ 1292 h 1632"/>
                  <a:gd name="T42" fmla="*/ 54 w 2482"/>
                  <a:gd name="T43" fmla="*/ 1188 h 1632"/>
                  <a:gd name="T44" fmla="*/ 12 w 2482"/>
                  <a:gd name="T45" fmla="*/ 1048 h 1632"/>
                  <a:gd name="T46" fmla="*/ 0 w 2482"/>
                  <a:gd name="T47" fmla="*/ 908 h 1632"/>
                  <a:gd name="T48" fmla="*/ 20 w 2482"/>
                  <a:gd name="T49" fmla="*/ 774 h 1632"/>
                  <a:gd name="T50" fmla="*/ 66 w 2482"/>
                  <a:gd name="T51" fmla="*/ 652 h 1632"/>
                  <a:gd name="T52" fmla="*/ 142 w 2482"/>
                  <a:gd name="T53" fmla="*/ 544 h 1632"/>
                  <a:gd name="T54" fmla="*/ 244 w 2482"/>
                  <a:gd name="T55" fmla="*/ 458 h 1632"/>
                  <a:gd name="T56" fmla="*/ 370 w 2482"/>
                  <a:gd name="T57" fmla="*/ 396 h 1632"/>
                  <a:gd name="T58" fmla="*/ 518 w 2482"/>
                  <a:gd name="T59" fmla="*/ 364 h 1632"/>
                  <a:gd name="T60" fmla="*/ 690 w 2482"/>
                  <a:gd name="T61" fmla="*/ 368 h 1632"/>
                  <a:gd name="T62" fmla="*/ 828 w 2482"/>
                  <a:gd name="T63" fmla="*/ 400 h 1632"/>
                  <a:gd name="T64" fmla="*/ 946 w 2482"/>
                  <a:gd name="T65" fmla="*/ 454 h 1632"/>
                  <a:gd name="T66" fmla="*/ 1054 w 2482"/>
                  <a:gd name="T67" fmla="*/ 518 h 1632"/>
                  <a:gd name="T68" fmla="*/ 1162 w 2482"/>
                  <a:gd name="T69" fmla="*/ 582 h 1632"/>
                  <a:gd name="T70" fmla="*/ 1280 w 2482"/>
                  <a:gd name="T71" fmla="*/ 636 h 1632"/>
                  <a:gd name="T72" fmla="*/ 1440 w 2482"/>
                  <a:gd name="T73" fmla="*/ 674 h 1632"/>
                  <a:gd name="T74" fmla="*/ 1634 w 2482"/>
                  <a:gd name="T75" fmla="*/ 676 h 1632"/>
                  <a:gd name="T76" fmla="*/ 1826 w 2482"/>
                  <a:gd name="T77" fmla="*/ 638 h 1632"/>
                  <a:gd name="T78" fmla="*/ 2006 w 2482"/>
                  <a:gd name="T79" fmla="*/ 568 h 1632"/>
                  <a:gd name="T80" fmla="*/ 2168 w 2482"/>
                  <a:gd name="T81" fmla="*/ 472 h 1632"/>
                  <a:gd name="T82" fmla="*/ 2304 w 2482"/>
                  <a:gd name="T83" fmla="*/ 352 h 1632"/>
                  <a:gd name="T84" fmla="*/ 2406 w 2482"/>
                  <a:gd name="T85" fmla="*/ 218 h 1632"/>
                  <a:gd name="T86" fmla="*/ 2464 w 2482"/>
                  <a:gd name="T87" fmla="*/ 74 h 16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82" h="1632">
                    <a:moveTo>
                      <a:pt x="2474" y="0"/>
                    </a:moveTo>
                    <a:lnTo>
                      <a:pt x="2480" y="52"/>
                    </a:lnTo>
                    <a:lnTo>
                      <a:pt x="2482" y="108"/>
                    </a:lnTo>
                    <a:lnTo>
                      <a:pt x="2476" y="170"/>
                    </a:lnTo>
                    <a:lnTo>
                      <a:pt x="2466" y="234"/>
                    </a:lnTo>
                    <a:lnTo>
                      <a:pt x="2452" y="302"/>
                    </a:lnTo>
                    <a:lnTo>
                      <a:pt x="2434" y="370"/>
                    </a:lnTo>
                    <a:lnTo>
                      <a:pt x="2414" y="438"/>
                    </a:lnTo>
                    <a:lnTo>
                      <a:pt x="2392" y="504"/>
                    </a:lnTo>
                    <a:lnTo>
                      <a:pt x="2368" y="570"/>
                    </a:lnTo>
                    <a:lnTo>
                      <a:pt x="2346" y="630"/>
                    </a:lnTo>
                    <a:lnTo>
                      <a:pt x="2322" y="686"/>
                    </a:lnTo>
                    <a:lnTo>
                      <a:pt x="2300" y="736"/>
                    </a:lnTo>
                    <a:lnTo>
                      <a:pt x="2278" y="780"/>
                    </a:lnTo>
                    <a:lnTo>
                      <a:pt x="2260" y="814"/>
                    </a:lnTo>
                    <a:lnTo>
                      <a:pt x="2246" y="840"/>
                    </a:lnTo>
                    <a:lnTo>
                      <a:pt x="2164" y="956"/>
                    </a:lnTo>
                    <a:lnTo>
                      <a:pt x="2080" y="1060"/>
                    </a:lnTo>
                    <a:lnTo>
                      <a:pt x="1996" y="1156"/>
                    </a:lnTo>
                    <a:lnTo>
                      <a:pt x="1908" y="1240"/>
                    </a:lnTo>
                    <a:lnTo>
                      <a:pt x="1818" y="1316"/>
                    </a:lnTo>
                    <a:lnTo>
                      <a:pt x="1726" y="1382"/>
                    </a:lnTo>
                    <a:lnTo>
                      <a:pt x="1632" y="1440"/>
                    </a:lnTo>
                    <a:lnTo>
                      <a:pt x="1536" y="1488"/>
                    </a:lnTo>
                    <a:lnTo>
                      <a:pt x="1438" y="1528"/>
                    </a:lnTo>
                    <a:lnTo>
                      <a:pt x="1338" y="1560"/>
                    </a:lnTo>
                    <a:lnTo>
                      <a:pt x="1218" y="1590"/>
                    </a:lnTo>
                    <a:lnTo>
                      <a:pt x="1104" y="1612"/>
                    </a:lnTo>
                    <a:lnTo>
                      <a:pt x="996" y="1626"/>
                    </a:lnTo>
                    <a:lnTo>
                      <a:pt x="894" y="1632"/>
                    </a:lnTo>
                    <a:lnTo>
                      <a:pt x="798" y="1632"/>
                    </a:lnTo>
                    <a:lnTo>
                      <a:pt x="708" y="1626"/>
                    </a:lnTo>
                    <a:lnTo>
                      <a:pt x="622" y="1612"/>
                    </a:lnTo>
                    <a:lnTo>
                      <a:pt x="544" y="1594"/>
                    </a:lnTo>
                    <a:lnTo>
                      <a:pt x="470" y="1570"/>
                    </a:lnTo>
                    <a:lnTo>
                      <a:pt x="402" y="1542"/>
                    </a:lnTo>
                    <a:lnTo>
                      <a:pt x="340" y="1508"/>
                    </a:lnTo>
                    <a:lnTo>
                      <a:pt x="284" y="1472"/>
                    </a:lnTo>
                    <a:lnTo>
                      <a:pt x="232" y="1432"/>
                    </a:lnTo>
                    <a:lnTo>
                      <a:pt x="186" y="1388"/>
                    </a:lnTo>
                    <a:lnTo>
                      <a:pt x="146" y="1340"/>
                    </a:lnTo>
                    <a:lnTo>
                      <a:pt x="110" y="1292"/>
                    </a:lnTo>
                    <a:lnTo>
                      <a:pt x="80" y="1240"/>
                    </a:lnTo>
                    <a:lnTo>
                      <a:pt x="54" y="1188"/>
                    </a:lnTo>
                    <a:lnTo>
                      <a:pt x="30" y="1118"/>
                    </a:lnTo>
                    <a:lnTo>
                      <a:pt x="12" y="1048"/>
                    </a:lnTo>
                    <a:lnTo>
                      <a:pt x="2" y="978"/>
                    </a:lnTo>
                    <a:lnTo>
                      <a:pt x="0" y="908"/>
                    </a:lnTo>
                    <a:lnTo>
                      <a:pt x="6" y="840"/>
                    </a:lnTo>
                    <a:lnTo>
                      <a:pt x="20" y="774"/>
                    </a:lnTo>
                    <a:lnTo>
                      <a:pt x="40" y="712"/>
                    </a:lnTo>
                    <a:lnTo>
                      <a:pt x="66" y="652"/>
                    </a:lnTo>
                    <a:lnTo>
                      <a:pt x="102" y="596"/>
                    </a:lnTo>
                    <a:lnTo>
                      <a:pt x="142" y="544"/>
                    </a:lnTo>
                    <a:lnTo>
                      <a:pt x="190" y="498"/>
                    </a:lnTo>
                    <a:lnTo>
                      <a:pt x="244" y="458"/>
                    </a:lnTo>
                    <a:lnTo>
                      <a:pt x="304" y="424"/>
                    </a:lnTo>
                    <a:lnTo>
                      <a:pt x="370" y="396"/>
                    </a:lnTo>
                    <a:lnTo>
                      <a:pt x="442" y="376"/>
                    </a:lnTo>
                    <a:lnTo>
                      <a:pt x="518" y="364"/>
                    </a:lnTo>
                    <a:lnTo>
                      <a:pt x="602" y="362"/>
                    </a:lnTo>
                    <a:lnTo>
                      <a:pt x="690" y="368"/>
                    </a:lnTo>
                    <a:lnTo>
                      <a:pt x="762" y="382"/>
                    </a:lnTo>
                    <a:lnTo>
                      <a:pt x="828" y="400"/>
                    </a:lnTo>
                    <a:lnTo>
                      <a:pt x="888" y="426"/>
                    </a:lnTo>
                    <a:lnTo>
                      <a:pt x="946" y="454"/>
                    </a:lnTo>
                    <a:lnTo>
                      <a:pt x="1000" y="486"/>
                    </a:lnTo>
                    <a:lnTo>
                      <a:pt x="1054" y="518"/>
                    </a:lnTo>
                    <a:lnTo>
                      <a:pt x="1108" y="550"/>
                    </a:lnTo>
                    <a:lnTo>
                      <a:pt x="1162" y="582"/>
                    </a:lnTo>
                    <a:lnTo>
                      <a:pt x="1220" y="610"/>
                    </a:lnTo>
                    <a:lnTo>
                      <a:pt x="1280" y="636"/>
                    </a:lnTo>
                    <a:lnTo>
                      <a:pt x="1346" y="656"/>
                    </a:lnTo>
                    <a:lnTo>
                      <a:pt x="1440" y="674"/>
                    </a:lnTo>
                    <a:lnTo>
                      <a:pt x="1538" y="680"/>
                    </a:lnTo>
                    <a:lnTo>
                      <a:pt x="1634" y="676"/>
                    </a:lnTo>
                    <a:lnTo>
                      <a:pt x="1730" y="662"/>
                    </a:lnTo>
                    <a:lnTo>
                      <a:pt x="1826" y="638"/>
                    </a:lnTo>
                    <a:lnTo>
                      <a:pt x="1918" y="608"/>
                    </a:lnTo>
                    <a:lnTo>
                      <a:pt x="2006" y="568"/>
                    </a:lnTo>
                    <a:lnTo>
                      <a:pt x="2090" y="522"/>
                    </a:lnTo>
                    <a:lnTo>
                      <a:pt x="2168" y="472"/>
                    </a:lnTo>
                    <a:lnTo>
                      <a:pt x="2240" y="414"/>
                    </a:lnTo>
                    <a:lnTo>
                      <a:pt x="2304" y="352"/>
                    </a:lnTo>
                    <a:lnTo>
                      <a:pt x="2360" y="286"/>
                    </a:lnTo>
                    <a:lnTo>
                      <a:pt x="2406" y="218"/>
                    </a:lnTo>
                    <a:lnTo>
                      <a:pt x="2440" y="146"/>
                    </a:lnTo>
                    <a:lnTo>
                      <a:pt x="2464" y="74"/>
                    </a:lnTo>
                    <a:lnTo>
                      <a:pt x="2474" y="0"/>
                    </a:lnTo>
                    <a:close/>
                  </a:path>
                </a:pathLst>
              </a:custGeom>
              <a:solidFill>
                <a:schemeClr val="accent2"/>
              </a:solidFill>
              <a:ln w="0">
                <a:solidFill>
                  <a:srgbClr val="000000"/>
                </a:solidFill>
                <a:prstDash val="solid"/>
                <a:round/>
                <a:headEnd/>
                <a:tailEnd/>
              </a:ln>
              <a:effectLst>
                <a:outerShdw dist="35921" dir="2700000" algn="ctr" rotWithShape="0">
                  <a:srgbClr val="C0C0C0"/>
                </a:outerShdw>
              </a:effectLst>
            </p:spPr>
            <p:txBody>
              <a:bodyPr/>
              <a:lstStyle/>
              <a:p>
                <a:endParaRPr lang="en-US"/>
              </a:p>
            </p:txBody>
          </p:sp>
        </p:grpSp>
      </p:grpSp>
      <p:sp>
        <p:nvSpPr>
          <p:cNvPr id="148501" name="Rectangle 21">
            <a:extLst>
              <a:ext uri="{FF2B5EF4-FFF2-40B4-BE49-F238E27FC236}">
                <a16:creationId xmlns:a16="http://schemas.microsoft.com/office/drawing/2014/main" id="{168E0C4D-FD3D-4512-9E12-D6EA09456107}"/>
              </a:ext>
            </a:extLst>
          </p:cNvPr>
          <p:cNvSpPr>
            <a:spLocks noChangeArrowheads="1"/>
          </p:cNvSpPr>
          <p:nvPr/>
        </p:nvSpPr>
        <p:spPr bwMode="auto">
          <a:xfrm>
            <a:off x="2057400" y="1295400"/>
            <a:ext cx="1143000" cy="381000"/>
          </a:xfrm>
          <a:prstGeom prst="rect">
            <a:avLst/>
          </a:prstGeom>
          <a:solidFill>
            <a:srgbClr val="666699"/>
          </a:solidFill>
          <a:ln>
            <a:noFill/>
          </a:ln>
          <a:effectLst>
            <a:prstShdw prst="shdw17" dist="17961" dir="2700000">
              <a:srgbClr val="666699">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en-US" altLang="en-US" sz="1300" b="1" u="sng"/>
              <a:t>Regulations</a:t>
            </a:r>
          </a:p>
        </p:txBody>
      </p:sp>
      <p:sp>
        <p:nvSpPr>
          <p:cNvPr id="148502" name="Rectangle 22">
            <a:extLst>
              <a:ext uri="{FF2B5EF4-FFF2-40B4-BE49-F238E27FC236}">
                <a16:creationId xmlns:a16="http://schemas.microsoft.com/office/drawing/2014/main" id="{6B1F857B-35E0-43FA-853B-999BF4863598}"/>
              </a:ext>
            </a:extLst>
          </p:cNvPr>
          <p:cNvSpPr>
            <a:spLocks noChangeArrowheads="1"/>
          </p:cNvSpPr>
          <p:nvPr/>
        </p:nvSpPr>
        <p:spPr bwMode="auto">
          <a:xfrm>
            <a:off x="7924800" y="1143000"/>
            <a:ext cx="1143000" cy="533400"/>
          </a:xfrm>
          <a:prstGeom prst="rect">
            <a:avLst/>
          </a:prstGeom>
          <a:solidFill>
            <a:srgbClr val="666699"/>
          </a:solidFill>
          <a:ln>
            <a:noFill/>
          </a:ln>
          <a:effectLst>
            <a:prstShdw prst="shdw17" dist="17961" dir="2700000">
              <a:srgbClr val="666699">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en-US" altLang="en-US" sz="1300" b="1"/>
              <a:t>Knowledge</a:t>
            </a:r>
            <a:br>
              <a:rPr lang="en-US" altLang="en-US" sz="1300" b="1"/>
            </a:br>
            <a:r>
              <a:rPr lang="en-US" altLang="en-US" sz="1300" b="1"/>
              <a:t>Network</a:t>
            </a:r>
          </a:p>
        </p:txBody>
      </p:sp>
      <p:sp>
        <p:nvSpPr>
          <p:cNvPr id="148503" name="Rectangle 23">
            <a:extLst>
              <a:ext uri="{FF2B5EF4-FFF2-40B4-BE49-F238E27FC236}">
                <a16:creationId xmlns:a16="http://schemas.microsoft.com/office/drawing/2014/main" id="{23E0F592-1C74-4213-A169-6B7CEA0A137C}"/>
              </a:ext>
            </a:extLst>
          </p:cNvPr>
          <p:cNvSpPr>
            <a:spLocks noChangeArrowheads="1"/>
          </p:cNvSpPr>
          <p:nvPr/>
        </p:nvSpPr>
        <p:spPr bwMode="auto">
          <a:xfrm>
            <a:off x="3505200" y="1295400"/>
            <a:ext cx="1143000" cy="381000"/>
          </a:xfrm>
          <a:prstGeom prst="rect">
            <a:avLst/>
          </a:prstGeom>
          <a:solidFill>
            <a:srgbClr val="666699"/>
          </a:solidFill>
          <a:ln>
            <a:noFill/>
          </a:ln>
          <a:effectLst>
            <a:prstShdw prst="shdw17" dist="17961" dir="2700000">
              <a:srgbClr val="666699">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en-US" altLang="en-US" sz="1300" b="1" u="sng"/>
              <a:t>Publications</a:t>
            </a:r>
          </a:p>
        </p:txBody>
      </p:sp>
      <p:sp>
        <p:nvSpPr>
          <p:cNvPr id="148504" name="Rectangle 24">
            <a:extLst>
              <a:ext uri="{FF2B5EF4-FFF2-40B4-BE49-F238E27FC236}">
                <a16:creationId xmlns:a16="http://schemas.microsoft.com/office/drawing/2014/main" id="{0153C72D-C28C-43E1-A857-5840B9161FC7}"/>
              </a:ext>
            </a:extLst>
          </p:cNvPr>
          <p:cNvSpPr>
            <a:spLocks noChangeArrowheads="1"/>
          </p:cNvSpPr>
          <p:nvPr/>
        </p:nvSpPr>
        <p:spPr bwMode="auto">
          <a:xfrm>
            <a:off x="609600" y="1295400"/>
            <a:ext cx="1143000" cy="381000"/>
          </a:xfrm>
          <a:prstGeom prst="rect">
            <a:avLst/>
          </a:prstGeom>
          <a:solidFill>
            <a:srgbClr val="666699"/>
          </a:solidFill>
          <a:ln>
            <a:noFill/>
          </a:ln>
          <a:effectLst>
            <a:prstShdw prst="shdw17" dist="17961" dir="2700000">
              <a:srgbClr val="666699">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en-US" altLang="en-US" sz="1300" b="1" u="sng"/>
              <a:t>Agency</a:t>
            </a:r>
            <a:br>
              <a:rPr lang="en-US" altLang="en-US" sz="1300" b="1" u="sng"/>
            </a:br>
            <a:r>
              <a:rPr lang="en-US" altLang="en-US" sz="1300" b="1" u="sng"/>
              <a:t>Links</a:t>
            </a:r>
          </a:p>
        </p:txBody>
      </p:sp>
      <p:sp>
        <p:nvSpPr>
          <p:cNvPr id="148505" name="Rectangle 25">
            <a:extLst>
              <a:ext uri="{FF2B5EF4-FFF2-40B4-BE49-F238E27FC236}">
                <a16:creationId xmlns:a16="http://schemas.microsoft.com/office/drawing/2014/main" id="{D716DA1D-F1EB-48D1-A0B7-B2526FCDE321}"/>
              </a:ext>
            </a:extLst>
          </p:cNvPr>
          <p:cNvSpPr>
            <a:spLocks noChangeArrowheads="1"/>
          </p:cNvSpPr>
          <p:nvPr/>
        </p:nvSpPr>
        <p:spPr bwMode="auto">
          <a:xfrm>
            <a:off x="6553200" y="1295400"/>
            <a:ext cx="1143000" cy="381000"/>
          </a:xfrm>
          <a:prstGeom prst="rect">
            <a:avLst/>
          </a:prstGeom>
          <a:solidFill>
            <a:srgbClr val="666699"/>
          </a:solidFill>
          <a:ln>
            <a:noFill/>
          </a:ln>
          <a:effectLst>
            <a:prstShdw prst="shdw17" dist="17961" dir="2700000">
              <a:srgbClr val="666699">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en-US" altLang="en-US" sz="1300" b="1" u="sng"/>
              <a:t>Training</a:t>
            </a:r>
            <a:br>
              <a:rPr lang="en-US" altLang="en-US" sz="1300" b="1" u="sng"/>
            </a:br>
            <a:r>
              <a:rPr lang="en-US" altLang="en-US" sz="1300" b="1" u="sng"/>
              <a:t>Opportunities</a:t>
            </a:r>
          </a:p>
        </p:txBody>
      </p:sp>
      <p:sp>
        <p:nvSpPr>
          <p:cNvPr id="148506" name="Rectangle 26">
            <a:extLst>
              <a:ext uri="{FF2B5EF4-FFF2-40B4-BE49-F238E27FC236}">
                <a16:creationId xmlns:a16="http://schemas.microsoft.com/office/drawing/2014/main" id="{A361C646-124F-4B8E-AADE-94B2563FF0BB}"/>
              </a:ext>
            </a:extLst>
          </p:cNvPr>
          <p:cNvSpPr>
            <a:spLocks noChangeArrowheads="1"/>
          </p:cNvSpPr>
          <p:nvPr/>
        </p:nvSpPr>
        <p:spPr bwMode="auto">
          <a:xfrm>
            <a:off x="5029200" y="1295400"/>
            <a:ext cx="1143000" cy="381000"/>
          </a:xfrm>
          <a:prstGeom prst="rect">
            <a:avLst/>
          </a:prstGeom>
          <a:solidFill>
            <a:srgbClr val="666699"/>
          </a:solidFill>
          <a:ln>
            <a:noFill/>
          </a:ln>
          <a:effectLst>
            <a:prstShdw prst="shdw17" dist="17961" dir="2700000">
              <a:srgbClr val="666699">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en-US" altLang="en-US" sz="1300" b="1" u="sng"/>
              <a:t>Best</a:t>
            </a:r>
            <a:br>
              <a:rPr lang="en-US" altLang="en-US" sz="1300" b="1" u="sng"/>
            </a:br>
            <a:r>
              <a:rPr lang="en-US" altLang="en-US" sz="1300" b="1" u="sng"/>
              <a:t>Practices</a:t>
            </a:r>
          </a:p>
        </p:txBody>
      </p:sp>
      <p:sp>
        <p:nvSpPr>
          <p:cNvPr id="148507" name="Rectangle 27">
            <a:extLst>
              <a:ext uri="{FF2B5EF4-FFF2-40B4-BE49-F238E27FC236}">
                <a16:creationId xmlns:a16="http://schemas.microsoft.com/office/drawing/2014/main" id="{32971135-2631-4821-BF7C-09B7BA8FEE15}"/>
              </a:ext>
            </a:extLst>
          </p:cNvPr>
          <p:cNvSpPr>
            <a:spLocks noChangeArrowheads="1"/>
          </p:cNvSpPr>
          <p:nvPr/>
        </p:nvSpPr>
        <p:spPr bwMode="auto">
          <a:xfrm>
            <a:off x="7924800" y="5867400"/>
            <a:ext cx="1143000" cy="381000"/>
          </a:xfrm>
          <a:prstGeom prst="rect">
            <a:avLst/>
          </a:prstGeom>
          <a:solidFill>
            <a:srgbClr val="666699"/>
          </a:solidFill>
          <a:ln>
            <a:noFill/>
          </a:ln>
          <a:effectLst>
            <a:prstShdw prst="shdw17" dist="17961" dir="2700000">
              <a:srgbClr val="666699">
                <a:gamma/>
                <a:shade val="60000"/>
                <a:invGamma/>
              </a:srgb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algn="ctr"/>
            <a:r>
              <a:rPr lang="en-US" altLang="en-US" sz="1300" b="1" u="sng"/>
              <a:t>On Line</a:t>
            </a:r>
            <a:br>
              <a:rPr lang="en-US" altLang="en-US" sz="1300" b="1" u="sng"/>
            </a:br>
            <a:r>
              <a:rPr lang="en-US" altLang="en-US" sz="1300" b="1" u="sng"/>
              <a:t>Tutorial</a:t>
            </a:r>
          </a:p>
        </p:txBody>
      </p:sp>
      <p:sp>
        <p:nvSpPr>
          <p:cNvPr id="148508" name="Text Box 28">
            <a:extLst>
              <a:ext uri="{FF2B5EF4-FFF2-40B4-BE49-F238E27FC236}">
                <a16:creationId xmlns:a16="http://schemas.microsoft.com/office/drawing/2014/main" id="{4EF53F1B-59F1-4622-9741-DB7C5C31E73C}"/>
              </a:ext>
            </a:extLst>
          </p:cNvPr>
          <p:cNvSpPr txBox="1">
            <a:spLocks noChangeArrowheads="1"/>
          </p:cNvSpPr>
          <p:nvPr/>
        </p:nvSpPr>
        <p:spPr bwMode="auto">
          <a:xfrm>
            <a:off x="381000" y="2333625"/>
            <a:ext cx="4038600" cy="200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FHWA Completes Interagency Study</a:t>
            </a:r>
          </a:p>
          <a:p>
            <a:pPr>
              <a:spcBef>
                <a:spcPct val="50000"/>
              </a:spcBef>
            </a:pPr>
            <a:r>
              <a:rPr lang="en-US" altLang="en-US" sz="1200"/>
              <a:t>When highways are required to cross lands owned by the United States, and managed by any of several Federal Land resource Agencies a highway easement can be granted to convey the required rights necessary to build and maintain the road under authority in Title 23 U.S.C. Section 317.  The process to create an easement is referred to as a Public Land Transfer or Federal Land Transfer even though full fee simple title to the land to be used by the highway is rarely conveyed. </a:t>
            </a:r>
            <a:r>
              <a:rPr lang="en-US" altLang="en-US" sz="1200" u="sng">
                <a:solidFill>
                  <a:srgbClr val="0000CC"/>
                </a:solidFill>
              </a:rPr>
              <a:t>View report</a:t>
            </a:r>
          </a:p>
        </p:txBody>
      </p:sp>
      <p:sp>
        <p:nvSpPr>
          <p:cNvPr id="148509" name="Rectangle 29">
            <a:extLst>
              <a:ext uri="{FF2B5EF4-FFF2-40B4-BE49-F238E27FC236}">
                <a16:creationId xmlns:a16="http://schemas.microsoft.com/office/drawing/2014/main" id="{AF44414D-D71E-4901-8CB8-263D90C4AA33}"/>
              </a:ext>
            </a:extLst>
          </p:cNvPr>
          <p:cNvSpPr>
            <a:spLocks noChangeArrowheads="1"/>
          </p:cNvSpPr>
          <p:nvPr/>
        </p:nvSpPr>
        <p:spPr bwMode="auto">
          <a:xfrm>
            <a:off x="457200" y="4419600"/>
            <a:ext cx="4191000" cy="1644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en-US" altLang="en-US" sz="1200" b="1"/>
              <a:t>Global Road Transport Knowledge Exchange Network</a:t>
            </a:r>
            <a:r>
              <a:rPr lang="en-US" altLang="en-US"/>
              <a:t> </a:t>
            </a:r>
            <a:endParaRPr lang="en-US" altLang="en-US" sz="1200"/>
          </a:p>
          <a:p>
            <a:r>
              <a:rPr lang="en-US" altLang="en-US" sz="1200"/>
              <a:t>In keeping with today's information and technology revolution, Committee C3 of the Permanent International Association of Road Congresses (PIARC) is laying the foundation for a global network for road knowledge exchange called "INTERCHANGE." Its goal is "to put people with problems in touch with people with solutions." </a:t>
            </a:r>
          </a:p>
          <a:p>
            <a:r>
              <a:rPr lang="en-US" altLang="en-US" sz="1200" u="sng">
                <a:solidFill>
                  <a:srgbClr val="0000CC"/>
                </a:solidFill>
              </a:rPr>
              <a:t>Access the Knowledge Network</a:t>
            </a:r>
          </a:p>
        </p:txBody>
      </p:sp>
      <p:sp>
        <p:nvSpPr>
          <p:cNvPr id="148510" name="Text Box 30">
            <a:extLst>
              <a:ext uri="{FF2B5EF4-FFF2-40B4-BE49-F238E27FC236}">
                <a16:creationId xmlns:a16="http://schemas.microsoft.com/office/drawing/2014/main" id="{DD629F61-82E6-42BE-9E74-C739F93B70A6}"/>
              </a:ext>
            </a:extLst>
          </p:cNvPr>
          <p:cNvSpPr txBox="1">
            <a:spLocks noChangeArrowheads="1"/>
          </p:cNvSpPr>
          <p:nvPr/>
        </p:nvSpPr>
        <p:spPr bwMode="auto">
          <a:xfrm>
            <a:off x="4871720" y="2951480"/>
            <a:ext cx="3810000" cy="29225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t>Nationwide MOU Proposed</a:t>
            </a:r>
          </a:p>
          <a:p>
            <a:pPr>
              <a:spcBef>
                <a:spcPct val="50000"/>
              </a:spcBef>
            </a:pPr>
            <a:r>
              <a:rPr lang="en-US" altLang="en-US" sz="1200"/>
              <a:t>Memorandums of Understanding (MOU), both national and within states or across regions help provide some guidance and consistency.  However, these MOUs are only valuable where a sufficient volume of work exists for staff to become familiar with the terms and methodology.  Where only an occasional transfer is required it may take more time just to find the MOU document than to just use the general regulatory provisions in 23 CFR 710. With the subtle changes that occur within governmental Agencies regarding missions, programmatic emphasis and priorities the static nature of MOUs requires consistent effort to assure they remain contemporary.  </a:t>
            </a:r>
            <a:r>
              <a:rPr lang="en-US" altLang="en-US" sz="1200" u="sng">
                <a:solidFill>
                  <a:srgbClr val="0000CC"/>
                </a:solidFill>
              </a:rPr>
              <a:t>View more</a:t>
            </a:r>
            <a:endParaRPr lang="en-US" altLang="en-US" sz="1200"/>
          </a:p>
        </p:txBody>
      </p:sp>
      <p:graphicFrame>
        <p:nvGraphicFramePr>
          <p:cNvPr id="148511" name="Group 31">
            <a:extLst>
              <a:ext uri="{FF2B5EF4-FFF2-40B4-BE49-F238E27FC236}">
                <a16:creationId xmlns:a16="http://schemas.microsoft.com/office/drawing/2014/main" id="{DB079465-BC2F-470D-9ABF-998590CFDEE3}"/>
              </a:ext>
            </a:extLst>
          </p:cNvPr>
          <p:cNvGraphicFramePr>
            <a:graphicFrameLocks noGrp="1"/>
          </p:cNvGraphicFramePr>
          <p:nvPr>
            <p:ph sz="quarter" idx="1"/>
          </p:nvPr>
        </p:nvGraphicFramePr>
        <p:xfrm>
          <a:off x="609600" y="1676400"/>
          <a:ext cx="1143000" cy="2743200"/>
        </p:xfrm>
        <a:graphic>
          <a:graphicData uri="http://schemas.openxmlformats.org/drawingml/2006/table">
            <a:tbl>
              <a:tblPr/>
              <a:tblGrid>
                <a:gridCol w="1143000">
                  <a:extLst>
                    <a:ext uri="{9D8B030D-6E8A-4147-A177-3AD203B41FA5}">
                      <a16:colId xmlns:a16="http://schemas.microsoft.com/office/drawing/2014/main" val="3077870742"/>
                    </a:ext>
                  </a:extLst>
                </a:gridCol>
              </a:tblGrid>
              <a:tr h="24288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chemeClr val="accent2"/>
                          </a:solidFill>
                          <a:effectLst/>
                          <a:latin typeface="Arial" panose="020B0604020202020204" pitchFamily="34" charset="0"/>
                        </a:rPr>
                        <a:t>BLM</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221706658"/>
                  </a:ext>
                </a:extLst>
              </a:tr>
              <a:tr h="24288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chemeClr val="accent2"/>
                          </a:solidFill>
                          <a:effectLst/>
                          <a:latin typeface="Arial" panose="020B0604020202020204" pitchFamily="34" charset="0"/>
                        </a:rPr>
                        <a:t>BIA</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906337018"/>
                  </a:ext>
                </a:extLst>
              </a:tr>
              <a:tr h="24288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chemeClr val="accent2"/>
                          </a:solidFill>
                          <a:effectLst/>
                          <a:latin typeface="Arial" panose="020B0604020202020204" pitchFamily="34" charset="0"/>
                        </a:rPr>
                        <a:t>USFS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143024345"/>
                  </a:ext>
                </a:extLst>
              </a:tr>
              <a:tr h="24288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chemeClr val="accent2"/>
                          </a:solidFill>
                          <a:effectLst/>
                          <a:latin typeface="Arial" panose="020B0604020202020204" pitchFamily="34" charset="0"/>
                        </a:rPr>
                        <a:t>USFWS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427612511"/>
                  </a:ext>
                </a:extLst>
              </a:tr>
              <a:tr h="24288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chemeClr val="accent2"/>
                          </a:solidFill>
                          <a:effectLst/>
                          <a:latin typeface="Arial" panose="020B0604020202020204" pitchFamily="34" charset="0"/>
                        </a:rPr>
                        <a:t>FHWA FLH</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34320653"/>
                  </a:ext>
                </a:extLst>
              </a:tr>
              <a:tr h="24288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chemeClr val="accent2"/>
                          </a:solidFill>
                          <a:effectLst/>
                          <a:latin typeface="Arial" panose="020B0604020202020204" pitchFamily="34" charset="0"/>
                        </a:rPr>
                        <a:t>FHWA</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642034574"/>
                  </a:ext>
                </a:extLst>
              </a:tr>
              <a:tr h="24288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chemeClr val="accent2"/>
                          </a:solidFill>
                          <a:effectLst/>
                          <a:latin typeface="Arial" panose="020B0604020202020204" pitchFamily="34" charset="0"/>
                        </a:rPr>
                        <a:t>BOR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544014099"/>
                  </a:ext>
                </a:extLst>
              </a:tr>
              <a:tr h="24288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chemeClr val="accent2"/>
                          </a:solidFill>
                          <a:effectLst/>
                          <a:latin typeface="Arial" panose="020B0604020202020204" pitchFamily="34" charset="0"/>
                        </a:rPr>
                        <a:t>COE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411357860"/>
                  </a:ext>
                </a:extLst>
              </a:tr>
              <a:tr h="24288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chemeClr val="accent2"/>
                          </a:solidFill>
                          <a:effectLst/>
                          <a:latin typeface="Arial" panose="020B0604020202020204" pitchFamily="34" charset="0"/>
                        </a:rPr>
                        <a:t>NPS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46148002"/>
                  </a:ext>
                </a:extLst>
              </a:tr>
            </a:tbl>
          </a:graphicData>
        </a:graphic>
      </p:graphicFrame>
      <p:graphicFrame>
        <p:nvGraphicFramePr>
          <p:cNvPr id="148533" name="Group 53">
            <a:extLst>
              <a:ext uri="{FF2B5EF4-FFF2-40B4-BE49-F238E27FC236}">
                <a16:creationId xmlns:a16="http://schemas.microsoft.com/office/drawing/2014/main" id="{67106128-2EAE-447B-9566-AADF1E49CE32}"/>
              </a:ext>
            </a:extLst>
          </p:cNvPr>
          <p:cNvGraphicFramePr>
            <a:graphicFrameLocks noGrp="1"/>
          </p:cNvGraphicFramePr>
          <p:nvPr>
            <p:ph sz="quarter" idx="2"/>
          </p:nvPr>
        </p:nvGraphicFramePr>
        <p:xfrm>
          <a:off x="2057400" y="1676400"/>
          <a:ext cx="1143000" cy="609600"/>
        </p:xfrm>
        <a:graphic>
          <a:graphicData uri="http://schemas.openxmlformats.org/drawingml/2006/table">
            <a:tbl>
              <a:tblPr/>
              <a:tblGrid>
                <a:gridCol w="1143000">
                  <a:extLst>
                    <a:ext uri="{9D8B030D-6E8A-4147-A177-3AD203B41FA5}">
                      <a16:colId xmlns:a16="http://schemas.microsoft.com/office/drawing/2014/main" val="3005884360"/>
                    </a:ext>
                  </a:extLst>
                </a:gridCol>
              </a:tblGrid>
              <a:tr h="304800">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chemeClr val="accent2"/>
                          </a:solidFill>
                          <a:effectLst/>
                          <a:latin typeface="Arial" panose="020B0604020202020204" pitchFamily="34" charset="0"/>
                        </a:rPr>
                        <a:t>USC</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859073127"/>
                  </a:ext>
                </a:extLst>
              </a:tr>
              <a:tr h="304800">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chemeClr val="accent2"/>
                          </a:solidFill>
                          <a:effectLst/>
                          <a:latin typeface="Arial" panose="020B0604020202020204" pitchFamily="34" charset="0"/>
                        </a:rPr>
                        <a:t>CFR</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123311253"/>
                  </a:ext>
                </a:extLst>
              </a:tr>
            </a:tbl>
          </a:graphicData>
        </a:graphic>
      </p:graphicFrame>
      <p:graphicFrame>
        <p:nvGraphicFramePr>
          <p:cNvPr id="148541" name="Group 61">
            <a:extLst>
              <a:ext uri="{FF2B5EF4-FFF2-40B4-BE49-F238E27FC236}">
                <a16:creationId xmlns:a16="http://schemas.microsoft.com/office/drawing/2014/main" id="{9B19A123-CFFE-44ED-A0A1-66C7D97938E8}"/>
              </a:ext>
            </a:extLst>
          </p:cNvPr>
          <p:cNvGraphicFramePr>
            <a:graphicFrameLocks noGrp="1"/>
          </p:cNvGraphicFramePr>
          <p:nvPr>
            <p:ph sz="quarter" idx="3"/>
          </p:nvPr>
        </p:nvGraphicFramePr>
        <p:xfrm>
          <a:off x="3505200" y="1676400"/>
          <a:ext cx="1143000" cy="1544320"/>
        </p:xfrm>
        <a:graphic>
          <a:graphicData uri="http://schemas.openxmlformats.org/drawingml/2006/table">
            <a:tbl>
              <a:tblPr/>
              <a:tblGrid>
                <a:gridCol w="1143000">
                  <a:extLst>
                    <a:ext uri="{9D8B030D-6E8A-4147-A177-3AD203B41FA5}">
                      <a16:colId xmlns:a16="http://schemas.microsoft.com/office/drawing/2014/main" val="838253860"/>
                    </a:ext>
                  </a:extLst>
                </a:gridCol>
              </a:tblGrid>
              <a:tr h="508000">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rgbClr val="0000CC"/>
                          </a:solidFill>
                          <a:effectLst/>
                          <a:latin typeface="Arial" panose="020B0604020202020204" pitchFamily="34" charset="0"/>
                        </a:rPr>
                        <a:t>Attorney Manual</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631812882"/>
                  </a:ext>
                </a:extLst>
              </a:tr>
              <a:tr h="508000">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rgbClr val="0000CC"/>
                          </a:solidFill>
                          <a:effectLst/>
                          <a:latin typeface="Arial" panose="020B0604020202020204" pitchFamily="34" charset="0"/>
                        </a:rPr>
                        <a:t>Procedure Guides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620920108"/>
                  </a:ext>
                </a:extLst>
              </a:tr>
              <a:tr h="508000">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rgbClr val="0000CC"/>
                          </a:solidFill>
                          <a:effectLst/>
                          <a:latin typeface="Arial" panose="020B0604020202020204" pitchFamily="34" charset="0"/>
                        </a:rPr>
                        <a:t>Templates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236845898"/>
                  </a:ext>
                </a:extLst>
              </a:tr>
            </a:tbl>
          </a:graphicData>
        </a:graphic>
      </p:graphicFrame>
      <p:graphicFrame>
        <p:nvGraphicFramePr>
          <p:cNvPr id="148551" name="Group 71">
            <a:extLst>
              <a:ext uri="{FF2B5EF4-FFF2-40B4-BE49-F238E27FC236}">
                <a16:creationId xmlns:a16="http://schemas.microsoft.com/office/drawing/2014/main" id="{AA3C5790-2947-4FEC-9AF9-27AADA087A20}"/>
              </a:ext>
            </a:extLst>
          </p:cNvPr>
          <p:cNvGraphicFramePr>
            <a:graphicFrameLocks noGrp="1"/>
          </p:cNvGraphicFramePr>
          <p:nvPr>
            <p:ph sz="quarter" idx="4"/>
          </p:nvPr>
        </p:nvGraphicFramePr>
        <p:xfrm>
          <a:off x="3733800" y="3200400"/>
          <a:ext cx="1143000" cy="709613"/>
        </p:xfrm>
        <a:graphic>
          <a:graphicData uri="http://schemas.openxmlformats.org/drawingml/2006/table">
            <a:tbl>
              <a:tblPr/>
              <a:tblGrid>
                <a:gridCol w="1143000">
                  <a:extLst>
                    <a:ext uri="{9D8B030D-6E8A-4147-A177-3AD203B41FA5}">
                      <a16:colId xmlns:a16="http://schemas.microsoft.com/office/drawing/2014/main" val="1012032331"/>
                    </a:ext>
                  </a:extLst>
                </a:gridCol>
              </a:tblGrid>
              <a:tr h="355600">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rgbClr val="0000CC"/>
                          </a:solidFill>
                          <a:effectLst/>
                          <a:latin typeface="Arial" panose="020B0604020202020204" pitchFamily="34" charset="0"/>
                        </a:rPr>
                        <a:t>Deeds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411981032"/>
                  </a:ext>
                </a:extLst>
              </a:tr>
              <a:tr h="354013">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rgbClr val="0000CC"/>
                          </a:solidFill>
                          <a:effectLst/>
                          <a:latin typeface="Arial" panose="020B0604020202020204" pitchFamily="34" charset="0"/>
                        </a:rPr>
                        <a:t>MOU/MOA</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758408392"/>
                  </a:ext>
                </a:extLst>
              </a:tr>
            </a:tbl>
          </a:graphicData>
        </a:graphic>
      </p:graphicFrame>
      <p:graphicFrame>
        <p:nvGraphicFramePr>
          <p:cNvPr id="148559" name="Group 79">
            <a:extLst>
              <a:ext uri="{FF2B5EF4-FFF2-40B4-BE49-F238E27FC236}">
                <a16:creationId xmlns:a16="http://schemas.microsoft.com/office/drawing/2014/main" id="{2A84A16E-B23C-423B-A190-09EE28A61453}"/>
              </a:ext>
            </a:extLst>
          </p:cNvPr>
          <p:cNvGraphicFramePr>
            <a:graphicFrameLocks noGrp="1"/>
          </p:cNvGraphicFramePr>
          <p:nvPr>
            <p:extLst>
              <p:ext uri="{D42A27DB-BD31-4B8C-83A1-F6EECF244321}">
                <p14:modId xmlns:p14="http://schemas.microsoft.com/office/powerpoint/2010/main" val="670983258"/>
              </p:ext>
            </p:extLst>
          </p:nvPr>
        </p:nvGraphicFramePr>
        <p:xfrm>
          <a:off x="5019040" y="1676400"/>
          <a:ext cx="1447800" cy="2787016"/>
        </p:xfrm>
        <a:graphic>
          <a:graphicData uri="http://schemas.openxmlformats.org/drawingml/2006/table">
            <a:tbl>
              <a:tblPr/>
              <a:tblGrid>
                <a:gridCol w="1447800">
                  <a:extLst>
                    <a:ext uri="{9D8B030D-6E8A-4147-A177-3AD203B41FA5}">
                      <a16:colId xmlns:a16="http://schemas.microsoft.com/office/drawing/2014/main" val="443473336"/>
                    </a:ext>
                  </a:extLst>
                </a:gridCol>
              </a:tblGrid>
              <a:tr h="663575">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rgbClr val="0000CC"/>
                          </a:solidFill>
                          <a:effectLst/>
                          <a:latin typeface="Arial" panose="020B0604020202020204" pitchFamily="34" charset="0"/>
                        </a:rPr>
                        <a:t>Hoover Dam (Team Development)</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508697784"/>
                  </a:ext>
                </a:extLst>
              </a:tr>
              <a:tr h="66198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rgbClr val="0000CC"/>
                          </a:solidFill>
                          <a:effectLst/>
                          <a:latin typeface="Arial" panose="020B0604020202020204" pitchFamily="34" charset="0"/>
                        </a:rPr>
                        <a:t>Wyoming (Coordination)</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148912608"/>
                  </a:ext>
                </a:extLst>
              </a:tr>
              <a:tr h="663575">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rgbClr val="0000CC"/>
                          </a:solidFill>
                          <a:effectLst/>
                          <a:latin typeface="Arial" panose="020B0604020202020204" pitchFamily="34" charset="0"/>
                        </a:rPr>
                        <a:t>California (Perfecting Title)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217231641"/>
                  </a:ext>
                </a:extLst>
              </a:tr>
              <a:tr h="66198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rgbClr val="0000CC"/>
                          </a:solidFill>
                          <a:effectLst/>
                          <a:latin typeface="Arial" panose="020B0604020202020204" pitchFamily="34" charset="0"/>
                        </a:rPr>
                        <a:t>Arizona (Resources)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24589470"/>
                  </a:ext>
                </a:extLst>
              </a:tr>
            </a:tbl>
          </a:graphicData>
        </a:graphic>
      </p:graphicFrame>
      <p:graphicFrame>
        <p:nvGraphicFramePr>
          <p:cNvPr id="148571" name="Group 91">
            <a:extLst>
              <a:ext uri="{FF2B5EF4-FFF2-40B4-BE49-F238E27FC236}">
                <a16:creationId xmlns:a16="http://schemas.microsoft.com/office/drawing/2014/main" id="{D9B54124-C72D-47D5-85E5-0AABC508B3C6}"/>
              </a:ext>
            </a:extLst>
          </p:cNvPr>
          <p:cNvGraphicFramePr>
            <a:graphicFrameLocks noGrp="1"/>
          </p:cNvGraphicFramePr>
          <p:nvPr/>
        </p:nvGraphicFramePr>
        <p:xfrm>
          <a:off x="6553200" y="1676400"/>
          <a:ext cx="1143000" cy="1249364"/>
        </p:xfrm>
        <a:graphic>
          <a:graphicData uri="http://schemas.openxmlformats.org/drawingml/2006/table">
            <a:tbl>
              <a:tblPr/>
              <a:tblGrid>
                <a:gridCol w="1143000">
                  <a:extLst>
                    <a:ext uri="{9D8B030D-6E8A-4147-A177-3AD203B41FA5}">
                      <a16:colId xmlns:a16="http://schemas.microsoft.com/office/drawing/2014/main" val="1834679909"/>
                    </a:ext>
                  </a:extLst>
                </a:gridCol>
              </a:tblGrid>
              <a:tr h="31273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rgbClr val="0000CC"/>
                          </a:solidFill>
                          <a:effectLst/>
                          <a:latin typeface="Arial" panose="020B0604020202020204" pitchFamily="34" charset="0"/>
                        </a:rPr>
                        <a:t>NHI</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056691124"/>
                  </a:ext>
                </a:extLst>
              </a:tr>
              <a:tr h="31273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rgbClr val="0000CC"/>
                          </a:solidFill>
                          <a:effectLst/>
                          <a:latin typeface="Arial" panose="020B0604020202020204" pitchFamily="34" charset="0"/>
                        </a:rPr>
                        <a:t>BLM</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3129375075"/>
                  </a:ext>
                </a:extLst>
              </a:tr>
              <a:tr h="311150">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rgbClr val="0000CC"/>
                          </a:solidFill>
                          <a:effectLst/>
                          <a:latin typeface="Arial" panose="020B0604020202020204" pitchFamily="34" charset="0"/>
                        </a:rPr>
                        <a:t>USFWS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4109450996"/>
                  </a:ext>
                </a:extLst>
              </a:tr>
              <a:tr h="312738">
                <a:tc>
                  <a:txBody>
                    <a:bodyPr/>
                    <a:lstStyle>
                      <a:lvl1pPr>
                        <a:spcBef>
                          <a:spcPct val="20000"/>
                        </a:spcBef>
                        <a:buChar char="•"/>
                        <a:defRPr sz="2800">
                          <a:solidFill>
                            <a:schemeClr val="tx1"/>
                          </a:solidFill>
                          <a:latin typeface="Arial" panose="020B0604020202020204" pitchFamily="34" charset="0"/>
                        </a:defRPr>
                      </a:lvl1pPr>
                      <a:lvl2pPr>
                        <a:spcBef>
                          <a:spcPct val="20000"/>
                        </a:spcBef>
                        <a:buChar char="–"/>
                        <a:defRPr sz="2400">
                          <a:solidFill>
                            <a:schemeClr val="tx1"/>
                          </a:solidFill>
                          <a:latin typeface="Arial" panose="020B0604020202020204" pitchFamily="34" charset="0"/>
                        </a:defRPr>
                      </a:lvl2pPr>
                      <a:lvl3pPr>
                        <a:spcBef>
                          <a:spcPct val="20000"/>
                        </a:spcBef>
                        <a:buChar char="•"/>
                        <a:defRPr sz="2000">
                          <a:solidFill>
                            <a:schemeClr val="tx1"/>
                          </a:solidFill>
                          <a:latin typeface="Arial" panose="020B0604020202020204" pitchFamily="34" charset="0"/>
                        </a:defRPr>
                      </a:lvl3pPr>
                      <a:lvl4pPr>
                        <a:spcBef>
                          <a:spcPct val="20000"/>
                        </a:spcBef>
                        <a:buChar char="–"/>
                        <a:defRPr>
                          <a:solidFill>
                            <a:schemeClr val="tx1"/>
                          </a:solidFill>
                          <a:latin typeface="Arial" panose="020B0604020202020204" pitchFamily="34" charset="0"/>
                        </a:defRPr>
                      </a:lvl4pPr>
                      <a:lvl5pPr>
                        <a:spcBef>
                          <a:spcPct val="20000"/>
                        </a:spcBef>
                        <a:buChar char="»"/>
                        <a:defRPr>
                          <a:solidFill>
                            <a:schemeClr val="tx1"/>
                          </a:solidFill>
                          <a:latin typeface="Arial" panose="020B0604020202020204" pitchFamily="34" charset="0"/>
                        </a:defRPr>
                      </a:lvl5pPr>
                      <a:lvl6pPr fontAlgn="base">
                        <a:spcBef>
                          <a:spcPct val="20000"/>
                        </a:spcBef>
                        <a:spcAft>
                          <a:spcPct val="0"/>
                        </a:spcAft>
                        <a:buChar char="»"/>
                        <a:defRPr>
                          <a:solidFill>
                            <a:schemeClr val="tx1"/>
                          </a:solidFill>
                          <a:latin typeface="Arial" panose="020B0604020202020204" pitchFamily="34" charset="0"/>
                        </a:defRPr>
                      </a:lvl6pPr>
                      <a:lvl7pPr fontAlgn="base">
                        <a:spcBef>
                          <a:spcPct val="20000"/>
                        </a:spcBef>
                        <a:spcAft>
                          <a:spcPct val="0"/>
                        </a:spcAft>
                        <a:buChar char="»"/>
                        <a:defRPr>
                          <a:solidFill>
                            <a:schemeClr val="tx1"/>
                          </a:solidFill>
                          <a:latin typeface="Arial" panose="020B0604020202020204" pitchFamily="34" charset="0"/>
                        </a:defRPr>
                      </a:lvl7pPr>
                      <a:lvl8pPr fontAlgn="base">
                        <a:spcBef>
                          <a:spcPct val="20000"/>
                        </a:spcBef>
                        <a:spcAft>
                          <a:spcPct val="0"/>
                        </a:spcAft>
                        <a:buChar char="»"/>
                        <a:defRPr>
                          <a:solidFill>
                            <a:schemeClr val="tx1"/>
                          </a:solidFill>
                          <a:latin typeface="Arial" panose="020B0604020202020204" pitchFamily="34" charset="0"/>
                        </a:defRPr>
                      </a:lvl8pPr>
                      <a:lvl9pPr fontAlgn="base">
                        <a:spcBef>
                          <a:spcPct val="20000"/>
                        </a:spcBef>
                        <a:spcAft>
                          <a:spcPct val="0"/>
                        </a:spcAft>
                        <a:buChar char="»"/>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1400" b="1" i="0" u="sng" strike="noStrike" cap="none" normalizeH="0" baseline="0">
                          <a:ln>
                            <a:noFill/>
                          </a:ln>
                          <a:solidFill>
                            <a:srgbClr val="0000CC"/>
                          </a:solidFill>
                          <a:effectLst/>
                          <a:latin typeface="Arial" panose="020B0604020202020204" pitchFamily="34" charset="0"/>
                        </a:rPr>
                        <a:t>COE</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276346449"/>
                  </a:ext>
                </a:extLst>
              </a:tr>
            </a:tbl>
          </a:graphicData>
        </a:graphic>
      </p:graphicFrame>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4C890DA1-0640-463F-92CB-E5F98D185A2B}"/>
              </a:ext>
            </a:extLst>
          </p:cNvPr>
          <p:cNvSpPr>
            <a:spLocks noGrp="1" noChangeArrowheads="1"/>
          </p:cNvSpPr>
          <p:nvPr>
            <p:ph type="title"/>
          </p:nvPr>
        </p:nvSpPr>
        <p:spPr>
          <a:xfrm>
            <a:off x="457200" y="274638"/>
            <a:ext cx="8229600" cy="944562"/>
          </a:xfrm>
        </p:spPr>
        <p:txBody>
          <a:bodyPr/>
          <a:lstStyle/>
          <a:p>
            <a:r>
              <a:rPr lang="en-US" altLang="en-US"/>
              <a:t>Recommended Next Steps </a:t>
            </a:r>
            <a:r>
              <a:rPr lang="en-US" altLang="en-US" sz="1800"/>
              <a:t>(9 of 10)</a:t>
            </a:r>
          </a:p>
        </p:txBody>
      </p:sp>
      <p:sp>
        <p:nvSpPr>
          <p:cNvPr id="122883" name="Rectangle 3">
            <a:extLst>
              <a:ext uri="{FF2B5EF4-FFF2-40B4-BE49-F238E27FC236}">
                <a16:creationId xmlns:a16="http://schemas.microsoft.com/office/drawing/2014/main" id="{A24443D3-4793-4F5A-BD25-A758A22C12CF}"/>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22884" name="Rectangle 4">
            <a:extLst>
              <a:ext uri="{FF2B5EF4-FFF2-40B4-BE49-F238E27FC236}">
                <a16:creationId xmlns:a16="http://schemas.microsoft.com/office/drawing/2014/main" id="{3F1B357B-6B48-442F-986B-261A4430526B}"/>
              </a:ext>
            </a:extLst>
          </p:cNvPr>
          <p:cNvSpPr>
            <a:spLocks noChangeArrowheads="1"/>
          </p:cNvSpPr>
          <p:nvPr/>
        </p:nvSpPr>
        <p:spPr bwMode="auto">
          <a:xfrm>
            <a:off x="609600" y="12954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Recommendation #8: Evaluate increased utilization of centralized and/or dedicated resources for processing Federal Land Transfers</a:t>
            </a:r>
          </a:p>
          <a:p>
            <a:pPr lvl="1"/>
            <a:r>
              <a:rPr lang="en-US" altLang="en-US" sz="2200"/>
              <a:t>Specialized resources within the FHWA Office of Real Estate Services to serve as on-call subject matter experts on Federal Land Transfers</a:t>
            </a:r>
          </a:p>
          <a:p>
            <a:pPr lvl="1"/>
            <a:r>
              <a:rPr lang="en-US" altLang="en-US" sz="2200"/>
              <a:t>Consolidating the processing of all Federal Land Transfer requests through the Federal Lands Highway Divisions (FLH) rather than the State-based Division Offices </a:t>
            </a:r>
          </a:p>
          <a:p>
            <a:pPr lvl="1"/>
            <a:r>
              <a:rPr lang="en-US" altLang="en-US" sz="2200"/>
              <a:t>Developing a small Federal Land Transfer service center within each resource Agency to centralize and standardize processing of Federal Land Transfers</a:t>
            </a:r>
            <a:endParaRPr lang="en-US" altLang="en-US" sz="200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05A74234-F569-43E2-8D63-860E6C7B4386}"/>
              </a:ext>
            </a:extLst>
          </p:cNvPr>
          <p:cNvSpPr>
            <a:spLocks noGrp="1" noChangeArrowheads="1"/>
          </p:cNvSpPr>
          <p:nvPr>
            <p:ph type="title"/>
          </p:nvPr>
        </p:nvSpPr>
        <p:spPr>
          <a:xfrm>
            <a:off x="457200" y="274638"/>
            <a:ext cx="8229600" cy="944562"/>
          </a:xfrm>
        </p:spPr>
        <p:txBody>
          <a:bodyPr/>
          <a:lstStyle/>
          <a:p>
            <a:r>
              <a:rPr lang="en-US" altLang="en-US"/>
              <a:t>Recommended Next Steps </a:t>
            </a:r>
            <a:r>
              <a:rPr lang="en-US" altLang="en-US" sz="1800"/>
              <a:t>(10 of 10)</a:t>
            </a:r>
          </a:p>
        </p:txBody>
      </p:sp>
      <p:sp>
        <p:nvSpPr>
          <p:cNvPr id="129027" name="Rectangle 3">
            <a:extLst>
              <a:ext uri="{FF2B5EF4-FFF2-40B4-BE49-F238E27FC236}">
                <a16:creationId xmlns:a16="http://schemas.microsoft.com/office/drawing/2014/main" id="{B7B45C3C-F6C2-4C48-9F02-7F971E666D27}"/>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29028" name="Rectangle 4">
            <a:extLst>
              <a:ext uri="{FF2B5EF4-FFF2-40B4-BE49-F238E27FC236}">
                <a16:creationId xmlns:a16="http://schemas.microsoft.com/office/drawing/2014/main" id="{1B0A25C0-21EE-418B-B284-B04BDDAB56C3}"/>
              </a:ext>
            </a:extLst>
          </p:cNvPr>
          <p:cNvSpPr>
            <a:spLocks noChangeArrowheads="1"/>
          </p:cNvSpPr>
          <p:nvPr/>
        </p:nvSpPr>
        <p:spPr bwMode="auto">
          <a:xfrm>
            <a:off x="609600" y="1143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Recommendation #9: Develop an overview workshop on the Federal Land Transfer process</a:t>
            </a:r>
          </a:p>
          <a:p>
            <a:pPr lvl="1"/>
            <a:r>
              <a:rPr lang="en-US" altLang="en-US"/>
              <a:t>One-day overview workshop to provide an introduction to the overall process and introduce the newly developed regional MOU and national deed templates and other elements of the web portal </a:t>
            </a:r>
          </a:p>
          <a:p>
            <a:pPr lvl="1"/>
            <a:r>
              <a:rPr lang="en-US" altLang="en-US"/>
              <a:t>Workshop should be developed to allow flexibility as to how it is taught including as a stand-alone program or as an add-on module to existing Agency training</a:t>
            </a:r>
            <a:endParaRPr lang="en-US" altLang="en-US" sz="26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a:extLst>
              <a:ext uri="{FF2B5EF4-FFF2-40B4-BE49-F238E27FC236}">
                <a16:creationId xmlns:a16="http://schemas.microsoft.com/office/drawing/2014/main" id="{C381F76C-80EF-41DD-ACBC-7BB87CCD1399}"/>
              </a:ext>
            </a:extLst>
          </p:cNvPr>
          <p:cNvSpPr>
            <a:spLocks noGrp="1" noChangeArrowheads="1"/>
          </p:cNvSpPr>
          <p:nvPr>
            <p:ph type="title"/>
          </p:nvPr>
        </p:nvSpPr>
        <p:spPr>
          <a:xfrm>
            <a:off x="609600" y="2286000"/>
            <a:ext cx="8229600" cy="944563"/>
          </a:xfrm>
        </p:spPr>
        <p:txBody>
          <a:bodyPr/>
          <a:lstStyle/>
          <a:p>
            <a:r>
              <a:rPr lang="en-US" altLang="en-US"/>
              <a:t>Implementation Strategy</a:t>
            </a:r>
          </a:p>
        </p:txBody>
      </p:sp>
      <p:sp>
        <p:nvSpPr>
          <p:cNvPr id="144387" name="Rectangle 3">
            <a:extLst>
              <a:ext uri="{FF2B5EF4-FFF2-40B4-BE49-F238E27FC236}">
                <a16:creationId xmlns:a16="http://schemas.microsoft.com/office/drawing/2014/main" id="{584D0EA9-D51B-4AB2-A687-8D21078B5216}"/>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a:extLst>
              <a:ext uri="{FF2B5EF4-FFF2-40B4-BE49-F238E27FC236}">
                <a16:creationId xmlns:a16="http://schemas.microsoft.com/office/drawing/2014/main" id="{2EA5BBC6-FC7D-4831-AA87-4A81E625D912}"/>
              </a:ext>
            </a:extLst>
          </p:cNvPr>
          <p:cNvSpPr>
            <a:spLocks noGrp="1" noChangeArrowheads="1"/>
          </p:cNvSpPr>
          <p:nvPr>
            <p:ph type="title"/>
          </p:nvPr>
        </p:nvSpPr>
        <p:spPr>
          <a:xfrm>
            <a:off x="457200" y="274638"/>
            <a:ext cx="8229600" cy="944562"/>
          </a:xfrm>
        </p:spPr>
        <p:txBody>
          <a:bodyPr/>
          <a:lstStyle/>
          <a:p>
            <a:r>
              <a:rPr lang="en-US" altLang="en-US"/>
              <a:t>Implementation Strategy</a:t>
            </a:r>
            <a:endParaRPr lang="en-US" altLang="en-US" sz="1800"/>
          </a:p>
        </p:txBody>
      </p:sp>
      <p:sp>
        <p:nvSpPr>
          <p:cNvPr id="133123" name="Rectangle 3">
            <a:extLst>
              <a:ext uri="{FF2B5EF4-FFF2-40B4-BE49-F238E27FC236}">
                <a16:creationId xmlns:a16="http://schemas.microsoft.com/office/drawing/2014/main" id="{EFA6AB28-E1F9-4E27-BC8E-E108591C6F85}"/>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33124" name="Rectangle 4">
            <a:extLst>
              <a:ext uri="{FF2B5EF4-FFF2-40B4-BE49-F238E27FC236}">
                <a16:creationId xmlns:a16="http://schemas.microsoft.com/office/drawing/2014/main" id="{8D2AFF27-E176-467F-8B2C-80D3790F83F0}"/>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Bef>
                <a:spcPct val="50000"/>
              </a:spcBef>
            </a:pPr>
            <a:r>
              <a:rPr lang="en-US" altLang="en-US"/>
              <a:t>Proposed Implementation Approach</a:t>
            </a:r>
          </a:p>
          <a:p>
            <a:pPr>
              <a:spcBef>
                <a:spcPct val="50000"/>
              </a:spcBef>
            </a:pPr>
            <a:r>
              <a:rPr lang="en-US" altLang="en-US"/>
              <a:t>Project Organization &amp; Staffing</a:t>
            </a:r>
          </a:p>
          <a:p>
            <a:pPr>
              <a:spcBef>
                <a:spcPct val="50000"/>
              </a:spcBef>
            </a:pPr>
            <a:r>
              <a:rPr lang="en-US" altLang="en-US"/>
              <a:t>Anticipated Benefits</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a:extLst>
              <a:ext uri="{FF2B5EF4-FFF2-40B4-BE49-F238E27FC236}">
                <a16:creationId xmlns:a16="http://schemas.microsoft.com/office/drawing/2014/main" id="{84FE9CB2-B6FE-4371-9CE3-73C739CA594A}"/>
              </a:ext>
            </a:extLst>
          </p:cNvPr>
          <p:cNvSpPr>
            <a:spLocks noGrp="1" noChangeArrowheads="1"/>
          </p:cNvSpPr>
          <p:nvPr>
            <p:ph type="title"/>
          </p:nvPr>
        </p:nvSpPr>
        <p:spPr>
          <a:xfrm>
            <a:off x="457200" y="274638"/>
            <a:ext cx="8229600" cy="944562"/>
          </a:xfrm>
        </p:spPr>
        <p:txBody>
          <a:bodyPr/>
          <a:lstStyle/>
          <a:p>
            <a:r>
              <a:rPr lang="en-US" altLang="en-US" sz="4000"/>
              <a:t>Proposed Implementation Approach</a:t>
            </a:r>
            <a:endParaRPr lang="en-US" altLang="en-US" sz="1600"/>
          </a:p>
        </p:txBody>
      </p:sp>
      <p:sp>
        <p:nvSpPr>
          <p:cNvPr id="145411" name="Rectangle 3">
            <a:extLst>
              <a:ext uri="{FF2B5EF4-FFF2-40B4-BE49-F238E27FC236}">
                <a16:creationId xmlns:a16="http://schemas.microsoft.com/office/drawing/2014/main" id="{3B3E3918-702D-4402-8761-EDD7F98D272B}"/>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b="1"/>
          </a:p>
        </p:txBody>
      </p:sp>
      <p:sp>
        <p:nvSpPr>
          <p:cNvPr id="145412" name="Rectangle 4">
            <a:extLst>
              <a:ext uri="{FF2B5EF4-FFF2-40B4-BE49-F238E27FC236}">
                <a16:creationId xmlns:a16="http://schemas.microsoft.com/office/drawing/2014/main" id="{9965AF85-A678-40F6-98FA-74DC8C72BE5E}"/>
              </a:ext>
            </a:extLst>
          </p:cNvPr>
          <p:cNvSpPr>
            <a:spLocks noChangeArrowheads="1"/>
          </p:cNvSpPr>
          <p:nvPr/>
        </p:nvSpPr>
        <p:spPr bwMode="auto">
          <a:xfrm>
            <a:off x="533400" y="3276600"/>
            <a:ext cx="1295400" cy="1066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600" b="1"/>
              <a:t>Organize</a:t>
            </a:r>
          </a:p>
          <a:p>
            <a:pPr algn="ctr"/>
            <a:r>
              <a:rPr lang="en-US" altLang="en-US" sz="1600" b="1"/>
              <a:t>Interagency</a:t>
            </a:r>
          </a:p>
          <a:p>
            <a:pPr algn="ctr"/>
            <a:r>
              <a:rPr lang="en-US" altLang="en-US" sz="1600" b="1"/>
              <a:t>Team</a:t>
            </a:r>
          </a:p>
        </p:txBody>
      </p:sp>
      <p:sp>
        <p:nvSpPr>
          <p:cNvPr id="145415" name="Rectangle 7">
            <a:extLst>
              <a:ext uri="{FF2B5EF4-FFF2-40B4-BE49-F238E27FC236}">
                <a16:creationId xmlns:a16="http://schemas.microsoft.com/office/drawing/2014/main" id="{22E6979F-D817-4C3D-B9DB-FB138EC6B1FD}"/>
              </a:ext>
            </a:extLst>
          </p:cNvPr>
          <p:cNvSpPr>
            <a:spLocks noChangeArrowheads="1"/>
          </p:cNvSpPr>
          <p:nvPr/>
        </p:nvSpPr>
        <p:spPr bwMode="auto">
          <a:xfrm>
            <a:off x="685800" y="2057400"/>
            <a:ext cx="1295400" cy="990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b="1"/>
          </a:p>
        </p:txBody>
      </p:sp>
      <p:sp>
        <p:nvSpPr>
          <p:cNvPr id="145418" name="Rectangle 10">
            <a:extLst>
              <a:ext uri="{FF2B5EF4-FFF2-40B4-BE49-F238E27FC236}">
                <a16:creationId xmlns:a16="http://schemas.microsoft.com/office/drawing/2014/main" id="{EE68249D-9CF2-4A14-8FB7-C8F76AAFBAF6}"/>
              </a:ext>
            </a:extLst>
          </p:cNvPr>
          <p:cNvSpPr>
            <a:spLocks noChangeArrowheads="1"/>
          </p:cNvSpPr>
          <p:nvPr/>
        </p:nvSpPr>
        <p:spPr bwMode="auto">
          <a:xfrm>
            <a:off x="2209800" y="3276600"/>
            <a:ext cx="1295400" cy="1066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b="1"/>
          </a:p>
          <a:p>
            <a:pPr algn="ctr"/>
            <a:endParaRPr lang="en-US" altLang="en-US" b="1"/>
          </a:p>
        </p:txBody>
      </p:sp>
      <p:sp>
        <p:nvSpPr>
          <p:cNvPr id="145419" name="Rectangle 11">
            <a:extLst>
              <a:ext uri="{FF2B5EF4-FFF2-40B4-BE49-F238E27FC236}">
                <a16:creationId xmlns:a16="http://schemas.microsoft.com/office/drawing/2014/main" id="{2EA3BC0D-D9FF-4A74-8A2C-A9022751AD0A}"/>
              </a:ext>
            </a:extLst>
          </p:cNvPr>
          <p:cNvSpPr>
            <a:spLocks noChangeArrowheads="1"/>
          </p:cNvSpPr>
          <p:nvPr/>
        </p:nvSpPr>
        <p:spPr bwMode="auto">
          <a:xfrm>
            <a:off x="3810000" y="3276600"/>
            <a:ext cx="1295400" cy="1066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b="1"/>
          </a:p>
          <a:p>
            <a:pPr algn="ctr"/>
            <a:endParaRPr lang="en-US" altLang="en-US" b="1"/>
          </a:p>
        </p:txBody>
      </p:sp>
      <p:sp>
        <p:nvSpPr>
          <p:cNvPr id="145424" name="Rectangle 16">
            <a:extLst>
              <a:ext uri="{FF2B5EF4-FFF2-40B4-BE49-F238E27FC236}">
                <a16:creationId xmlns:a16="http://schemas.microsoft.com/office/drawing/2014/main" id="{8790C867-86F9-4078-AB69-1134073268D4}"/>
              </a:ext>
            </a:extLst>
          </p:cNvPr>
          <p:cNvSpPr>
            <a:spLocks noChangeArrowheads="1"/>
          </p:cNvSpPr>
          <p:nvPr/>
        </p:nvSpPr>
        <p:spPr bwMode="auto">
          <a:xfrm>
            <a:off x="5181600" y="1828800"/>
            <a:ext cx="2209800" cy="9906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b="1"/>
          </a:p>
          <a:p>
            <a:pPr algn="ctr"/>
            <a:endParaRPr lang="en-US" altLang="en-US" b="1"/>
          </a:p>
        </p:txBody>
      </p:sp>
      <p:sp>
        <p:nvSpPr>
          <p:cNvPr id="145442" name="Text Box 34">
            <a:extLst>
              <a:ext uri="{FF2B5EF4-FFF2-40B4-BE49-F238E27FC236}">
                <a16:creationId xmlns:a16="http://schemas.microsoft.com/office/drawing/2014/main" id="{794018ED-BC66-46A3-B16E-8A4776DFAAAA}"/>
              </a:ext>
            </a:extLst>
          </p:cNvPr>
          <p:cNvSpPr txBox="1">
            <a:spLocks noChangeArrowheads="1"/>
          </p:cNvSpPr>
          <p:nvPr/>
        </p:nvSpPr>
        <p:spPr bwMode="auto">
          <a:xfrm>
            <a:off x="685800" y="2209800"/>
            <a:ext cx="12446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r>
              <a:rPr lang="en-US" altLang="en-US" sz="1600" b="1"/>
              <a:t>Select</a:t>
            </a:r>
          </a:p>
          <a:p>
            <a:pPr algn="ctr"/>
            <a:r>
              <a:rPr lang="en-US" altLang="en-US" sz="1600" b="1"/>
              <a:t>Consultant</a:t>
            </a:r>
          </a:p>
        </p:txBody>
      </p:sp>
      <p:sp>
        <p:nvSpPr>
          <p:cNvPr id="145443" name="Text Box 35">
            <a:extLst>
              <a:ext uri="{FF2B5EF4-FFF2-40B4-BE49-F238E27FC236}">
                <a16:creationId xmlns:a16="http://schemas.microsoft.com/office/drawing/2014/main" id="{0889ED14-CD6D-437A-BEDD-C552861E4B53}"/>
              </a:ext>
            </a:extLst>
          </p:cNvPr>
          <p:cNvSpPr txBox="1">
            <a:spLocks noChangeArrowheads="1"/>
          </p:cNvSpPr>
          <p:nvPr/>
        </p:nvSpPr>
        <p:spPr bwMode="auto">
          <a:xfrm>
            <a:off x="2438400" y="3505200"/>
            <a:ext cx="8731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t>Initiate</a:t>
            </a:r>
          </a:p>
          <a:p>
            <a:r>
              <a:rPr lang="en-US" altLang="en-US" sz="1600" b="1"/>
              <a:t>Project</a:t>
            </a:r>
          </a:p>
        </p:txBody>
      </p:sp>
      <p:sp>
        <p:nvSpPr>
          <p:cNvPr id="145444" name="Text Box 36">
            <a:extLst>
              <a:ext uri="{FF2B5EF4-FFF2-40B4-BE49-F238E27FC236}">
                <a16:creationId xmlns:a16="http://schemas.microsoft.com/office/drawing/2014/main" id="{14C09E2E-12A3-4AE6-BE36-EDCAF8D5D90F}"/>
              </a:ext>
            </a:extLst>
          </p:cNvPr>
          <p:cNvSpPr txBox="1">
            <a:spLocks noChangeArrowheads="1"/>
          </p:cNvSpPr>
          <p:nvPr/>
        </p:nvSpPr>
        <p:spPr bwMode="auto">
          <a:xfrm>
            <a:off x="3886200" y="3276600"/>
            <a:ext cx="128905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t>Define </a:t>
            </a:r>
          </a:p>
          <a:p>
            <a:r>
              <a:rPr lang="en-US" altLang="en-US" sz="1600" b="1"/>
              <a:t>Portal</a:t>
            </a:r>
          </a:p>
          <a:p>
            <a:r>
              <a:rPr lang="en-US" altLang="en-US" sz="1600" b="1"/>
              <a:t>Conceptual</a:t>
            </a:r>
          </a:p>
          <a:p>
            <a:r>
              <a:rPr lang="en-US" altLang="en-US" sz="1600" b="1"/>
              <a:t>Design</a:t>
            </a:r>
          </a:p>
        </p:txBody>
      </p:sp>
      <p:sp>
        <p:nvSpPr>
          <p:cNvPr id="145446" name="Rectangle 38">
            <a:extLst>
              <a:ext uri="{FF2B5EF4-FFF2-40B4-BE49-F238E27FC236}">
                <a16:creationId xmlns:a16="http://schemas.microsoft.com/office/drawing/2014/main" id="{6C8BE67A-097B-4654-976F-15A047D01542}"/>
              </a:ext>
            </a:extLst>
          </p:cNvPr>
          <p:cNvSpPr>
            <a:spLocks noChangeArrowheads="1"/>
          </p:cNvSpPr>
          <p:nvPr/>
        </p:nvSpPr>
        <p:spPr bwMode="auto">
          <a:xfrm>
            <a:off x="5410200" y="3276600"/>
            <a:ext cx="1371600" cy="1066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b="1"/>
          </a:p>
          <a:p>
            <a:pPr algn="ctr"/>
            <a:endParaRPr lang="en-US" altLang="en-US" b="1"/>
          </a:p>
        </p:txBody>
      </p:sp>
      <p:sp>
        <p:nvSpPr>
          <p:cNvPr id="145447" name="Text Box 39">
            <a:extLst>
              <a:ext uri="{FF2B5EF4-FFF2-40B4-BE49-F238E27FC236}">
                <a16:creationId xmlns:a16="http://schemas.microsoft.com/office/drawing/2014/main" id="{5DC24CFA-D91C-49CA-AE72-FB70CF58CD67}"/>
              </a:ext>
            </a:extLst>
          </p:cNvPr>
          <p:cNvSpPr txBox="1">
            <a:spLocks noChangeArrowheads="1"/>
          </p:cNvSpPr>
          <p:nvPr/>
        </p:nvSpPr>
        <p:spPr bwMode="auto">
          <a:xfrm>
            <a:off x="5410200" y="3276600"/>
            <a:ext cx="14478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600" b="1"/>
              <a:t>Develop</a:t>
            </a:r>
          </a:p>
          <a:p>
            <a:r>
              <a:rPr lang="en-US" altLang="en-US" sz="1600" b="1"/>
              <a:t>MOU &amp;, Deed Templates</a:t>
            </a:r>
          </a:p>
        </p:txBody>
      </p:sp>
      <p:sp>
        <p:nvSpPr>
          <p:cNvPr id="145448" name="Rectangle 40">
            <a:extLst>
              <a:ext uri="{FF2B5EF4-FFF2-40B4-BE49-F238E27FC236}">
                <a16:creationId xmlns:a16="http://schemas.microsoft.com/office/drawing/2014/main" id="{6F1F7614-2073-4988-833A-04B6999915CF}"/>
              </a:ext>
            </a:extLst>
          </p:cNvPr>
          <p:cNvSpPr>
            <a:spLocks noChangeArrowheads="1"/>
          </p:cNvSpPr>
          <p:nvPr/>
        </p:nvSpPr>
        <p:spPr bwMode="auto">
          <a:xfrm>
            <a:off x="7010400" y="3276600"/>
            <a:ext cx="1447800" cy="1066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b="1"/>
          </a:p>
          <a:p>
            <a:pPr algn="ctr"/>
            <a:endParaRPr lang="en-US" altLang="en-US" b="1"/>
          </a:p>
        </p:txBody>
      </p:sp>
      <p:sp>
        <p:nvSpPr>
          <p:cNvPr id="145449" name="Text Box 41">
            <a:extLst>
              <a:ext uri="{FF2B5EF4-FFF2-40B4-BE49-F238E27FC236}">
                <a16:creationId xmlns:a16="http://schemas.microsoft.com/office/drawing/2014/main" id="{7CBC5092-8C3A-4AD1-B341-8B09E237CE89}"/>
              </a:ext>
            </a:extLst>
          </p:cNvPr>
          <p:cNvSpPr txBox="1">
            <a:spLocks noChangeArrowheads="1"/>
          </p:cNvSpPr>
          <p:nvPr/>
        </p:nvSpPr>
        <p:spPr bwMode="auto">
          <a:xfrm>
            <a:off x="7162800" y="3429000"/>
            <a:ext cx="1201738"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t>Implement</a:t>
            </a:r>
          </a:p>
          <a:p>
            <a:r>
              <a:rPr lang="en-US" altLang="en-US" sz="1600" b="1"/>
              <a:t>&amp; Market</a:t>
            </a:r>
          </a:p>
          <a:p>
            <a:r>
              <a:rPr lang="en-US" altLang="en-US" sz="1600" b="1"/>
              <a:t>Portal</a:t>
            </a:r>
          </a:p>
        </p:txBody>
      </p:sp>
      <p:sp>
        <p:nvSpPr>
          <p:cNvPr id="145450" name="Text Box 42">
            <a:extLst>
              <a:ext uri="{FF2B5EF4-FFF2-40B4-BE49-F238E27FC236}">
                <a16:creationId xmlns:a16="http://schemas.microsoft.com/office/drawing/2014/main" id="{73558BEE-C3CB-4A3B-9C54-74AF1081A31C}"/>
              </a:ext>
            </a:extLst>
          </p:cNvPr>
          <p:cNvSpPr txBox="1">
            <a:spLocks noChangeArrowheads="1"/>
          </p:cNvSpPr>
          <p:nvPr/>
        </p:nvSpPr>
        <p:spPr bwMode="auto">
          <a:xfrm>
            <a:off x="5257800" y="1828800"/>
            <a:ext cx="27432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1500" b="1"/>
              <a:t>Gather and Update</a:t>
            </a:r>
          </a:p>
          <a:p>
            <a:r>
              <a:rPr lang="en-US" altLang="en-US" sz="1500" b="1"/>
              <a:t> Existing Guidance </a:t>
            </a:r>
          </a:p>
          <a:p>
            <a:r>
              <a:rPr lang="en-US" altLang="en-US" sz="1500" b="1"/>
              <a:t>Materials &amp;  Case</a:t>
            </a:r>
          </a:p>
          <a:p>
            <a:r>
              <a:rPr lang="en-US" altLang="en-US" sz="1500" b="1"/>
              <a:t> Studies</a:t>
            </a:r>
          </a:p>
        </p:txBody>
      </p:sp>
      <p:sp>
        <p:nvSpPr>
          <p:cNvPr id="145455" name="Line 47">
            <a:extLst>
              <a:ext uri="{FF2B5EF4-FFF2-40B4-BE49-F238E27FC236}">
                <a16:creationId xmlns:a16="http://schemas.microsoft.com/office/drawing/2014/main" id="{C06FF9C7-E208-42FD-ACE5-2CD7D20BCA4A}"/>
              </a:ext>
            </a:extLst>
          </p:cNvPr>
          <p:cNvSpPr>
            <a:spLocks noChangeShapeType="1"/>
          </p:cNvSpPr>
          <p:nvPr/>
        </p:nvSpPr>
        <p:spPr bwMode="auto">
          <a:xfrm>
            <a:off x="1828800" y="3810000"/>
            <a:ext cx="381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456" name="Line 48">
            <a:extLst>
              <a:ext uri="{FF2B5EF4-FFF2-40B4-BE49-F238E27FC236}">
                <a16:creationId xmlns:a16="http://schemas.microsoft.com/office/drawing/2014/main" id="{7A5C5688-5B77-490E-A983-BAEAFD132EBA}"/>
              </a:ext>
            </a:extLst>
          </p:cNvPr>
          <p:cNvSpPr>
            <a:spLocks noChangeShapeType="1"/>
          </p:cNvSpPr>
          <p:nvPr/>
        </p:nvSpPr>
        <p:spPr bwMode="auto">
          <a:xfrm>
            <a:off x="3505200" y="38100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457" name="Line 49">
            <a:extLst>
              <a:ext uri="{FF2B5EF4-FFF2-40B4-BE49-F238E27FC236}">
                <a16:creationId xmlns:a16="http://schemas.microsoft.com/office/drawing/2014/main" id="{B1CE740B-6944-42C1-9507-BE79E68FFA5F}"/>
              </a:ext>
            </a:extLst>
          </p:cNvPr>
          <p:cNvSpPr>
            <a:spLocks noChangeShapeType="1"/>
          </p:cNvSpPr>
          <p:nvPr/>
        </p:nvSpPr>
        <p:spPr bwMode="auto">
          <a:xfrm>
            <a:off x="5105400" y="3810000"/>
            <a:ext cx="304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458" name="Line 50">
            <a:extLst>
              <a:ext uri="{FF2B5EF4-FFF2-40B4-BE49-F238E27FC236}">
                <a16:creationId xmlns:a16="http://schemas.microsoft.com/office/drawing/2014/main" id="{EFB308AD-89D8-42F7-A4AF-5154045A1DDF}"/>
              </a:ext>
            </a:extLst>
          </p:cNvPr>
          <p:cNvSpPr>
            <a:spLocks noChangeShapeType="1"/>
          </p:cNvSpPr>
          <p:nvPr/>
        </p:nvSpPr>
        <p:spPr bwMode="auto">
          <a:xfrm>
            <a:off x="6781800" y="3810000"/>
            <a:ext cx="228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462" name="Rectangle 54">
            <a:extLst>
              <a:ext uri="{FF2B5EF4-FFF2-40B4-BE49-F238E27FC236}">
                <a16:creationId xmlns:a16="http://schemas.microsoft.com/office/drawing/2014/main" id="{DCA640E6-AF9A-43F0-93E0-37ADF500FB49}"/>
              </a:ext>
            </a:extLst>
          </p:cNvPr>
          <p:cNvSpPr>
            <a:spLocks noChangeArrowheads="1"/>
          </p:cNvSpPr>
          <p:nvPr/>
        </p:nvSpPr>
        <p:spPr bwMode="auto">
          <a:xfrm>
            <a:off x="5638800" y="4724400"/>
            <a:ext cx="1371600" cy="1066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b="1"/>
          </a:p>
          <a:p>
            <a:pPr algn="ctr"/>
            <a:endParaRPr lang="en-US" altLang="en-US" b="1"/>
          </a:p>
        </p:txBody>
      </p:sp>
      <p:sp>
        <p:nvSpPr>
          <p:cNvPr id="145463" name="Text Box 55">
            <a:extLst>
              <a:ext uri="{FF2B5EF4-FFF2-40B4-BE49-F238E27FC236}">
                <a16:creationId xmlns:a16="http://schemas.microsoft.com/office/drawing/2014/main" id="{DC625D6B-4B95-4F83-AF31-99827E5B63D5}"/>
              </a:ext>
            </a:extLst>
          </p:cNvPr>
          <p:cNvSpPr txBox="1">
            <a:spLocks noChangeArrowheads="1"/>
          </p:cNvSpPr>
          <p:nvPr/>
        </p:nvSpPr>
        <p:spPr bwMode="auto">
          <a:xfrm>
            <a:off x="5791200" y="4800600"/>
            <a:ext cx="1089025" cy="1100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600" b="1"/>
              <a:t>Develop</a:t>
            </a:r>
          </a:p>
          <a:p>
            <a:r>
              <a:rPr lang="en-US" altLang="en-US" sz="1600" b="1"/>
              <a:t>Overview</a:t>
            </a:r>
          </a:p>
          <a:p>
            <a:r>
              <a:rPr lang="en-US" altLang="en-US" sz="1600" b="1"/>
              <a:t>Training</a:t>
            </a:r>
          </a:p>
          <a:p>
            <a:endParaRPr lang="en-US" altLang="en-US" b="1"/>
          </a:p>
        </p:txBody>
      </p:sp>
      <p:sp>
        <p:nvSpPr>
          <p:cNvPr id="145464" name="Line 56">
            <a:extLst>
              <a:ext uri="{FF2B5EF4-FFF2-40B4-BE49-F238E27FC236}">
                <a16:creationId xmlns:a16="http://schemas.microsoft.com/office/drawing/2014/main" id="{CD2ECB9A-EC9C-4248-830F-4CFA6E65C383}"/>
              </a:ext>
            </a:extLst>
          </p:cNvPr>
          <p:cNvSpPr>
            <a:spLocks noChangeShapeType="1"/>
          </p:cNvSpPr>
          <p:nvPr/>
        </p:nvSpPr>
        <p:spPr bwMode="auto">
          <a:xfrm>
            <a:off x="6324600" y="4343400"/>
            <a:ext cx="0" cy="381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465" name="Line 57">
            <a:extLst>
              <a:ext uri="{FF2B5EF4-FFF2-40B4-BE49-F238E27FC236}">
                <a16:creationId xmlns:a16="http://schemas.microsoft.com/office/drawing/2014/main" id="{0BEB683E-4EAA-4965-8670-71568ED846C5}"/>
              </a:ext>
            </a:extLst>
          </p:cNvPr>
          <p:cNvSpPr>
            <a:spLocks noChangeShapeType="1"/>
          </p:cNvSpPr>
          <p:nvPr/>
        </p:nvSpPr>
        <p:spPr bwMode="auto">
          <a:xfrm>
            <a:off x="7010400" y="5181600"/>
            <a:ext cx="762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466" name="Line 58">
            <a:extLst>
              <a:ext uri="{FF2B5EF4-FFF2-40B4-BE49-F238E27FC236}">
                <a16:creationId xmlns:a16="http://schemas.microsoft.com/office/drawing/2014/main" id="{69B78BA7-BEEF-47D1-921B-69702C6B2E78}"/>
              </a:ext>
            </a:extLst>
          </p:cNvPr>
          <p:cNvSpPr>
            <a:spLocks noChangeShapeType="1"/>
          </p:cNvSpPr>
          <p:nvPr/>
        </p:nvSpPr>
        <p:spPr bwMode="auto">
          <a:xfrm flipV="1">
            <a:off x="7772400" y="4343400"/>
            <a:ext cx="0" cy="838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467" name="Line 59">
            <a:extLst>
              <a:ext uri="{FF2B5EF4-FFF2-40B4-BE49-F238E27FC236}">
                <a16:creationId xmlns:a16="http://schemas.microsoft.com/office/drawing/2014/main" id="{BCB166CC-A61D-4753-BD5C-B50334F9C48B}"/>
              </a:ext>
            </a:extLst>
          </p:cNvPr>
          <p:cNvSpPr>
            <a:spLocks noChangeShapeType="1"/>
          </p:cNvSpPr>
          <p:nvPr/>
        </p:nvSpPr>
        <p:spPr bwMode="auto">
          <a:xfrm>
            <a:off x="7162800" y="28194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468" name="Line 60">
            <a:extLst>
              <a:ext uri="{FF2B5EF4-FFF2-40B4-BE49-F238E27FC236}">
                <a16:creationId xmlns:a16="http://schemas.microsoft.com/office/drawing/2014/main" id="{0BFCB3FD-812A-4BF5-ABA7-B6948A86BC51}"/>
              </a:ext>
            </a:extLst>
          </p:cNvPr>
          <p:cNvSpPr>
            <a:spLocks noChangeShapeType="1"/>
          </p:cNvSpPr>
          <p:nvPr/>
        </p:nvSpPr>
        <p:spPr bwMode="auto">
          <a:xfrm flipV="1">
            <a:off x="4495800" y="2438400"/>
            <a:ext cx="0" cy="8382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469" name="Line 61">
            <a:extLst>
              <a:ext uri="{FF2B5EF4-FFF2-40B4-BE49-F238E27FC236}">
                <a16:creationId xmlns:a16="http://schemas.microsoft.com/office/drawing/2014/main" id="{4182B068-E0C4-4886-8389-7C342DCCE41A}"/>
              </a:ext>
            </a:extLst>
          </p:cNvPr>
          <p:cNvSpPr>
            <a:spLocks noChangeShapeType="1"/>
          </p:cNvSpPr>
          <p:nvPr/>
        </p:nvSpPr>
        <p:spPr bwMode="auto">
          <a:xfrm>
            <a:off x="4495800" y="2438400"/>
            <a:ext cx="6858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470" name="Line 62">
            <a:extLst>
              <a:ext uri="{FF2B5EF4-FFF2-40B4-BE49-F238E27FC236}">
                <a16:creationId xmlns:a16="http://schemas.microsoft.com/office/drawing/2014/main" id="{A29FC3BF-F1BA-4C0B-AD34-0A8C1A1997B1}"/>
              </a:ext>
            </a:extLst>
          </p:cNvPr>
          <p:cNvSpPr>
            <a:spLocks noChangeShapeType="1"/>
          </p:cNvSpPr>
          <p:nvPr/>
        </p:nvSpPr>
        <p:spPr bwMode="auto">
          <a:xfrm flipV="1">
            <a:off x="1371600" y="3048000"/>
            <a:ext cx="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471" name="Line 63">
            <a:extLst>
              <a:ext uri="{FF2B5EF4-FFF2-40B4-BE49-F238E27FC236}">
                <a16:creationId xmlns:a16="http://schemas.microsoft.com/office/drawing/2014/main" id="{C58F7E76-60F2-43AC-8E97-2C11E5A73E46}"/>
              </a:ext>
            </a:extLst>
          </p:cNvPr>
          <p:cNvSpPr>
            <a:spLocks noChangeShapeType="1"/>
          </p:cNvSpPr>
          <p:nvPr/>
        </p:nvSpPr>
        <p:spPr bwMode="auto">
          <a:xfrm>
            <a:off x="1981200" y="2438400"/>
            <a:ext cx="762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473" name="Line 65">
            <a:extLst>
              <a:ext uri="{FF2B5EF4-FFF2-40B4-BE49-F238E27FC236}">
                <a16:creationId xmlns:a16="http://schemas.microsoft.com/office/drawing/2014/main" id="{5C380CBB-CD6F-4298-A786-067254A3F761}"/>
              </a:ext>
            </a:extLst>
          </p:cNvPr>
          <p:cNvSpPr>
            <a:spLocks noChangeShapeType="1"/>
          </p:cNvSpPr>
          <p:nvPr/>
        </p:nvSpPr>
        <p:spPr bwMode="auto">
          <a:xfrm>
            <a:off x="2057400" y="2438400"/>
            <a:ext cx="0" cy="1371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98B912C2-394A-4367-9FEC-563808CD54B9}"/>
              </a:ext>
            </a:extLst>
          </p:cNvPr>
          <p:cNvSpPr>
            <a:spLocks noGrp="1" noChangeArrowheads="1"/>
          </p:cNvSpPr>
          <p:nvPr>
            <p:ph type="title"/>
          </p:nvPr>
        </p:nvSpPr>
        <p:spPr>
          <a:xfrm>
            <a:off x="609600" y="228600"/>
            <a:ext cx="8229600" cy="944563"/>
          </a:xfrm>
        </p:spPr>
        <p:txBody>
          <a:bodyPr/>
          <a:lstStyle/>
          <a:p>
            <a:r>
              <a:rPr lang="en-US" altLang="en-US"/>
              <a:t>Project Background </a:t>
            </a:r>
            <a:r>
              <a:rPr lang="en-US" altLang="en-US" sz="1800"/>
              <a:t>(1 of 3)</a:t>
            </a:r>
          </a:p>
        </p:txBody>
      </p:sp>
      <p:sp>
        <p:nvSpPr>
          <p:cNvPr id="93187" name="Rectangle 3">
            <a:extLst>
              <a:ext uri="{FF2B5EF4-FFF2-40B4-BE49-F238E27FC236}">
                <a16:creationId xmlns:a16="http://schemas.microsoft.com/office/drawing/2014/main" id="{7F96D9C6-B9EE-4E5C-9F46-D33E8F02DDAA}"/>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93188" name="Rectangle 4">
            <a:extLst>
              <a:ext uri="{FF2B5EF4-FFF2-40B4-BE49-F238E27FC236}">
                <a16:creationId xmlns:a16="http://schemas.microsoft.com/office/drawing/2014/main" id="{D6B1D3AD-E94D-4AC8-825E-160AA94D337F}"/>
              </a:ext>
            </a:extLst>
          </p:cNvPr>
          <p:cNvSpPr>
            <a:spLocks noChangeArrowheads="1"/>
          </p:cNvSpPr>
          <p:nvPr/>
        </p:nvSpPr>
        <p:spPr bwMode="auto">
          <a:xfrm>
            <a:off x="5334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Bef>
                <a:spcPct val="50000"/>
              </a:spcBef>
            </a:pPr>
            <a:r>
              <a:rPr lang="en-US" altLang="en-US"/>
              <a:t>Federal Land Transfers are typically complex, multi-Agency transactions</a:t>
            </a:r>
          </a:p>
          <a:p>
            <a:pPr>
              <a:spcBef>
                <a:spcPct val="50000"/>
              </a:spcBef>
            </a:pPr>
            <a:r>
              <a:rPr lang="en-US" altLang="en-US"/>
              <a:t>Requires communications and coordination across Agencies with different missions and cultures</a:t>
            </a:r>
          </a:p>
          <a:p>
            <a:pPr>
              <a:spcBef>
                <a:spcPct val="50000"/>
              </a:spcBef>
            </a:pPr>
            <a:r>
              <a:rPr lang="en-US" altLang="en-US"/>
              <a:t>Some Agencies have developed MOUs at either the national or regional level to guide the Federal Land Transfer process </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a:extLst>
              <a:ext uri="{FF2B5EF4-FFF2-40B4-BE49-F238E27FC236}">
                <a16:creationId xmlns:a16="http://schemas.microsoft.com/office/drawing/2014/main" id="{C3C95DC3-6455-47EC-9389-F6652AB95850}"/>
              </a:ext>
            </a:extLst>
          </p:cNvPr>
          <p:cNvSpPr>
            <a:spLocks noGrp="1" noChangeArrowheads="1"/>
          </p:cNvSpPr>
          <p:nvPr>
            <p:ph type="title"/>
          </p:nvPr>
        </p:nvSpPr>
        <p:spPr>
          <a:xfrm>
            <a:off x="457200" y="274638"/>
            <a:ext cx="8229600" cy="944562"/>
          </a:xfrm>
        </p:spPr>
        <p:txBody>
          <a:bodyPr/>
          <a:lstStyle/>
          <a:p>
            <a:r>
              <a:rPr lang="en-US" altLang="en-US" sz="4000"/>
              <a:t>Project Organization and Staffing</a:t>
            </a:r>
            <a:endParaRPr lang="en-US" altLang="en-US" sz="1600"/>
          </a:p>
        </p:txBody>
      </p:sp>
      <p:sp>
        <p:nvSpPr>
          <p:cNvPr id="146435" name="Rectangle 3">
            <a:extLst>
              <a:ext uri="{FF2B5EF4-FFF2-40B4-BE49-F238E27FC236}">
                <a16:creationId xmlns:a16="http://schemas.microsoft.com/office/drawing/2014/main" id="{F00AB57F-CBB0-4BD8-A141-457CBCC28205}"/>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46436" name="Rectangle 4">
            <a:extLst>
              <a:ext uri="{FF2B5EF4-FFF2-40B4-BE49-F238E27FC236}">
                <a16:creationId xmlns:a16="http://schemas.microsoft.com/office/drawing/2014/main" id="{95026604-BC48-4840-9756-4CE5B40F40AB}"/>
              </a:ext>
            </a:extLst>
          </p:cNvPr>
          <p:cNvSpPr>
            <a:spLocks noChangeArrowheads="1"/>
          </p:cNvSpPr>
          <p:nvPr/>
        </p:nvSpPr>
        <p:spPr bwMode="auto">
          <a:xfrm>
            <a:off x="609600" y="12954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Coordinated by a 12-15 member Interagency Technical Review Team/Task Force</a:t>
            </a:r>
          </a:p>
          <a:p>
            <a:pPr lvl="1"/>
            <a:r>
              <a:rPr lang="en-US" altLang="en-US"/>
              <a:t>Representation from FHWA Federal-Aid, FHWA Federal Lands Highway, Federal resource Agencies, State Departments of Transportation</a:t>
            </a:r>
          </a:p>
          <a:p>
            <a:pPr lvl="1"/>
            <a:r>
              <a:rPr lang="en-US" altLang="en-US"/>
              <a:t>Mix of HQ and field staff</a:t>
            </a:r>
          </a:p>
          <a:p>
            <a:pPr lvl="1"/>
            <a:r>
              <a:rPr lang="en-US" altLang="en-US"/>
              <a:t>Mix of state representation from states with higher and lower volumes of Federal Land Transfers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4393649F-9C39-4947-8066-82BD8A7CD6C5}"/>
              </a:ext>
            </a:extLst>
          </p:cNvPr>
          <p:cNvSpPr>
            <a:spLocks noGrp="1" noChangeArrowheads="1"/>
          </p:cNvSpPr>
          <p:nvPr>
            <p:ph type="title"/>
          </p:nvPr>
        </p:nvSpPr>
        <p:spPr>
          <a:xfrm>
            <a:off x="457200" y="274638"/>
            <a:ext cx="8229600" cy="944562"/>
          </a:xfrm>
        </p:spPr>
        <p:txBody>
          <a:bodyPr/>
          <a:lstStyle/>
          <a:p>
            <a:r>
              <a:rPr lang="en-US" altLang="en-US"/>
              <a:t>   Anticipated Benefits </a:t>
            </a:r>
            <a:r>
              <a:rPr lang="en-US" altLang="en-US" sz="1800"/>
              <a:t>(1 of 2)</a:t>
            </a:r>
          </a:p>
        </p:txBody>
      </p:sp>
      <p:sp>
        <p:nvSpPr>
          <p:cNvPr id="19459" name="Rectangle 3">
            <a:extLst>
              <a:ext uri="{FF2B5EF4-FFF2-40B4-BE49-F238E27FC236}">
                <a16:creationId xmlns:a16="http://schemas.microsoft.com/office/drawing/2014/main" id="{96547EDB-425F-4B19-ACB6-0927A0535B43}"/>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9460" name="Rectangle 4">
            <a:extLst>
              <a:ext uri="{FF2B5EF4-FFF2-40B4-BE49-F238E27FC236}">
                <a16:creationId xmlns:a16="http://schemas.microsoft.com/office/drawing/2014/main" id="{B86356B4-6AB5-496C-8564-A91A71B9479C}"/>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Reduced time and cost to process Federal Land Transfers through:</a:t>
            </a:r>
          </a:p>
          <a:p>
            <a:pPr lvl="1">
              <a:spcBef>
                <a:spcPct val="40000"/>
              </a:spcBef>
            </a:pPr>
            <a:r>
              <a:rPr lang="en-US" altLang="en-US"/>
              <a:t>Greater standardization of the Federal Land Transfer process through use of templates for MOUs and deeds</a:t>
            </a:r>
          </a:p>
          <a:p>
            <a:pPr lvl="1">
              <a:spcBef>
                <a:spcPct val="40000"/>
              </a:spcBef>
            </a:pPr>
            <a:r>
              <a:rPr lang="en-US" altLang="en-US"/>
              <a:t>Improved access to information</a:t>
            </a:r>
          </a:p>
          <a:p>
            <a:pPr lvl="1">
              <a:spcBef>
                <a:spcPct val="40000"/>
              </a:spcBef>
            </a:pPr>
            <a:r>
              <a:rPr lang="en-US" altLang="en-US"/>
              <a:t>Focused effort of specialized resources more experienced with Federal Land Transfers</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a:extLst>
              <a:ext uri="{FF2B5EF4-FFF2-40B4-BE49-F238E27FC236}">
                <a16:creationId xmlns:a16="http://schemas.microsoft.com/office/drawing/2014/main" id="{B187BECE-DBF8-4518-90F4-911D7BAD56BD}"/>
              </a:ext>
            </a:extLst>
          </p:cNvPr>
          <p:cNvSpPr>
            <a:spLocks noGrp="1" noChangeArrowheads="1"/>
          </p:cNvSpPr>
          <p:nvPr>
            <p:ph type="title"/>
          </p:nvPr>
        </p:nvSpPr>
        <p:spPr>
          <a:xfrm>
            <a:off x="457200" y="274638"/>
            <a:ext cx="8229600" cy="944562"/>
          </a:xfrm>
        </p:spPr>
        <p:txBody>
          <a:bodyPr/>
          <a:lstStyle/>
          <a:p>
            <a:r>
              <a:rPr lang="en-US" altLang="en-US"/>
              <a:t>Anticipated Benefits </a:t>
            </a:r>
            <a:r>
              <a:rPr lang="en-US" altLang="en-US" sz="1800"/>
              <a:t>(2 of 2)</a:t>
            </a:r>
          </a:p>
        </p:txBody>
      </p:sp>
      <p:sp>
        <p:nvSpPr>
          <p:cNvPr id="137219" name="Rectangle 3">
            <a:extLst>
              <a:ext uri="{FF2B5EF4-FFF2-40B4-BE49-F238E27FC236}">
                <a16:creationId xmlns:a16="http://schemas.microsoft.com/office/drawing/2014/main" id="{4AFB2015-0BD4-4235-8B9E-7371E02FE0FF}"/>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37220" name="Rectangle 4">
            <a:extLst>
              <a:ext uri="{FF2B5EF4-FFF2-40B4-BE49-F238E27FC236}">
                <a16:creationId xmlns:a16="http://schemas.microsoft.com/office/drawing/2014/main" id="{70E7E4C0-D936-4AC1-BB41-F48ABE8E3518}"/>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Reduced project risk through:</a:t>
            </a:r>
          </a:p>
          <a:p>
            <a:pPr lvl="1">
              <a:spcBef>
                <a:spcPct val="40000"/>
              </a:spcBef>
            </a:pPr>
            <a:r>
              <a:rPr lang="en-US" altLang="en-US" sz="2400"/>
              <a:t>More effective Interagency communication</a:t>
            </a:r>
          </a:p>
          <a:p>
            <a:pPr lvl="1"/>
            <a:r>
              <a:rPr lang="en-US" altLang="en-US" sz="2400"/>
              <a:t>Enhanced communication between Agencies and units within the same Agency</a:t>
            </a:r>
          </a:p>
          <a:p>
            <a:pPr lvl="1"/>
            <a:r>
              <a:rPr lang="en-US" altLang="en-US" sz="2400"/>
              <a:t>Earlier involvement of realty staff in the project development process</a:t>
            </a:r>
          </a:p>
          <a:p>
            <a:pPr lvl="1"/>
            <a:r>
              <a:rPr lang="en-US" altLang="en-US" sz="2400"/>
              <a:t>More predictable timeframes and process for completing Federal Land Transfers</a:t>
            </a:r>
          </a:p>
          <a:p>
            <a:pPr lvl="1"/>
            <a:r>
              <a:rPr lang="en-US" altLang="en-US" sz="2400"/>
              <a:t>Improved timeliness of deed recording going forward and a  standardized approach for cleaning-up existing deeds which have not been recorded</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177A6B52-F84D-4C37-AD21-26294A257FA2}"/>
              </a:ext>
            </a:extLst>
          </p:cNvPr>
          <p:cNvSpPr>
            <a:spLocks noGrp="1" noChangeArrowheads="1"/>
          </p:cNvSpPr>
          <p:nvPr>
            <p:ph type="title"/>
          </p:nvPr>
        </p:nvSpPr>
        <p:spPr>
          <a:xfrm>
            <a:off x="609600" y="304800"/>
            <a:ext cx="8229600" cy="944563"/>
          </a:xfrm>
        </p:spPr>
        <p:txBody>
          <a:bodyPr/>
          <a:lstStyle/>
          <a:p>
            <a:r>
              <a:rPr lang="en-US" altLang="en-US"/>
              <a:t>Discussion/Next Steps</a:t>
            </a:r>
            <a:endParaRPr lang="en-US" altLang="en-US" sz="1800"/>
          </a:p>
        </p:txBody>
      </p:sp>
      <p:sp>
        <p:nvSpPr>
          <p:cNvPr id="141315" name="Rectangle 3">
            <a:extLst>
              <a:ext uri="{FF2B5EF4-FFF2-40B4-BE49-F238E27FC236}">
                <a16:creationId xmlns:a16="http://schemas.microsoft.com/office/drawing/2014/main" id="{7335F512-DE6B-4B1A-9CD5-343180AB494D}"/>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pic>
        <p:nvPicPr>
          <p:cNvPr id="141318" name="Picture 6">
            <a:extLst>
              <a:ext uri="{FF2B5EF4-FFF2-40B4-BE49-F238E27FC236}">
                <a16:creationId xmlns:a16="http://schemas.microsoft.com/office/drawing/2014/main" id="{C951C192-70B2-4940-906A-F8EBFBF0001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1676400"/>
            <a:ext cx="5621338" cy="3746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66" name="Rectangle 14">
            <a:extLst>
              <a:ext uri="{FF2B5EF4-FFF2-40B4-BE49-F238E27FC236}">
                <a16:creationId xmlns:a16="http://schemas.microsoft.com/office/drawing/2014/main" id="{EEE9D84D-390B-413B-80FC-5C328698DEF7}"/>
              </a:ext>
            </a:extLst>
          </p:cNvPr>
          <p:cNvSpPr>
            <a:spLocks noChangeArrowheads="1"/>
          </p:cNvSpPr>
          <p:nvPr/>
        </p:nvSpPr>
        <p:spPr bwMode="auto">
          <a:xfrm>
            <a:off x="4800600" y="2819400"/>
            <a:ext cx="4114800" cy="609600"/>
          </a:xfrm>
          <a:prstGeom prst="rect">
            <a:avLst/>
          </a:prstGeom>
          <a:solidFill>
            <a:srgbClr val="488465"/>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a:solidFill>
                <a:srgbClr val="339966"/>
              </a:solidFill>
            </a:endParaRPr>
          </a:p>
        </p:txBody>
      </p:sp>
      <p:sp>
        <p:nvSpPr>
          <p:cNvPr id="151557" name="Text Box 5">
            <a:extLst>
              <a:ext uri="{FF2B5EF4-FFF2-40B4-BE49-F238E27FC236}">
                <a16:creationId xmlns:a16="http://schemas.microsoft.com/office/drawing/2014/main" id="{7F90D567-510B-4DDA-A6A6-719605EE3A70}"/>
              </a:ext>
            </a:extLst>
          </p:cNvPr>
          <p:cNvSpPr txBox="1">
            <a:spLocks noChangeArrowheads="1"/>
          </p:cNvSpPr>
          <p:nvPr/>
        </p:nvSpPr>
        <p:spPr bwMode="auto">
          <a:xfrm>
            <a:off x="457200" y="2819400"/>
            <a:ext cx="4114800" cy="247173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1400" b="1"/>
          </a:p>
          <a:p>
            <a:pPr>
              <a:spcBef>
                <a:spcPct val="50000"/>
              </a:spcBef>
            </a:pPr>
            <a:endParaRPr lang="en-US" altLang="en-US" sz="1400" b="1"/>
          </a:p>
          <a:p>
            <a:pPr>
              <a:spcBef>
                <a:spcPct val="50000"/>
              </a:spcBef>
            </a:pPr>
            <a:r>
              <a:rPr lang="en-US" altLang="en-US" sz="2000" b="1"/>
              <a:t>Marshall Wainright</a:t>
            </a:r>
          </a:p>
          <a:p>
            <a:pPr>
              <a:spcBef>
                <a:spcPct val="50000"/>
              </a:spcBef>
            </a:pPr>
            <a:r>
              <a:rPr lang="en-US" altLang="en-US" sz="1500" b="1"/>
              <a:t>400 7</a:t>
            </a:r>
            <a:r>
              <a:rPr lang="en-US" altLang="en-US" sz="1500" b="1" baseline="30000"/>
              <a:t>th</a:t>
            </a:r>
            <a:r>
              <a:rPr lang="en-US" altLang="en-US" sz="1500" b="1"/>
              <a:t> Street S.W.</a:t>
            </a:r>
          </a:p>
          <a:p>
            <a:pPr>
              <a:spcBef>
                <a:spcPct val="50000"/>
              </a:spcBef>
            </a:pPr>
            <a:r>
              <a:rPr lang="en-US" altLang="en-US" sz="1500" b="1"/>
              <a:t>Washington, DC 20590</a:t>
            </a:r>
          </a:p>
          <a:p>
            <a:pPr>
              <a:spcBef>
                <a:spcPct val="50000"/>
              </a:spcBef>
            </a:pPr>
            <a:r>
              <a:rPr lang="en-US" altLang="en-US" sz="1500" b="1"/>
              <a:t>Phone: (202) 366-4842</a:t>
            </a:r>
          </a:p>
          <a:p>
            <a:pPr>
              <a:spcBef>
                <a:spcPct val="50000"/>
              </a:spcBef>
            </a:pPr>
            <a:r>
              <a:rPr lang="en-US" altLang="en-US" sz="1500" b="1"/>
              <a:t>E-mail: Marshall.Wainright@fhwa.dot.gov</a:t>
            </a:r>
          </a:p>
        </p:txBody>
      </p:sp>
      <p:sp>
        <p:nvSpPr>
          <p:cNvPr id="151559" name="Text Box 7">
            <a:extLst>
              <a:ext uri="{FF2B5EF4-FFF2-40B4-BE49-F238E27FC236}">
                <a16:creationId xmlns:a16="http://schemas.microsoft.com/office/drawing/2014/main" id="{0C52619B-33AB-47F2-B9EF-14F11D929E3F}"/>
              </a:ext>
            </a:extLst>
          </p:cNvPr>
          <p:cNvSpPr txBox="1">
            <a:spLocks noChangeArrowheads="1"/>
          </p:cNvSpPr>
          <p:nvPr/>
        </p:nvSpPr>
        <p:spPr bwMode="auto">
          <a:xfrm>
            <a:off x="1295400" y="457200"/>
            <a:ext cx="71628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4400"/>
              <a:t>Contact Information</a:t>
            </a:r>
          </a:p>
        </p:txBody>
      </p:sp>
      <p:sp>
        <p:nvSpPr>
          <p:cNvPr id="151560" name="Text Box 8">
            <a:extLst>
              <a:ext uri="{FF2B5EF4-FFF2-40B4-BE49-F238E27FC236}">
                <a16:creationId xmlns:a16="http://schemas.microsoft.com/office/drawing/2014/main" id="{9EC4C5C3-00DB-48EC-A136-7426356D2CDA}"/>
              </a:ext>
            </a:extLst>
          </p:cNvPr>
          <p:cNvSpPr txBox="1">
            <a:spLocks noChangeArrowheads="1"/>
          </p:cNvSpPr>
          <p:nvPr/>
        </p:nvSpPr>
        <p:spPr bwMode="auto">
          <a:xfrm>
            <a:off x="4800600" y="2819400"/>
            <a:ext cx="4114800" cy="2471738"/>
          </a:xfrm>
          <a:prstGeom prst="rect">
            <a:avLst/>
          </a:prstGeom>
          <a:noFill/>
          <a:ln w="19050">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en-US" altLang="en-US" sz="1400" b="1"/>
          </a:p>
          <a:p>
            <a:pPr>
              <a:spcBef>
                <a:spcPct val="50000"/>
              </a:spcBef>
            </a:pPr>
            <a:endParaRPr lang="en-US" altLang="en-US" sz="1400" b="1"/>
          </a:p>
          <a:p>
            <a:pPr>
              <a:spcBef>
                <a:spcPct val="50000"/>
              </a:spcBef>
            </a:pPr>
            <a:r>
              <a:rPr lang="en-US" altLang="en-US" sz="2000" b="1"/>
              <a:t>Robert Cooney</a:t>
            </a:r>
          </a:p>
          <a:p>
            <a:pPr>
              <a:spcBef>
                <a:spcPct val="50000"/>
              </a:spcBef>
            </a:pPr>
            <a:r>
              <a:rPr lang="en-US" altLang="en-US" sz="1500" b="1"/>
              <a:t>1412 Coolmore Dr.</a:t>
            </a:r>
          </a:p>
          <a:p>
            <a:pPr>
              <a:spcBef>
                <a:spcPct val="50000"/>
              </a:spcBef>
            </a:pPr>
            <a:r>
              <a:rPr lang="en-US" altLang="en-US" sz="1500" b="1"/>
              <a:t>Raleigh, NC 27614</a:t>
            </a:r>
          </a:p>
          <a:p>
            <a:pPr>
              <a:spcBef>
                <a:spcPct val="50000"/>
              </a:spcBef>
            </a:pPr>
            <a:r>
              <a:rPr lang="en-US" altLang="en-US" sz="1500" b="1"/>
              <a:t>Phone: (919) 518-2080</a:t>
            </a:r>
          </a:p>
          <a:p>
            <a:pPr>
              <a:spcBef>
                <a:spcPct val="50000"/>
              </a:spcBef>
            </a:pPr>
            <a:r>
              <a:rPr lang="en-US" altLang="en-US" sz="1500" b="1"/>
              <a:t>E-mail: rcooney@dyemanagement.com</a:t>
            </a:r>
          </a:p>
        </p:txBody>
      </p:sp>
      <p:pic>
        <p:nvPicPr>
          <p:cNvPr id="151563" name="Picture 11">
            <a:extLst>
              <a:ext uri="{FF2B5EF4-FFF2-40B4-BE49-F238E27FC236}">
                <a16:creationId xmlns:a16="http://schemas.microsoft.com/office/drawing/2014/main" id="{A5D21977-4A0E-4BB5-9B06-C851AB06A72D}"/>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334000" y="3036888"/>
            <a:ext cx="3495675" cy="163512"/>
          </a:xfrm>
          <a:prstGeom prst="rect">
            <a:avLst/>
          </a:prstGeom>
          <a:noFill/>
          <a:extLst>
            <a:ext uri="{909E8E84-426E-40DD-AFC4-6F175D3DCCD1}">
              <a14:hiddenFill xmlns:a14="http://schemas.microsoft.com/office/drawing/2010/main">
                <a:solidFill>
                  <a:srgbClr val="FFFFFF"/>
                </a:solidFill>
              </a14:hiddenFill>
            </a:ext>
          </a:extLst>
        </p:spPr>
      </p:pic>
      <p:pic>
        <p:nvPicPr>
          <p:cNvPr id="151564" name="Picture 12">
            <a:extLst>
              <a:ext uri="{FF2B5EF4-FFF2-40B4-BE49-F238E27FC236}">
                <a16:creationId xmlns:a16="http://schemas.microsoft.com/office/drawing/2014/main" id="{7EBEA35A-53EA-41DC-8B95-DAF0801EF6F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2819400"/>
            <a:ext cx="4114800" cy="608013"/>
          </a:xfrm>
          <a:prstGeom prst="rect">
            <a:avLst/>
          </a:prstGeom>
          <a:noFill/>
          <a:extLst>
            <a:ext uri="{909E8E84-426E-40DD-AFC4-6F175D3DCCD1}">
              <a14:hiddenFill xmlns:a14="http://schemas.microsoft.com/office/drawing/2010/main">
                <a:solidFill>
                  <a:srgbClr val="FFFFFF"/>
                </a:solidFill>
              </a14:hiddenFill>
            </a:ext>
          </a:extLst>
        </p:spPr>
      </p:pic>
      <p:pic>
        <p:nvPicPr>
          <p:cNvPr id="151565" name="Picture 13">
            <a:extLst>
              <a:ext uri="{FF2B5EF4-FFF2-40B4-BE49-F238E27FC236}">
                <a16:creationId xmlns:a16="http://schemas.microsoft.com/office/drawing/2014/main" id="{EA3E5E66-7432-4020-ABBF-4EC22D02C0F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81563" y="2895600"/>
            <a:ext cx="376237" cy="381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D27698C8-0C2B-4272-BAC5-D22BC5B6664F}"/>
              </a:ext>
            </a:extLst>
          </p:cNvPr>
          <p:cNvSpPr>
            <a:spLocks noGrp="1" noChangeArrowheads="1"/>
          </p:cNvSpPr>
          <p:nvPr>
            <p:ph type="title"/>
          </p:nvPr>
        </p:nvSpPr>
        <p:spPr>
          <a:xfrm>
            <a:off x="609600" y="228600"/>
            <a:ext cx="8229600" cy="944563"/>
          </a:xfrm>
        </p:spPr>
        <p:txBody>
          <a:bodyPr/>
          <a:lstStyle/>
          <a:p>
            <a:r>
              <a:rPr lang="en-US" altLang="en-US"/>
              <a:t>Project Background </a:t>
            </a:r>
            <a:r>
              <a:rPr lang="en-US" altLang="en-US" sz="1800"/>
              <a:t>(2 of 3)</a:t>
            </a:r>
          </a:p>
        </p:txBody>
      </p:sp>
      <p:sp>
        <p:nvSpPr>
          <p:cNvPr id="94211" name="Rectangle 3">
            <a:extLst>
              <a:ext uri="{FF2B5EF4-FFF2-40B4-BE49-F238E27FC236}">
                <a16:creationId xmlns:a16="http://schemas.microsoft.com/office/drawing/2014/main" id="{4695CE8D-4AA9-4FF2-A135-12BC649A7FF4}"/>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94212" name="Rectangle 4">
            <a:extLst>
              <a:ext uri="{FF2B5EF4-FFF2-40B4-BE49-F238E27FC236}">
                <a16:creationId xmlns:a16="http://schemas.microsoft.com/office/drawing/2014/main" id="{B0A9611F-1281-4908-932A-6DBB782C67AC}"/>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sz="3000"/>
              <a:t>Except for some parts of the western United States, Federal Land Transfers are rare thus limiting the extent to which a staff member has the opportunity to develop significant expertise in this area</a:t>
            </a:r>
          </a:p>
          <a:p>
            <a:r>
              <a:rPr lang="en-US" altLang="en-US" sz="3000"/>
              <a:t>The low volume, highly complex nature of the Federal Land Transfer process, along with the relative inexperience of many staff in processing these requests, presents a number of challenges for the various partner Agencies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4C803951-A86F-46C5-B60E-23163F58F1FE}"/>
              </a:ext>
            </a:extLst>
          </p:cNvPr>
          <p:cNvSpPr>
            <a:spLocks noGrp="1" noChangeArrowheads="1"/>
          </p:cNvSpPr>
          <p:nvPr>
            <p:ph type="title"/>
          </p:nvPr>
        </p:nvSpPr>
        <p:spPr>
          <a:xfrm>
            <a:off x="609600" y="228600"/>
            <a:ext cx="8229600" cy="944563"/>
          </a:xfrm>
        </p:spPr>
        <p:txBody>
          <a:bodyPr/>
          <a:lstStyle/>
          <a:p>
            <a:r>
              <a:rPr lang="en-US" altLang="en-US"/>
              <a:t>Project Background </a:t>
            </a:r>
            <a:r>
              <a:rPr lang="en-US" altLang="en-US" sz="1800"/>
              <a:t>(3 of 3)</a:t>
            </a:r>
          </a:p>
        </p:txBody>
      </p:sp>
      <p:sp>
        <p:nvSpPr>
          <p:cNvPr id="95235" name="Rectangle 3">
            <a:extLst>
              <a:ext uri="{FF2B5EF4-FFF2-40B4-BE49-F238E27FC236}">
                <a16:creationId xmlns:a16="http://schemas.microsoft.com/office/drawing/2014/main" id="{752E7322-0FA3-415D-B2BE-21B879855923}"/>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95236" name="Rectangle 4">
            <a:extLst>
              <a:ext uri="{FF2B5EF4-FFF2-40B4-BE49-F238E27FC236}">
                <a16:creationId xmlns:a16="http://schemas.microsoft.com/office/drawing/2014/main" id="{F68BFFE5-6A89-42D9-81F7-587881B4E607}"/>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a:t>Streamlining/standardizing the Interagency agreement process for Federal Land Transfers and better leveraging best practices has been identified by several Agencies as  a potential opportunity area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C15E96CB-3014-4BF6-908E-95E340AF7E62}"/>
              </a:ext>
            </a:extLst>
          </p:cNvPr>
          <p:cNvSpPr>
            <a:spLocks noGrp="1" noChangeArrowheads="1"/>
          </p:cNvSpPr>
          <p:nvPr>
            <p:ph type="title"/>
          </p:nvPr>
        </p:nvSpPr>
        <p:spPr>
          <a:xfrm>
            <a:off x="457200" y="274638"/>
            <a:ext cx="8229600" cy="944562"/>
          </a:xfrm>
        </p:spPr>
        <p:txBody>
          <a:bodyPr/>
          <a:lstStyle/>
          <a:p>
            <a:r>
              <a:rPr lang="en-US" altLang="en-US"/>
              <a:t>Project Purpose </a:t>
            </a:r>
            <a:r>
              <a:rPr lang="en-US" altLang="en-US" sz="1800"/>
              <a:t>(1 of 3)</a:t>
            </a:r>
          </a:p>
        </p:txBody>
      </p:sp>
      <p:sp>
        <p:nvSpPr>
          <p:cNvPr id="27651" name="Rectangle 3">
            <a:extLst>
              <a:ext uri="{FF2B5EF4-FFF2-40B4-BE49-F238E27FC236}">
                <a16:creationId xmlns:a16="http://schemas.microsoft.com/office/drawing/2014/main" id="{9BACDAC6-ACB9-4500-8D8D-0B3D885F6504}"/>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27652" name="Rectangle 4">
            <a:extLst>
              <a:ext uri="{FF2B5EF4-FFF2-40B4-BE49-F238E27FC236}">
                <a16:creationId xmlns:a16="http://schemas.microsoft.com/office/drawing/2014/main" id="{E25AFAB3-87D4-40C1-BE01-6A4EBBA23F1D}"/>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buFontTx/>
              <a:buNone/>
            </a:pPr>
            <a:r>
              <a:rPr lang="en-US" altLang="en-US"/>
              <a:t>FHWA initiated this project in Fall 2004 to:</a:t>
            </a:r>
          </a:p>
          <a:p>
            <a:pPr>
              <a:spcBef>
                <a:spcPct val="40000"/>
              </a:spcBef>
            </a:pPr>
            <a:r>
              <a:rPr lang="en-US" altLang="en-US" sz="2800"/>
              <a:t>Identify and evaluate the extent of and success of, the existing Interagency agreements related to real property as well as the overall method and quality of communication regarding real property transfers between the different Federal Agencies</a:t>
            </a:r>
          </a:p>
          <a:p>
            <a:r>
              <a:rPr lang="en-US" altLang="en-US" sz="2800"/>
              <a:t>Facilitate both intra- and inter-Agency communication and cooperation to streamline the Federal Agency’s approval process for providing land needed for transportation projects</a:t>
            </a:r>
          </a:p>
          <a:p>
            <a:endParaRPr lang="en-US" altLang="en-US" sz="28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9BF1D2C8-F418-492B-8002-A6A761DE66AD}"/>
              </a:ext>
            </a:extLst>
          </p:cNvPr>
          <p:cNvSpPr>
            <a:spLocks noGrp="1" noChangeArrowheads="1"/>
          </p:cNvSpPr>
          <p:nvPr>
            <p:ph type="title"/>
          </p:nvPr>
        </p:nvSpPr>
        <p:spPr>
          <a:xfrm>
            <a:off x="685800" y="228600"/>
            <a:ext cx="8229600" cy="944563"/>
          </a:xfrm>
        </p:spPr>
        <p:txBody>
          <a:bodyPr/>
          <a:lstStyle/>
          <a:p>
            <a:r>
              <a:rPr lang="en-US" altLang="en-US"/>
              <a:t>Project Purpose </a:t>
            </a:r>
            <a:r>
              <a:rPr lang="en-US" altLang="en-US" sz="1800"/>
              <a:t>(2 of 3)</a:t>
            </a:r>
          </a:p>
        </p:txBody>
      </p:sp>
      <p:sp>
        <p:nvSpPr>
          <p:cNvPr id="12291" name="Rectangle 3">
            <a:extLst>
              <a:ext uri="{FF2B5EF4-FFF2-40B4-BE49-F238E27FC236}">
                <a16:creationId xmlns:a16="http://schemas.microsoft.com/office/drawing/2014/main" id="{239B8F2A-CF54-4CD7-B54A-8917FBBD83F3}"/>
              </a:ext>
            </a:extLst>
          </p:cNvPr>
          <p:cNvSpPr>
            <a:spLocks noChangeArrowheads="1"/>
          </p:cNvSpPr>
          <p:nvPr/>
        </p:nvSpPr>
        <p:spPr bwMode="auto">
          <a:xfrm>
            <a:off x="457200" y="13716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spcAft>
                <a:spcPts val="3200"/>
              </a:spcAft>
            </a:pPr>
            <a:endParaRPr lang="en-US" altLang="en-US" sz="3000"/>
          </a:p>
        </p:txBody>
      </p:sp>
      <p:sp>
        <p:nvSpPr>
          <p:cNvPr id="12292" name="Rectangle 4">
            <a:extLst>
              <a:ext uri="{FF2B5EF4-FFF2-40B4-BE49-F238E27FC236}">
                <a16:creationId xmlns:a16="http://schemas.microsoft.com/office/drawing/2014/main" id="{2AF83D49-149F-4825-88B8-F11D621D2BB6}"/>
              </a:ext>
            </a:extLst>
          </p:cNvPr>
          <p:cNvSpPr>
            <a:spLocks noChangeArrowheads="1"/>
          </p:cNvSpPr>
          <p:nvPr/>
        </p:nvSpPr>
        <p:spPr bwMode="auto">
          <a:xfrm>
            <a:off x="609600" y="1524000"/>
            <a:ext cx="82296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r>
              <a:rPr lang="en-US" altLang="en-US" sz="2800"/>
              <a:t>This task order addresses FHWA’s Vital Few category of Environmental Stewardship and Streamlining as it further implements Executive Order 13274 to foster Interagency cooperation and collaboration in the decision making process </a:t>
            </a:r>
          </a:p>
          <a:p>
            <a:r>
              <a:rPr lang="en-US" altLang="en-US" sz="2800"/>
              <a:t>The ultimate goal of this study is to establish a system of cooperation that maintains the appropriate checks and balances in providing the land necessary to meet the transportation needs of the nation while protecting all of its resources</a:t>
            </a:r>
            <a:r>
              <a:rPr lang="en-US" altLang="en-US" sz="2800">
                <a:latin typeface="Times New Roman" panose="02020603050405020304" pitchFamily="18" charset="0"/>
              </a:rPr>
              <a:t> </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B3F97F2D857454897E555215B172CEF" ma:contentTypeVersion="8" ma:contentTypeDescription="Create a new document." ma:contentTypeScope="" ma:versionID="a7b8f10fcef449cb4ae58d207a1a3813">
  <xsd:schema xmlns:xsd="http://www.w3.org/2001/XMLSchema" xmlns:xs="http://www.w3.org/2001/XMLSchema" xmlns:p="http://schemas.microsoft.com/office/2006/metadata/properties" xmlns:ns2="18aae5a6-488e-48b7-b668-4b7a842b9a27" xmlns:ns3="5720fd21-3244-4a90-b9c4-c894564e2a96" targetNamespace="http://schemas.microsoft.com/office/2006/metadata/properties" ma:root="true" ma:fieldsID="e85a6b427ce009be3c5cee720a2af476" ns2:_="" ns3:_="">
    <xsd:import namespace="18aae5a6-488e-48b7-b668-4b7a842b9a27"/>
    <xsd:import namespace="5720fd21-3244-4a90-b9c4-c894564e2a96"/>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8aae5a6-488e-48b7-b668-4b7a842b9a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720fd21-3244-4a90-b9c4-c894564e2a9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4BCEC90-F104-47C5-8917-3115254A75F5}">
  <ds:schemaRefs>
    <ds:schemaRef ds:uri="http://schemas.microsoft.com/sharepoint/v3/contenttype/forms"/>
  </ds:schemaRefs>
</ds:datastoreItem>
</file>

<file path=customXml/itemProps2.xml><?xml version="1.0" encoding="utf-8"?>
<ds:datastoreItem xmlns:ds="http://schemas.openxmlformats.org/officeDocument/2006/customXml" ds:itemID="{93E1A878-CEA8-45E9-A456-2EAD1777AD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8aae5a6-488e-48b7-b668-4b7a842b9a27"/>
    <ds:schemaRef ds:uri="5720fd21-3244-4a90-b9c4-c894564e2a9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2393</TotalTime>
  <Words>2802</Words>
  <Application>Microsoft Office PowerPoint</Application>
  <PresentationFormat>On-screen Show (4:3)</PresentationFormat>
  <Paragraphs>370</Paragraphs>
  <Slides>54</Slides>
  <Notes>1</Notes>
  <HiddenSlides>0</HiddenSlides>
  <MMClips>0</MMClips>
  <ScaleCrop>false</ScaleCrop>
  <HeadingPairs>
    <vt:vector size="4" baseType="variant">
      <vt:variant>
        <vt:lpstr>Theme</vt:lpstr>
      </vt:variant>
      <vt:variant>
        <vt:i4>1</vt:i4>
      </vt:variant>
      <vt:variant>
        <vt:lpstr>Slide Titles</vt:lpstr>
      </vt:variant>
      <vt:variant>
        <vt:i4>54</vt:i4>
      </vt:variant>
    </vt:vector>
  </HeadingPairs>
  <TitlesOfParts>
    <vt:vector size="55" baseType="lpstr">
      <vt:lpstr>Default Design</vt:lpstr>
      <vt:lpstr>Synthesize Division Interagency Real Estate Agreements and Identify Practices for Improved Interagency Support</vt:lpstr>
      <vt:lpstr>Objectives/Agenda</vt:lpstr>
      <vt:lpstr>Project Background &amp; Approach</vt:lpstr>
      <vt:lpstr>Federal Land Transfer Defined</vt:lpstr>
      <vt:lpstr>Project Background (1 of 3)</vt:lpstr>
      <vt:lpstr>Project Background (2 of 3)</vt:lpstr>
      <vt:lpstr>Project Background (3 of 3)</vt:lpstr>
      <vt:lpstr>Project Purpose (1 of 3)</vt:lpstr>
      <vt:lpstr>Project Purpose (2 of 3)</vt:lpstr>
      <vt:lpstr>Project Purpose (3 of 3)</vt:lpstr>
      <vt:lpstr>Project Approach</vt:lpstr>
      <vt:lpstr>Agency Staff Interview Methodology</vt:lpstr>
      <vt:lpstr>Interview Subject Areas</vt:lpstr>
      <vt:lpstr>Stakeholder Interviews</vt:lpstr>
      <vt:lpstr>Workshop Objectives (1 of 2)</vt:lpstr>
      <vt:lpstr>Workshop Objectives (2 of 2)</vt:lpstr>
      <vt:lpstr>Workshop Attendees by Location</vt:lpstr>
      <vt:lpstr>Workshop Attendees by Agency</vt:lpstr>
      <vt:lpstr>Findings &amp; Recommendations</vt:lpstr>
      <vt:lpstr>Findings &amp; Recommendations</vt:lpstr>
      <vt:lpstr>Opportunity Areas (1 of 6)</vt:lpstr>
      <vt:lpstr>Opportunity Areas (2 of 6)</vt:lpstr>
      <vt:lpstr>Opportunity Areas (3 of 6)</vt:lpstr>
      <vt:lpstr>Opportunity Areas (4 of 6)</vt:lpstr>
      <vt:lpstr>Opportunity Areas (5 of 6)</vt:lpstr>
      <vt:lpstr>Opportunity Areas (6 of 6)</vt:lpstr>
      <vt:lpstr>Best Management Practices (1 of 9)</vt:lpstr>
      <vt:lpstr>Best Management Practices (2 of 9)</vt:lpstr>
      <vt:lpstr>Best Management Practices (3 of 9)</vt:lpstr>
      <vt:lpstr>Best Management Practices (4 of 9)</vt:lpstr>
      <vt:lpstr>Best Management Practices (5 of 9)</vt:lpstr>
      <vt:lpstr>Best Management Practices (6 of 9)</vt:lpstr>
      <vt:lpstr>Best Management Practices (7 of 9)</vt:lpstr>
      <vt:lpstr>Best Management Practices (8 of 9)</vt:lpstr>
      <vt:lpstr>Best Management Practices (9 of 9)</vt:lpstr>
      <vt:lpstr>Recommended Next Steps (1 of 10)</vt:lpstr>
      <vt:lpstr>Recommended Next Steps (2 of 10)</vt:lpstr>
      <vt:lpstr>Recommended Next Steps (3 of 10)</vt:lpstr>
      <vt:lpstr>Recommended Next Steps (4 of 10)</vt:lpstr>
      <vt:lpstr>Recommended Next Steps (5 of 10)</vt:lpstr>
      <vt:lpstr>Recommended Next Steps (6 of 10)</vt:lpstr>
      <vt:lpstr>Recommended Next Steps (7 of 10)</vt:lpstr>
      <vt:lpstr>Recommended Next Steps (8 of 10)</vt:lpstr>
      <vt:lpstr>PowerPoint Presentation</vt:lpstr>
      <vt:lpstr>Recommended Next Steps (9 of 10)</vt:lpstr>
      <vt:lpstr>Recommended Next Steps (10 of 10)</vt:lpstr>
      <vt:lpstr>Implementation Strategy</vt:lpstr>
      <vt:lpstr>Implementation Strategy</vt:lpstr>
      <vt:lpstr>Proposed Implementation Approach</vt:lpstr>
      <vt:lpstr>Project Organization and Staffing</vt:lpstr>
      <vt:lpstr>   Anticipated Benefits (1 of 2)</vt:lpstr>
      <vt:lpstr>Anticipated Benefits (2 of 2)</vt:lpstr>
      <vt:lpstr>Discussion/Next Steps</vt:lpstr>
      <vt:lpstr>PowerPoint Presentation</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Interagency Agreements and Best Practices Related to Federal Land Transfers</dc:title>
  <dc:creator> Amanda Majecki</dc:creator>
  <cp:lastModifiedBy>Robert Cooney</cp:lastModifiedBy>
  <cp:revision>34</cp:revision>
  <dcterms:created xsi:type="dcterms:W3CDTF">2005-03-01T20:29:22Z</dcterms:created>
  <dcterms:modified xsi:type="dcterms:W3CDTF">2021-10-28T13:23:21Z</dcterms:modified>
</cp:coreProperties>
</file>