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s/comment1.xml" ContentType="application/vnd.openxmlformats-officedocument.presentationml.comment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6" r:id="rId4"/>
  </p:sldMasterIdLst>
  <p:notesMasterIdLst>
    <p:notesMasterId r:id="rId33"/>
  </p:notesMasterIdLst>
  <p:sldIdLst>
    <p:sldId id="256" r:id="rId5"/>
    <p:sldId id="287" r:id="rId6"/>
    <p:sldId id="278" r:id="rId7"/>
    <p:sldId id="280" r:id="rId8"/>
    <p:sldId id="257" r:id="rId9"/>
    <p:sldId id="258" r:id="rId10"/>
    <p:sldId id="262" r:id="rId11"/>
    <p:sldId id="286" r:id="rId12"/>
    <p:sldId id="261" r:id="rId13"/>
    <p:sldId id="279" r:id="rId14"/>
    <p:sldId id="260" r:id="rId15"/>
    <p:sldId id="259" r:id="rId16"/>
    <p:sldId id="263" r:id="rId17"/>
    <p:sldId id="264" r:id="rId18"/>
    <p:sldId id="265" r:id="rId19"/>
    <p:sldId id="266" r:id="rId20"/>
    <p:sldId id="267" r:id="rId21"/>
    <p:sldId id="268" r:id="rId22"/>
    <p:sldId id="269" r:id="rId23"/>
    <p:sldId id="270" r:id="rId24"/>
    <p:sldId id="271" r:id="rId25"/>
    <p:sldId id="275" r:id="rId26"/>
    <p:sldId id="272" r:id="rId27"/>
    <p:sldId id="273" r:id="rId28"/>
    <p:sldId id="274" r:id="rId29"/>
    <p:sldId id="276" r:id="rId30"/>
    <p:sldId id="277" r:id="rId31"/>
    <p:sldId id="281"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ane K. Mobley" initials="DKM" lastIdx="7"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C79C7D-2032-4FB8-9BA4-C970ECFA8076}" v="4" dt="2021-11-04T21:13:39.3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7" autoAdjust="0"/>
    <p:restoredTop sz="86420" autoAdjust="0"/>
  </p:normalViewPr>
  <p:slideViewPr>
    <p:cSldViewPr>
      <p:cViewPr varScale="1">
        <p:scale>
          <a:sx n="109" d="100"/>
          <a:sy n="109" d="100"/>
        </p:scale>
        <p:origin x="51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e, Carson (Volpe)" userId="6ae83194-c6b8-4776-922d-edd82b306dc3" providerId="ADAL" clId="{B9C79C7D-2032-4FB8-9BA4-C970ECFA8076}"/>
    <pc:docChg chg="custSel delSld modSld">
      <pc:chgData name="Poe, Carson (Volpe)" userId="6ae83194-c6b8-4776-922d-edd82b306dc3" providerId="ADAL" clId="{B9C79C7D-2032-4FB8-9BA4-C970ECFA8076}" dt="2021-11-04T21:13:39.361" v="1193" actId="13244"/>
      <pc:docMkLst>
        <pc:docMk/>
      </pc:docMkLst>
      <pc:sldChg chg="addSp delSp modSp mod">
        <pc:chgData name="Poe, Carson (Volpe)" userId="6ae83194-c6b8-4776-922d-edd82b306dc3" providerId="ADAL" clId="{B9C79C7D-2032-4FB8-9BA4-C970ECFA8076}" dt="2021-11-04T21:13:39.361" v="1193" actId="13244"/>
        <pc:sldMkLst>
          <pc:docMk/>
          <pc:sldMk cId="544448533" sldId="287"/>
        </pc:sldMkLst>
        <pc:spChg chg="add del mod">
          <ac:chgData name="Poe, Carson (Volpe)" userId="6ae83194-c6b8-4776-922d-edd82b306dc3" providerId="ADAL" clId="{B9C79C7D-2032-4FB8-9BA4-C970ECFA8076}" dt="2021-10-22T15:13:46.131" v="732" actId="478"/>
          <ac:spMkLst>
            <pc:docMk/>
            <pc:sldMk cId="544448533" sldId="287"/>
            <ac:spMk id="3" creationId="{7CDCFD1C-42E0-44E4-BF9C-B84AE55A7423}"/>
          </ac:spMkLst>
        </pc:spChg>
        <pc:spChg chg="add mod">
          <ac:chgData name="Poe, Carson (Volpe)" userId="6ae83194-c6b8-4776-922d-edd82b306dc3" providerId="ADAL" clId="{B9C79C7D-2032-4FB8-9BA4-C970ECFA8076}" dt="2021-10-22T15:14:24.014" v="744" actId="27636"/>
          <ac:spMkLst>
            <pc:docMk/>
            <pc:sldMk cId="544448533" sldId="287"/>
            <ac:spMk id="4" creationId="{CE3F59CB-A0E5-48B9-9E99-5322A5DA562F}"/>
          </ac:spMkLst>
        </pc:spChg>
        <pc:spChg chg="add mod">
          <ac:chgData name="Poe, Carson (Volpe)" userId="6ae83194-c6b8-4776-922d-edd82b306dc3" providerId="ADAL" clId="{B9C79C7D-2032-4FB8-9BA4-C970ECFA8076}" dt="2021-11-04T21:13:39.361" v="1193" actId="13244"/>
          <ac:spMkLst>
            <pc:docMk/>
            <pc:sldMk cId="544448533" sldId="287"/>
            <ac:spMk id="5" creationId="{4BE3911B-AC2F-4AB3-A1DC-82B14F781CAC}"/>
          </ac:spMkLst>
        </pc:spChg>
        <pc:picChg chg="mod modCrop">
          <ac:chgData name="Poe, Carson (Volpe)" userId="6ae83194-c6b8-4776-922d-edd82b306dc3" providerId="ADAL" clId="{B9C79C7D-2032-4FB8-9BA4-C970ECFA8076}" dt="2021-10-22T15:15:22.283" v="1189" actId="962"/>
          <ac:picMkLst>
            <pc:docMk/>
            <pc:sldMk cId="544448533" sldId="287"/>
            <ac:picMk id="2" creationId="{00000000-0000-0000-0000-000000000000}"/>
          </ac:picMkLst>
        </pc:picChg>
      </pc:sldChg>
      <pc:sldChg chg="delSp del mod">
        <pc:chgData name="Poe, Carson (Volpe)" userId="6ae83194-c6b8-4776-922d-edd82b306dc3" providerId="ADAL" clId="{B9C79C7D-2032-4FB8-9BA4-C970ECFA8076}" dt="2021-10-22T15:15:44.455" v="1191" actId="2696"/>
        <pc:sldMkLst>
          <pc:docMk/>
          <pc:sldMk cId="2011506310" sldId="288"/>
        </pc:sldMkLst>
        <pc:picChg chg="del">
          <ac:chgData name="Poe, Carson (Volpe)" userId="6ae83194-c6b8-4776-922d-edd82b306dc3" providerId="ADAL" clId="{B9C79C7D-2032-4FB8-9BA4-C970ECFA8076}" dt="2021-10-22T15:15:34.543" v="1190" actId="478"/>
          <ac:picMkLst>
            <pc:docMk/>
            <pc:sldMk cId="2011506310" sldId="288"/>
            <ac:picMk id="3" creationId="{00000000-0000-0000-0000-000000000000}"/>
          </ac:picMkLst>
        </pc:pic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09-05-13T11:46:13.638" idx="7">
    <p:pos x="10" y="10"/>
    <p:text>in the notes should reference the CE for FLT where the underlying project is not an FHWA action</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939B2C2-0DF3-4CFE-8378-D925638B109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96237BD-C19C-414F-A378-99E5B2585FE9}" type="slidenum">
              <a:rPr lang="en-US" altLang="en-US" smtClean="0"/>
              <a:pPr>
                <a:spcBef>
                  <a:spcPct val="0"/>
                </a:spcBef>
              </a:pPr>
              <a:t>1</a:t>
            </a:fld>
            <a:endParaRPr lang="en-US" alt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b="1" u="sng">
                <a:latin typeface="Arial" panose="020B0604020202020204" pitchFamily="34" charset="0"/>
              </a:rPr>
              <a:t>Notes</a:t>
            </a:r>
            <a:endParaRPr lang="en-US" altLang="en-US">
              <a:latin typeface="Arial" panose="020B0604020202020204" pitchFamily="34" charset="0"/>
            </a:endParaRPr>
          </a:p>
          <a:p>
            <a:pPr eaLnBrk="1" hangingPunct="1">
              <a:lnSpc>
                <a:spcPct val="90000"/>
              </a:lnSpc>
            </a:pPr>
            <a:r>
              <a:rPr lang="en-US" altLang="en-US">
                <a:latin typeface="Arial" panose="020B0604020202020204" pitchFamily="34" charset="0"/>
              </a:rPr>
              <a:t>Two sets of notes will be provided for this presentation.  The first set will be </a:t>
            </a:r>
            <a:r>
              <a:rPr lang="en-US" altLang="en-US" b="1" u="sng">
                <a:latin typeface="Arial" panose="020B0604020202020204" pitchFamily="34" charset="0"/>
              </a:rPr>
              <a:t>Student’s Notes</a:t>
            </a:r>
            <a:r>
              <a:rPr lang="en-US" altLang="en-US">
                <a:latin typeface="Arial" panose="020B0604020202020204" pitchFamily="34" charset="0"/>
              </a:rPr>
              <a:t> and are intended for persons who will use this presentation as a self-study module.  The purpose of those notes will be to explain, clarify, and assist the student in understanding the material presented on the slide.  The material on the slides will generally be in outline form, so the </a:t>
            </a:r>
            <a:r>
              <a:rPr lang="en-US" altLang="en-US" b="1" u="sng">
                <a:latin typeface="Arial" panose="020B0604020202020204" pitchFamily="34" charset="0"/>
              </a:rPr>
              <a:t>Student’s Notes</a:t>
            </a:r>
            <a:r>
              <a:rPr lang="en-US" altLang="en-US">
                <a:latin typeface="Arial" panose="020B0604020202020204" pitchFamily="34" charset="0"/>
              </a:rPr>
              <a:t> will typically expand upon those outlines—the notes will put “the meat on the bones” of the outlines.</a:t>
            </a:r>
          </a:p>
          <a:p>
            <a:pPr eaLnBrk="1" hangingPunct="1">
              <a:lnSpc>
                <a:spcPct val="90000"/>
              </a:lnSpc>
            </a:pPr>
            <a:endParaRPr lang="en-US" altLang="en-US">
              <a:latin typeface="Arial" panose="020B0604020202020204" pitchFamily="34" charset="0"/>
            </a:endParaRPr>
          </a:p>
          <a:p>
            <a:pPr eaLnBrk="1" hangingPunct="1">
              <a:lnSpc>
                <a:spcPct val="90000"/>
              </a:lnSpc>
            </a:pPr>
            <a:r>
              <a:rPr lang="en-US" altLang="en-US">
                <a:latin typeface="Arial" panose="020B0604020202020204" pitchFamily="34" charset="0"/>
              </a:rPr>
              <a:t>The </a:t>
            </a:r>
            <a:r>
              <a:rPr lang="en-US" altLang="en-US" b="1" u="sng">
                <a:latin typeface="Arial" panose="020B0604020202020204" pitchFamily="34" charset="0"/>
              </a:rPr>
              <a:t>Presenter’s Notes </a:t>
            </a:r>
            <a:r>
              <a:rPr lang="en-US" altLang="en-US">
                <a:latin typeface="Arial" panose="020B0604020202020204" pitchFamily="34" charset="0"/>
              </a:rPr>
              <a:t>will provide explanatory material to instructors who will make this presentation to others.  It is expected the instructors will have experience with the Federal land transfer process and be knowledgeable of the revised  Federal Land Transfer Manual released in 2009.  These notes are intended not only to provide additional background for the benefit of the instructor, but also to enhance the student’s understanding of the material being presented.</a:t>
            </a:r>
          </a:p>
          <a:p>
            <a:pPr eaLnBrk="1" hangingPunct="1">
              <a:lnSpc>
                <a:spcPct val="90000"/>
              </a:lnSpc>
            </a:pPr>
            <a:endParaRPr lang="en-US" altLang="en-US">
              <a:latin typeface="Arial" panose="020B0604020202020204" pitchFamily="34" charset="0"/>
            </a:endParaRPr>
          </a:p>
          <a:p>
            <a:pPr eaLnBrk="1" hangingPunct="1">
              <a:lnSpc>
                <a:spcPct val="90000"/>
              </a:lnSpc>
            </a:pPr>
            <a:r>
              <a:rPr lang="en-US" altLang="en-US">
                <a:latin typeface="Arial" panose="020B0604020202020204" pitchFamily="34" charset="0"/>
              </a:rPr>
              <a:t>NOTE TO STUDENTS:  As you proceed with your self-study of this training module, you are encouraged to read the </a:t>
            </a:r>
            <a:r>
              <a:rPr lang="en-US" altLang="en-US" b="1" u="sng">
                <a:latin typeface="Arial" panose="020B0604020202020204" pitchFamily="34" charset="0"/>
              </a:rPr>
              <a:t>Presenter’s Notes</a:t>
            </a:r>
            <a:r>
              <a:rPr lang="en-US" altLang="en-US">
                <a:latin typeface="Arial" panose="020B0604020202020204" pitchFamily="34" charset="0"/>
              </a:rPr>
              <a:t> as well as the </a:t>
            </a:r>
            <a:r>
              <a:rPr lang="en-US" altLang="en-US" b="1" u="sng">
                <a:latin typeface="Arial" panose="020B0604020202020204" pitchFamily="34" charset="0"/>
              </a:rPr>
              <a:t>Student’s Notes</a:t>
            </a:r>
            <a:r>
              <a:rPr lang="en-US" altLang="en-US">
                <a:latin typeface="Arial" panose="020B0604020202020204" pitchFamily="34" charset="0"/>
              </a:rPr>
              <a:t>.  These will provide some of the background that you would otherwise get if you were to attend an instructor-led presentation of this material.</a:t>
            </a:r>
            <a:endParaRPr lang="en-US" altLang="en-US" b="1" u="sng">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B5E4329-6221-4721-BC32-75DB1DDDEEED}" type="slidenum">
              <a:rPr lang="en-US" altLang="en-US" smtClean="0"/>
              <a:pPr>
                <a:spcBef>
                  <a:spcPct val="0"/>
                </a:spcBef>
              </a:pPr>
              <a:t>11</a:t>
            </a:fld>
            <a:endParaRPr lang="en-US"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dirty="0">
                <a:latin typeface="Arial" panose="020B0604020202020204" pitchFamily="34" charset="0"/>
              </a:rPr>
              <a:t>Student’s Notes</a:t>
            </a:r>
            <a:endParaRPr lang="en-US" altLang="en-US" dirty="0">
              <a:latin typeface="Arial" panose="020B0604020202020204" pitchFamily="34" charset="0"/>
            </a:endParaRPr>
          </a:p>
          <a:p>
            <a:pPr eaLnBrk="1" hangingPunct="1"/>
            <a:r>
              <a:rPr lang="en-US" altLang="en-US" dirty="0">
                <a:latin typeface="Arial" panose="020B0604020202020204" pitchFamily="34" charset="0"/>
              </a:rPr>
              <a:t>FHWA’s role in the Federal land transfer process is to act as the transfer agent for the U.S.  FHWA does not take title to the land which is subject to the transfer.  Some Federal agencies have statutory and regulatory authority to deal directly with States on transfer of lands for highway projects.  In those cases, FHWA usually is not directly involved; but, the State should keep FHWA informed as they proceed through the process with the appropriate Federal agency.</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Generally, the FHWA Division Office processes FLT requests from States for projects which have FHWA funding and for which the Federal Controlling Agency does not have statutory authority for making the transfer directly.  If there are no FHWA funds in the project, however, the State is expected to deal directly with the Federal Controlling Agency unless the project has a strong federal nexus for FHWA.</a:t>
            </a:r>
          </a:p>
          <a:p>
            <a:pPr eaLnBrk="1" hangingPunct="1"/>
            <a:endParaRPr lang="en-US" altLang="en-US" dirty="0">
              <a:latin typeface="Arial" panose="020B0604020202020204" pitchFamily="34" charset="0"/>
            </a:endParaRPr>
          </a:p>
          <a:p>
            <a:pPr eaLnBrk="1" hangingPunct="1"/>
            <a:r>
              <a:rPr lang="en-US" altLang="en-US" b="1" u="sng" dirty="0">
                <a:latin typeface="Arial" panose="020B0604020202020204" pitchFamily="34" charset="0"/>
              </a:rPr>
              <a:t>Presenter’s Notes</a:t>
            </a:r>
          </a:p>
          <a:p>
            <a:pPr eaLnBrk="1" hangingPunct="1"/>
            <a:r>
              <a:rPr lang="en-US" altLang="en-US" dirty="0">
                <a:latin typeface="Arial" panose="020B0604020202020204" pitchFamily="34" charset="0"/>
              </a:rPr>
              <a:t>Title to Federal land is held by the United States of America, under the administration of a specified agency of the United States. The provisions of 23 U.S.C. 317 and 23 U.S.C. 107(d) authorize the Secretary of Transportation and, by delegation, the -FHWA to transfer Federal land under the administration of another Federal agency to a State DOT or its nominee. The FHWA does not take title to the land nor does it bring the land under its administration or control. It simply acts as a land transfer agent </a:t>
            </a:r>
          </a:p>
          <a:p>
            <a:pPr eaLnBrk="1" hangingPunct="1"/>
            <a:r>
              <a:rPr lang="en-US" altLang="en-US" dirty="0">
                <a:latin typeface="Arial" panose="020B0604020202020204" pitchFamily="34" charset="0"/>
              </a:rPr>
              <a:t>Federal Land Transfer requirements are clearly applicable for projects undertaken with Federal-aid Highway funds. However, for the Federal Land Transfer provisions to apply to highway projects that are eligible for Federal-aid (but not being funded by Federal-aid), FHWA must determine that a strong Federal transportation interest exists for the transfer. </a:t>
            </a:r>
          </a:p>
          <a:p>
            <a:pPr eaLnBrk="1" hangingPunct="1"/>
            <a:r>
              <a:rPr lang="en-US" altLang="en-US" dirty="0">
                <a:latin typeface="Arial" panose="020B0604020202020204" pitchFamily="34" charset="0"/>
              </a:rPr>
              <a:t>Where authorized, the transfer of the land may also be accomplished directly by the Controlling Agency to the State DOT or its nominee, under the Controlling Agency’s statutory authority. </a:t>
            </a:r>
          </a:p>
          <a:p>
            <a:pPr eaLnBrk="1" hangingPunct="1"/>
            <a:endParaRPr lang="en-US" altLang="en-US" dirty="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F15702-D4AD-4F00-89AF-F481039494E7}" type="slidenum">
              <a:rPr lang="en-US" altLang="en-US" smtClean="0"/>
              <a:pPr>
                <a:spcBef>
                  <a:spcPct val="0"/>
                </a:spcBef>
              </a:pPr>
              <a:t>12</a:t>
            </a:fld>
            <a:endParaRPr lang="en-U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800" b="1" u="sng" dirty="0">
                <a:latin typeface="Arial" panose="020B0604020202020204" pitchFamily="34" charset="0"/>
              </a:rPr>
              <a:t>Student’s and Presenter’s Notes</a:t>
            </a:r>
          </a:p>
          <a:p>
            <a:pPr eaLnBrk="1" hangingPunct="1">
              <a:lnSpc>
                <a:spcPct val="80000"/>
              </a:lnSpc>
            </a:pPr>
            <a:r>
              <a:rPr lang="en-US" altLang="en-US" sz="800" dirty="0">
                <a:latin typeface="Arial" panose="020B0604020202020204" pitchFamily="34" charset="0"/>
              </a:rPr>
              <a:t>This slide and the following one provide a brief summary of the steps in the FLT process.  Each step will be discussed in further detail in the slides following this summary.  To assist both the student and the presenter, the summary of steps 1-4 from the FLT Manual is copied below:</a:t>
            </a:r>
          </a:p>
          <a:p>
            <a:pPr eaLnBrk="1" hangingPunct="1">
              <a:lnSpc>
                <a:spcPct val="80000"/>
              </a:lnSpc>
            </a:pPr>
            <a:endParaRPr lang="en-US" altLang="en-US" sz="800" dirty="0">
              <a:latin typeface="Arial" panose="020B0604020202020204" pitchFamily="34" charset="0"/>
            </a:endParaRPr>
          </a:p>
          <a:p>
            <a:pPr eaLnBrk="1" hangingPunct="1">
              <a:lnSpc>
                <a:spcPct val="80000"/>
              </a:lnSpc>
            </a:pPr>
            <a:r>
              <a:rPr lang="en-US" altLang="en-US" sz="800" dirty="0">
                <a:latin typeface="Arial" panose="020B0604020202020204" pitchFamily="34" charset="0"/>
              </a:rPr>
              <a:t>STEP l </a:t>
            </a:r>
          </a:p>
          <a:p>
            <a:pPr eaLnBrk="1" hangingPunct="1">
              <a:lnSpc>
                <a:spcPct val="80000"/>
              </a:lnSpc>
            </a:pPr>
            <a:r>
              <a:rPr lang="en-US" altLang="en-US" sz="800" dirty="0">
                <a:latin typeface="Arial" panose="020B0604020202020204" pitchFamily="34" charset="0"/>
              </a:rPr>
              <a:t>The State DOT files an application with the FHWA Division setting forth its need for the lands in accordance with 23 CFR 710.601. </a:t>
            </a:r>
            <a:r>
              <a:rPr lang="en-US" altLang="en-US" sz="800" u="sng" dirty="0">
                <a:latin typeface="Arial" panose="020B0604020202020204" pitchFamily="34" charset="0"/>
              </a:rPr>
              <a:t>See also Federal Aid Policy Guide</a:t>
            </a:r>
            <a:r>
              <a:rPr lang="en-US" altLang="en-US" sz="800" dirty="0">
                <a:latin typeface="Arial" panose="020B0604020202020204" pitchFamily="34" charset="0"/>
              </a:rPr>
              <a:t>). Pursuant to 23 CFR 710.201(c), the application must comply with applicable provisions of the State DOT Right of Way Manual as approved by FHWA at the time of the request. While not required at this point, in order to expedite the process it is recommended that the State DOT prepare and include a draft deed with their application in coordination with the Controlling Agency. Additionally, where appropriate, the application should identify if an interim right of entry or temporary construction easement, and its terms, is being requested. </a:t>
            </a:r>
          </a:p>
          <a:p>
            <a:pPr eaLnBrk="1" hangingPunct="1">
              <a:lnSpc>
                <a:spcPct val="80000"/>
              </a:lnSpc>
            </a:pPr>
            <a:r>
              <a:rPr lang="en-US" altLang="en-US" sz="800" dirty="0">
                <a:latin typeface="Arial" panose="020B0604020202020204" pitchFamily="34" charset="0"/>
              </a:rPr>
              <a:t>STEP 2 </a:t>
            </a:r>
          </a:p>
          <a:p>
            <a:pPr eaLnBrk="1" hangingPunct="1">
              <a:lnSpc>
                <a:spcPct val="80000"/>
              </a:lnSpc>
            </a:pPr>
            <a:r>
              <a:rPr lang="en-US" altLang="en-US" sz="800" dirty="0">
                <a:latin typeface="Arial" panose="020B0604020202020204" pitchFamily="34" charset="0"/>
              </a:rPr>
              <a:t>The FHWA Division (generally the Division Realty Specialist) reviews the application in accordance with the FHWA Delegation and Organizational Manual, FHWA Order M1100.1A, Part I, Chapter 5, relating to delegations of authority for real property acquisition, and determines the eligibility of the project for the proposed transfer, whether the land is reasonably necessary for the project, and the accuracy of the legal description. If the FHWA Division concurs in the proposed transfer and finds that the application and accompanying materials comply with the requirements, it will proceed to the next step. If any concerns have arisen, the FHWA Division is encouraged to consult with the appropriate FHWA Counsel. </a:t>
            </a:r>
          </a:p>
          <a:p>
            <a:pPr eaLnBrk="1" hangingPunct="1">
              <a:lnSpc>
                <a:spcPct val="80000"/>
              </a:lnSpc>
            </a:pPr>
            <a:r>
              <a:rPr lang="en-US" altLang="en-US" sz="800" dirty="0">
                <a:latin typeface="Arial" panose="020B0604020202020204" pitchFamily="34" charset="0"/>
              </a:rPr>
              <a:t>STEP 3 </a:t>
            </a:r>
          </a:p>
          <a:p>
            <a:pPr eaLnBrk="1" hangingPunct="1">
              <a:lnSpc>
                <a:spcPct val="80000"/>
              </a:lnSpc>
            </a:pPr>
            <a:r>
              <a:rPr lang="en-US" altLang="en-US" sz="800" dirty="0">
                <a:latin typeface="Arial" panose="020B0604020202020204" pitchFamily="34" charset="0"/>
              </a:rPr>
              <a:t>The Controlling Agency will be asked to concur in the transfer and specify any conditions necessary for the adequate protection and utilization of the reservation in which the requested land is located or, if it objects to the request, to explain its objections and certify that the proposed appropriation is contrary to the public interest or inconsistent with the purposes for which such land has been reserved. This concurrence is usually in the form of a Letter of Consent further addressed in Step 4 below. The Controlling Agency may also provide the State DOT an interim right of entry, pending execution of the deed. </a:t>
            </a:r>
          </a:p>
          <a:p>
            <a:pPr eaLnBrk="1" hangingPunct="1">
              <a:lnSpc>
                <a:spcPct val="80000"/>
              </a:lnSpc>
            </a:pPr>
            <a:r>
              <a:rPr lang="en-US" altLang="en-US" sz="800" dirty="0">
                <a:latin typeface="Arial" panose="020B0604020202020204" pitchFamily="34" charset="0"/>
              </a:rPr>
              <a:t>STEP 4 </a:t>
            </a:r>
          </a:p>
          <a:p>
            <a:pPr eaLnBrk="1" hangingPunct="1">
              <a:lnSpc>
                <a:spcPct val="80000"/>
              </a:lnSpc>
            </a:pPr>
            <a:r>
              <a:rPr lang="en-US" altLang="en-US" sz="800" dirty="0">
                <a:latin typeface="Arial" panose="020B0604020202020204" pitchFamily="34" charset="0"/>
              </a:rPr>
              <a:t>If the Controlling Agency concurs in the FHWA transfer, subject to conditions, the FHWA Division and the State DOT review the conditions, negotiate with the Controlling </a:t>
            </a:r>
          </a:p>
          <a:p>
            <a:pPr eaLnBrk="1" hangingPunct="1">
              <a:lnSpc>
                <a:spcPct val="80000"/>
              </a:lnSpc>
            </a:pPr>
            <a:r>
              <a:rPr lang="en-US" altLang="en-US" sz="800" dirty="0">
                <a:latin typeface="Arial" panose="020B0604020202020204" pitchFamily="34" charset="0"/>
              </a:rPr>
              <a:t>4 </a:t>
            </a:r>
          </a:p>
          <a:p>
            <a:pPr eaLnBrk="1" hangingPunct="1">
              <a:lnSpc>
                <a:spcPct val="80000"/>
              </a:lnSpc>
            </a:pPr>
            <a:r>
              <a:rPr lang="en-US" altLang="en-US" sz="800" dirty="0">
                <a:latin typeface="Arial" panose="020B0604020202020204" pitchFamily="34" charset="0"/>
              </a:rPr>
              <a:t>Agency, and reach a determination as to mutually acceptable conditions. This determination identifying the mutually acceptable conditions should be documented along with the Letter of Consent. The deed is then drafted or modified by the State DOT, alone or in conjunction with the Division</a:t>
            </a:r>
            <a:r>
              <a:rPr lang="en-US" altLang="en-US" sz="800" b="1" dirty="0">
                <a:latin typeface="Arial" panose="020B0604020202020204" pitchFamily="34" charset="0"/>
              </a:rPr>
              <a:t>. </a:t>
            </a:r>
            <a:r>
              <a:rPr lang="en-US" altLang="en-US" sz="800" dirty="0">
                <a:latin typeface="Arial" panose="020B0604020202020204" pitchFamily="34" charset="0"/>
              </a:rPr>
              <a:t>The deed shall contain the clauses required by FHWA as well as the agreed-upon conditions. The deed shall also contain clauses required by 49 CFR 21.7(a)(2) (relating to nondiscrimination) All deeds shall be certified by an attorney licensed within the State as being legally sufficient under State law, as required by 23 CFR 710.601(f). </a:t>
            </a:r>
            <a:r>
              <a:rPr lang="en-US" altLang="en-US" sz="800" u="sng" dirty="0">
                <a:latin typeface="Arial" panose="020B0604020202020204" pitchFamily="34" charset="0"/>
              </a:rPr>
              <a:t>See also </a:t>
            </a:r>
            <a:r>
              <a:rPr lang="en-US" altLang="en-US" sz="800" dirty="0">
                <a:latin typeface="Arial" panose="020B0604020202020204" pitchFamily="34" charset="0"/>
              </a:rPr>
              <a:t>§ 1.10(b) infra.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703FD45-06D6-4843-81FB-897AFF9F097A}" type="slidenum">
              <a:rPr lang="en-US" altLang="en-US" smtClean="0"/>
              <a:pPr>
                <a:spcBef>
                  <a:spcPct val="0"/>
                </a:spcBef>
              </a:pPr>
              <a:t>13</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1000" b="1" u="sng">
                <a:latin typeface="Arial" panose="020B0604020202020204" pitchFamily="34" charset="0"/>
              </a:rPr>
              <a:t>Student’s and Presenter’s Notes</a:t>
            </a:r>
          </a:p>
          <a:p>
            <a:pPr eaLnBrk="1" hangingPunct="1">
              <a:lnSpc>
                <a:spcPct val="80000"/>
              </a:lnSpc>
            </a:pPr>
            <a:r>
              <a:rPr lang="en-US" altLang="en-US" sz="1000">
                <a:latin typeface="Arial" panose="020B0604020202020204" pitchFamily="34" charset="0"/>
              </a:rPr>
              <a:t>The material from the FLT Manual for the summary of steps 5 to 8 are copied below.</a:t>
            </a:r>
          </a:p>
          <a:p>
            <a:pPr eaLnBrk="1" hangingPunct="1">
              <a:lnSpc>
                <a:spcPct val="80000"/>
              </a:lnSpc>
            </a:pPr>
            <a:endParaRPr lang="en-US" altLang="en-US" sz="1000">
              <a:latin typeface="Arial" panose="020B0604020202020204" pitchFamily="34" charset="0"/>
            </a:endParaRPr>
          </a:p>
          <a:p>
            <a:pPr eaLnBrk="1" hangingPunct="1">
              <a:lnSpc>
                <a:spcPct val="80000"/>
              </a:lnSpc>
            </a:pPr>
            <a:r>
              <a:rPr lang="en-US" altLang="en-US" sz="1000">
                <a:latin typeface="Arial" panose="020B0604020202020204" pitchFamily="34" charset="0"/>
              </a:rPr>
              <a:t>STEP 5 </a:t>
            </a:r>
          </a:p>
          <a:p>
            <a:pPr eaLnBrk="1" hangingPunct="1">
              <a:lnSpc>
                <a:spcPct val="80000"/>
              </a:lnSpc>
            </a:pPr>
            <a:r>
              <a:rPr lang="en-US" altLang="en-US" sz="1000">
                <a:latin typeface="Arial" panose="020B0604020202020204" pitchFamily="34" charset="0"/>
              </a:rPr>
              <a:t>If it has not already done so, the State DOT submits the proposed deed to the FHWA Division staff, who, after initial review, </a:t>
            </a:r>
            <a:r>
              <a:rPr lang="en-US" altLang="en-US" sz="1000" u="sng">
                <a:latin typeface="Arial" panose="020B0604020202020204" pitchFamily="34" charset="0"/>
              </a:rPr>
              <a:t>see </a:t>
            </a:r>
            <a:r>
              <a:rPr lang="en-US" altLang="en-US" sz="1000">
                <a:latin typeface="Arial" panose="020B0604020202020204" pitchFamily="34" charset="0"/>
              </a:rPr>
              <a:t>checklist at Appendix X, confirms the accuracy of the legal description and plan or plat, and forwards the entire package to the FHWA Counsel with comments and recommendations, if any, along with the State DOT's application submission, the Controlling Agency’s Letter of Consent, and accompanying data, and requests a legal sufficiency finding. </a:t>
            </a:r>
          </a:p>
          <a:p>
            <a:pPr eaLnBrk="1" hangingPunct="1">
              <a:lnSpc>
                <a:spcPct val="80000"/>
              </a:lnSpc>
            </a:pPr>
            <a:r>
              <a:rPr lang="en-US" altLang="en-US" sz="1000">
                <a:latin typeface="Arial" panose="020B0604020202020204" pitchFamily="34" charset="0"/>
              </a:rPr>
              <a:t>STEP 6 </a:t>
            </a:r>
          </a:p>
          <a:p>
            <a:pPr lvl="1" eaLnBrk="1" hangingPunct="1">
              <a:lnSpc>
                <a:spcPct val="80000"/>
              </a:lnSpc>
            </a:pPr>
            <a:r>
              <a:rPr lang="en-US" altLang="en-US" sz="1000">
                <a:latin typeface="Arial" panose="020B0604020202020204" pitchFamily="34" charset="0"/>
              </a:rPr>
              <a:t>The FHWA Counsel and the FHWA Division staff review the submitted documents and coordinate the resolution of any remaining issues with the State DOT and Controlling Agency, as appropriate. At the conclusion of this review, FHWA Counsel determines if the appropriate process has been followed and if the deed is legally sufficient under federal law and document such finding.5 </a:t>
            </a:r>
          </a:p>
          <a:p>
            <a:pPr eaLnBrk="1" hangingPunct="1">
              <a:lnSpc>
                <a:spcPct val="80000"/>
              </a:lnSpc>
            </a:pPr>
            <a:r>
              <a:rPr lang="en-US" altLang="en-US" sz="1000">
                <a:latin typeface="Arial" panose="020B0604020202020204" pitchFamily="34" charset="0"/>
              </a:rPr>
              <a:t>STEP 7 </a:t>
            </a:r>
          </a:p>
          <a:p>
            <a:pPr lvl="4" eaLnBrk="1" hangingPunct="1">
              <a:lnSpc>
                <a:spcPct val="80000"/>
              </a:lnSpc>
            </a:pPr>
            <a:r>
              <a:rPr lang="en-US" altLang="en-US" sz="1000">
                <a:latin typeface="Arial" panose="020B0604020202020204" pitchFamily="34" charset="0"/>
              </a:rPr>
              <a:t>Upon receipt of a finding of legal sufficiency, the FHWA Division staff transmits the deed to the State DOT for acceptance and signature by the appropriate State official. The State DOT then transmits the deed to the Division Administrator6 for execution. The fully executed deed should then be transmitted to the State DOT for recording. </a:t>
            </a:r>
          </a:p>
          <a:p>
            <a:pPr eaLnBrk="1" hangingPunct="1">
              <a:lnSpc>
                <a:spcPct val="80000"/>
              </a:lnSpc>
            </a:pPr>
            <a:r>
              <a:rPr lang="en-US" altLang="en-US" sz="1000">
                <a:latin typeface="Arial" panose="020B0604020202020204" pitchFamily="34" charset="0"/>
              </a:rPr>
              <a:t>STEP 8 </a:t>
            </a:r>
          </a:p>
          <a:p>
            <a:pPr eaLnBrk="1" hangingPunct="1">
              <a:lnSpc>
                <a:spcPct val="80000"/>
              </a:lnSpc>
            </a:pPr>
            <a:r>
              <a:rPr lang="en-US" altLang="en-US" sz="1000">
                <a:latin typeface="Arial" panose="020B0604020202020204" pitchFamily="34" charset="0"/>
              </a:rPr>
              <a:t>Upon recordation, the State DOT should send a copy of the recorded deed to the FHWA Division and the Controlling Agency and coordinate distribution of copies to interested parties, if appropriate, and address any remaining administrative matters. The FHWA Division staff updates the appropriate FHWA Division log.</a:t>
            </a:r>
          </a:p>
          <a:p>
            <a:pPr eaLnBrk="1" hangingPunct="1">
              <a:lnSpc>
                <a:spcPct val="80000"/>
              </a:lnSpc>
            </a:pPr>
            <a:endParaRPr lang="en-US" altLang="en-US" sz="100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20F2E57-C64D-4F0F-872A-E2EC0FDF2765}" type="slidenum">
              <a:rPr lang="en-US" altLang="en-US" smtClean="0"/>
              <a:pPr>
                <a:spcBef>
                  <a:spcPct val="0"/>
                </a:spcBef>
              </a:pPr>
              <a:t>14</a:t>
            </a:fld>
            <a:endParaRPr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52400" indent="-152400" eaLnBrk="1" hangingPunct="1">
              <a:lnSpc>
                <a:spcPct val="80000"/>
              </a:lnSpc>
            </a:pPr>
            <a:r>
              <a:rPr lang="en-US" altLang="en-US" sz="800" b="1" u="sng">
                <a:latin typeface="Arial" panose="020B0604020202020204" pitchFamily="34" charset="0"/>
              </a:rPr>
              <a:t>Student’s Notes</a:t>
            </a:r>
          </a:p>
          <a:p>
            <a:pPr marL="152400" indent="-152400" eaLnBrk="1" hangingPunct="1">
              <a:lnSpc>
                <a:spcPct val="80000"/>
              </a:lnSpc>
            </a:pPr>
            <a:r>
              <a:rPr lang="en-US" altLang="en-US" sz="800">
                <a:latin typeface="Arial" panose="020B0604020202020204" pitchFamily="34" charset="0"/>
              </a:rPr>
              <a:t>The FLT process typically begins with a written application from the State DOT to the FHWA Division Office asking FHWA to request from the Controlling Agency a Letter of Consent (LOC) concurring with the proposed transfer.  The State’s application must include, as a minimum, the information noted in this slide.  Often, a draft highway easement deed is included in the application package; this is helpful both to FHWA and to the Controlling Agency, and can help to move the process along more quickly.  It is important that the information provided in the application be complete, accurate, and clear.  The statutes allow the Controlling Agency 4 months to consider a request for a FLT.  A complete and clear package accompanying FHWA’s request for the LOC can help expedite the processing time.</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b="1" u="sng">
                <a:latin typeface="Arial" panose="020B0604020202020204" pitchFamily="34" charset="0"/>
              </a:rPr>
              <a:t>Presenter’s Notes</a:t>
            </a:r>
          </a:p>
          <a:p>
            <a:pPr marL="152400" indent="-152400" eaLnBrk="1" hangingPunct="1">
              <a:lnSpc>
                <a:spcPct val="80000"/>
              </a:lnSpc>
            </a:pPr>
            <a:r>
              <a:rPr lang="en-US" altLang="en-US" sz="800">
                <a:latin typeface="Arial" panose="020B0604020202020204" pitchFamily="34" charset="0"/>
              </a:rPr>
              <a:t>(a) The State DOT's application must include, at a minimum, the following information and certifications, </a:t>
            </a:r>
            <a:r>
              <a:rPr lang="en-US" altLang="en-US" sz="800" u="sng">
                <a:latin typeface="Arial" panose="020B0604020202020204" pitchFamily="34" charset="0"/>
              </a:rPr>
              <a:t>see </a:t>
            </a:r>
            <a:r>
              <a:rPr lang="en-US" altLang="en-US" sz="800">
                <a:latin typeface="Arial" panose="020B0604020202020204" pitchFamily="34" charset="0"/>
              </a:rPr>
              <a:t>23 CFR 710.601: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The purpose for which the lands are to be used;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The estate or interest in the land required for the project;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The Federal-aid project number or other appropriate references;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The name of the Controlling Agency administering the land and identity of the installation or activity in possession of the land;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A map showing the survey of the lands to be acquired, </a:t>
            </a:r>
            <a:r>
              <a:rPr lang="en-US" altLang="en-US" sz="800" u="sng">
                <a:latin typeface="Arial" panose="020B0604020202020204" pitchFamily="34" charset="0"/>
              </a:rPr>
              <a:t>see </a:t>
            </a:r>
            <a:r>
              <a:rPr lang="en-US" altLang="en-US" sz="800">
                <a:latin typeface="Arial" panose="020B0604020202020204" pitchFamily="34" charset="0"/>
              </a:rPr>
              <a:t>Section 1.3;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A legal description of the lands desired, </a:t>
            </a:r>
            <a:r>
              <a:rPr lang="en-US" altLang="en-US" sz="800" u="sng">
                <a:latin typeface="Arial" panose="020B0604020202020204" pitchFamily="34" charset="0"/>
              </a:rPr>
              <a:t>see </a:t>
            </a:r>
            <a:r>
              <a:rPr lang="en-US" altLang="en-US" sz="800">
                <a:latin typeface="Arial" panose="020B0604020202020204" pitchFamily="34" charset="0"/>
              </a:rPr>
              <a:t>Section 1.3; and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A statement of compliance with the National Environmental Policy Act of 1969 (</a:t>
            </a:r>
            <a:r>
              <a:rPr lang="en-US" altLang="en-US" sz="800" u="sng">
                <a:latin typeface="Arial" panose="020B0604020202020204" pitchFamily="34" charset="0"/>
              </a:rPr>
              <a:t>42 U.S.C. 4332</a:t>
            </a:r>
            <a:r>
              <a:rPr lang="en-US" altLang="en-US" sz="800">
                <a:latin typeface="Arial" panose="020B0604020202020204" pitchFamily="34" charset="0"/>
              </a:rPr>
              <a:t>, </a:t>
            </a:r>
            <a:r>
              <a:rPr lang="en-US" altLang="en-US" sz="800" i="1">
                <a:latin typeface="Arial" panose="020B0604020202020204" pitchFamily="34" charset="0"/>
              </a:rPr>
              <a:t>et seq.</a:t>
            </a:r>
            <a:r>
              <a:rPr lang="en-US" altLang="en-US" sz="800">
                <a:latin typeface="Arial" panose="020B0604020202020204" pitchFamily="34" charset="0"/>
              </a:rPr>
              <a:t>) and all other applicable Federal environmental laws, including the National Historic Preservation Act (</a:t>
            </a:r>
            <a:r>
              <a:rPr lang="en-US" altLang="en-US" sz="800" u="sng">
                <a:latin typeface="Arial" panose="020B0604020202020204" pitchFamily="34" charset="0"/>
              </a:rPr>
              <a:t>16 U.S.C. 470(f)</a:t>
            </a:r>
            <a:r>
              <a:rPr lang="en-US" altLang="en-US" sz="800">
                <a:latin typeface="Arial" panose="020B0604020202020204" pitchFamily="34" charset="0"/>
              </a:rPr>
              <a:t>), and Section 4(f) of the Department of Transportation Act of 1966 (49 U.S.C. 303; </a:t>
            </a:r>
            <a:r>
              <a:rPr lang="en-US" altLang="en-US" sz="800" u="sng">
                <a:latin typeface="Arial" panose="020B0604020202020204" pitchFamily="34" charset="0"/>
              </a:rPr>
              <a:t>23 U.S.C. 138</a:t>
            </a:r>
            <a:r>
              <a:rPr lang="en-US" altLang="en-US" sz="800">
                <a:latin typeface="Arial" panose="020B0604020202020204" pitchFamily="34" charset="0"/>
              </a:rPr>
              <a:t>).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(b) In addition to those mandatory requirements set forth above, the State DOT’s application should include a complete title report or other acceptable title information, appropriate to satisfy the State DOT’s requirements for acquiring right-of-way adequate to construct, operate and maintain the project facility. The information contained in the title report or other acceptable title information should identify ownership and control of the parcel(s) proposed for transfer and all encumbrances, points of contact at the State DOT and at the Controlling Agency, together with other relevant information such as, if applicable, a request for an interim right of entry. </a:t>
            </a:r>
          </a:p>
          <a:p>
            <a:pPr marL="152400" indent="-152400" eaLnBrk="1" hangingPunct="1">
              <a:lnSpc>
                <a:spcPct val="80000"/>
              </a:lnSpc>
            </a:pPr>
            <a:r>
              <a:rPr lang="en-US" altLang="en-US" sz="800">
                <a:latin typeface="Arial" panose="020B0604020202020204" pitchFamily="34" charset="0"/>
              </a:rPr>
              <a:t>(c) Where a Federal land transfer request is for a nominee (e.g. local public agency such as city, town, or county), the application, and all subsequent actions in connection with the request, should be submitted by the State DOT to the FHWA Division on behalf of such nominee. In such situation, the application should include a statement signed by the State DOT identifying the specified nominee to receive the interest in the land. Additionally, in the event the proposed nominee is a private entity (e.g., when a public-private partnership is involved), the FHWA Division should consult with Headquarters to confirm whether the requested transfer is consistent with Section 107(d) or 317. </a:t>
            </a:r>
          </a:p>
          <a:p>
            <a:pPr marL="152400" indent="-152400" eaLnBrk="1" hangingPunct="1">
              <a:lnSpc>
                <a:spcPct val="80000"/>
              </a:lnSpc>
            </a:pPr>
            <a:endParaRPr lang="en-US" altLang="en-US" sz="800">
              <a:latin typeface="Arial" panose="020B0604020202020204" pitchFamily="34" charset="0"/>
            </a:endParaRPr>
          </a:p>
          <a:p>
            <a:pPr marL="1981200" lvl="4" indent="-152400" eaLnBrk="1" hangingPunct="1">
              <a:lnSpc>
                <a:spcPct val="80000"/>
              </a:lnSpc>
            </a:pPr>
            <a:r>
              <a:rPr lang="en-US" altLang="en-US" sz="800">
                <a:latin typeface="Arial" panose="020B0604020202020204" pitchFamily="34" charset="0"/>
              </a:rPr>
              <a:t>SUFFICIENCY OF PLATS AND LEGAL DESCRIPTIONS FOR APPLICATION PURPOSES (Step 1 continued) </a:t>
            </a:r>
          </a:p>
          <a:p>
            <a:pPr marL="152400" indent="-152400" eaLnBrk="1" hangingPunct="1">
              <a:lnSpc>
                <a:spcPct val="80000"/>
              </a:lnSpc>
              <a:buFontTx/>
              <a:buAutoNum type="alphaLcParenBoth"/>
            </a:pPr>
            <a:r>
              <a:rPr lang="en-US" altLang="en-US" sz="800">
                <a:latin typeface="Arial" panose="020B0604020202020204" pitchFamily="34" charset="0"/>
              </a:rPr>
              <a:t>Maps and plats should be printed on paper of a size for attachment to the deed and satisfy applicable requirements for recording. Very large or bulky maps may be cut in sections for mounting, or reduced, provided the reduction is clear and legible. Plats that are illegible, too small, or not properly mounted should be returned to the State DOT for correction. The map or plat should show a survey of the requested land or should otherwise be sufficient to enable an engineer or surveyor to locate the land. </a:t>
            </a:r>
          </a:p>
          <a:p>
            <a:pPr marL="152400" indent="-152400" eaLnBrk="1" hangingPunct="1">
              <a:lnSpc>
                <a:spcPct val="80000"/>
              </a:lnSpc>
            </a:pPr>
            <a:r>
              <a:rPr lang="en-US" altLang="en-US" sz="800">
                <a:latin typeface="Arial" panose="020B0604020202020204" pitchFamily="34" charset="0"/>
              </a:rPr>
              <a:t>(c) Land descriptions may be by metes and bounds, a public land survey, or a legal subdivision description. The above types are preferred, but a centerline or other description is acceptable when allowed by State law and by the Controlling Agency or by the provisions of (d) below. The description should also include the tract number and total acreage of each parcel. </a:t>
            </a:r>
          </a:p>
          <a:p>
            <a:pPr marL="1981200" lvl="4" indent="-152400" eaLnBrk="1" hangingPunct="1">
              <a:lnSpc>
                <a:spcPct val="80000"/>
              </a:lnSpc>
            </a:pPr>
            <a:r>
              <a:rPr lang="en-US" altLang="en-US" sz="800">
                <a:latin typeface="Arial" panose="020B0604020202020204" pitchFamily="34" charset="0"/>
              </a:rPr>
              <a:t>(e) The plat or map at a minimum must include the following information on all copies. Additional requirements to properly identify the parcel may exist within a particular State’s law.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Control of access lines, if applicable, identified by appropriate symbol and map legend. Permitted access points should be located by survey between station numbers.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The area to be transferred marked by shading, hatching, or other means suitable for black and white reproduction.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The acreage or square footage contained in each tract, if feasible, and the area of very small parcels shown in square feet.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Tract number assigned to each parcel.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Tax parcel number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Other existing rights/claims/easements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Right-of-way lines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Section lines, section numbers, and adjoining property lines, if applicable.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Name of State and county wherein land is located.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Citation to Federal-aid project number and project name or other appropriate reference.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Terminal and lateral limits of the project, including temporary construction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easements and design mitigation boundaries.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Location of appurtenances which are significant to the project or of noteworthy value, i.e., buildings, bridges, or roads.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Other information that may be required on maps by the Controlling Agency or public land office, such as north arrow, bar scale, corner ties, legend, vicinity map, etc. </a:t>
            </a:r>
          </a:p>
          <a:p>
            <a:pPr marL="152400" indent="-152400" eaLnBrk="1" hangingPunct="1">
              <a:lnSpc>
                <a:spcPct val="80000"/>
              </a:lnSpc>
            </a:pPr>
            <a:endParaRPr lang="en-US" altLang="en-US" sz="80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C9DC5A9-4CCA-44CB-A23C-007C710DA34B}" type="slidenum">
              <a:rPr lang="en-US" altLang="en-US" smtClean="0"/>
              <a:pPr>
                <a:spcBef>
                  <a:spcPct val="0"/>
                </a:spcBef>
              </a:pPr>
              <a:t>15</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altLang="en-US" b="1" u="sng">
                <a:latin typeface="Arial" panose="020B0604020202020204" pitchFamily="34" charset="0"/>
              </a:rPr>
              <a:t>Student’s Notes</a:t>
            </a:r>
          </a:p>
          <a:p>
            <a:pPr marL="228600" indent="-228600" eaLnBrk="1" hangingPunct="1"/>
            <a:r>
              <a:rPr lang="en-US" altLang="en-US">
                <a:latin typeface="Arial" panose="020B0604020202020204" pitchFamily="34" charset="0"/>
              </a:rPr>
              <a:t>When the State’s package is received by FHWA, it is reviewed for completeness and accuracy.  The Division Office must determine that the property is needed for the project, and that the appropriate NEPA documentation is provided.  If the Division Office finds the State’s package to be incomplete or not containing sufficient detail, they must work with the State to get the necessary information before sending the request to the Controlling Agency.</a:t>
            </a:r>
          </a:p>
          <a:p>
            <a:pPr marL="228600" indent="-228600" eaLnBrk="1" hangingPunct="1"/>
            <a:endParaRPr lang="en-US" altLang="en-US">
              <a:latin typeface="Arial" panose="020B0604020202020204" pitchFamily="34" charset="0"/>
            </a:endParaRPr>
          </a:p>
          <a:p>
            <a:pPr marL="228600" indent="-228600" eaLnBrk="1" hangingPunct="1"/>
            <a:r>
              <a:rPr lang="en-US" altLang="en-US" b="1" u="sng">
                <a:latin typeface="Arial" panose="020B0604020202020204" pitchFamily="34" charset="0"/>
              </a:rPr>
              <a:t>Presenter’s Notes</a:t>
            </a:r>
          </a:p>
          <a:p>
            <a:pPr marL="228600" indent="-228600" eaLnBrk="1" hangingPunct="1">
              <a:buFontTx/>
              <a:buChar char="•"/>
            </a:pPr>
            <a:r>
              <a:rPr lang="en-US" altLang="en-US">
                <a:latin typeface="Arial" panose="020B0604020202020204" pitchFamily="34" charset="0"/>
              </a:rPr>
              <a:t>Upon receipt of a State DOT’s land transfer submission, the FHWA Division staff should undertake a preliminary review to see that it conforms to 23 CFR 710.601. If any items are missing or incomplete, the FHWA Division shall request these items from the State DOT. </a:t>
            </a:r>
          </a:p>
          <a:p>
            <a:pPr marL="228600" indent="-228600" eaLnBrk="1" hangingPunct="1"/>
            <a:r>
              <a:rPr lang="en-US" altLang="en-US">
                <a:latin typeface="Arial" panose="020B0604020202020204" pitchFamily="34" charset="0"/>
              </a:rPr>
              <a:t>FHWA must make a written determination that the lands or interests in lands requested by the State DOT are reasonably necessary for the project. The determination is made by FHWA Division staff.</a:t>
            </a:r>
          </a:p>
          <a:p>
            <a:pPr marL="228600" indent="-228600" eaLnBrk="1" hangingPunct="1"/>
            <a:r>
              <a:rPr lang="en-US" altLang="en-US">
                <a:latin typeface="Arial" panose="020B0604020202020204" pitchFamily="34" charset="0"/>
              </a:rPr>
              <a:t>FHWA must comply with the National Environmental Policy Act (NEPA) for the underlying transportation project itself and the NEPA documentation will identify significant impacts resulting from the acquisition of all of the right of way needed, including that proposed to be obtained using a Federal land transfer. FHWA and the State DOT should consider needs of the Controlling Agency to obtain environmental clearance. The needs are best protected by the Controlling Agency’s being invited to be a Cooperating Agency in the FHWA NEPA process early in the project development process. </a:t>
            </a:r>
          </a:p>
          <a:p>
            <a:pPr marL="228600" indent="-228600" eaLnBrk="1" hangingPunct="1"/>
            <a:r>
              <a:rPr lang="en-US" altLang="en-US">
                <a:latin typeface="Arial" panose="020B0604020202020204" pitchFamily="34" charset="0"/>
              </a:rPr>
              <a:t> In any case, in accordance with 23 CFR 710.601(d)(7), the application must contain a statement of compliance with NEPA.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AB3FDBC-C894-484C-85BA-CB8AB5E51663}" type="slidenum">
              <a:rPr lang="en-US" altLang="en-US" smtClean="0"/>
              <a:pPr>
                <a:spcBef>
                  <a:spcPct val="0"/>
                </a:spcBef>
              </a:pPr>
              <a:t>16</a:t>
            </a:fld>
            <a:endParaRPr lang="en-US" alt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800" b="1" u="sng">
                <a:latin typeface="Arial" panose="020B0604020202020204" pitchFamily="34" charset="0"/>
              </a:rPr>
              <a:t>Student’s Notes</a:t>
            </a:r>
          </a:p>
          <a:p>
            <a:pPr eaLnBrk="1" hangingPunct="1">
              <a:lnSpc>
                <a:spcPct val="80000"/>
              </a:lnSpc>
            </a:pPr>
            <a:r>
              <a:rPr lang="en-US" altLang="en-US" sz="800">
                <a:latin typeface="Arial" panose="020B0604020202020204" pitchFamily="34" charset="0"/>
              </a:rPr>
              <a:t>The FHWA Division Office, upon receipt and review of the State’s application and determining it complete, will make a formal written request to the Controlling Agency asking for a Letter of Consent to the appropriation of the land for the State’s highway project.  The statutes allow the Controlling Agency four months to consider the request.  If the State needs quicker access to the property, the FHWA Division Office has a couple of options.  One option is to explain the need for the property and the schedule it is on, and ask the Controlling Agency for expeditious handling of the request.  However, the more common approach is to request from the Controlling Agency a right-of-entry to allow the State to immediately access the property upon receipt of the LOC.  The request to the Controlling Agency and the responding LOC do not automatically grant right-of-entry.  It must be specifically requested in FHWA’s letter of request, and must be specifically granted in the Controlling Agency’s LOC.</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b="1" u="sng">
                <a:latin typeface="Arial" panose="020B0604020202020204" pitchFamily="34" charset="0"/>
              </a:rPr>
              <a:t>Presenter’s Notes</a:t>
            </a:r>
          </a:p>
          <a:p>
            <a:pPr eaLnBrk="1" hangingPunct="1">
              <a:lnSpc>
                <a:spcPct val="80000"/>
              </a:lnSpc>
            </a:pPr>
            <a:r>
              <a:rPr lang="en-US" altLang="en-US" sz="800">
                <a:latin typeface="Arial" panose="020B0604020202020204" pitchFamily="34" charset="0"/>
              </a:rPr>
              <a:t>The FHWA Division, or the State DOT through the FHWA Division, initiates the necessary correspondence with the Controlling Agency to request concurrence with transfer of the lands or interests in land requested by the State DOT. Alternatively, the State DOT may initiate the transfer process with the Controlling Agency directly. In such case, the State DOT should provide FHWA notice of such fact, together with copies of all accompanying documentation. In either event, the Controlling Agency should be provided a letter containing the following information in order to respond to the FHWA or State DOT request: </a:t>
            </a:r>
          </a:p>
          <a:p>
            <a:pPr eaLnBrk="1" hangingPunct="1">
              <a:lnSpc>
                <a:spcPct val="80000"/>
              </a:lnSpc>
            </a:pPr>
            <a:endParaRPr lang="en-US" altLang="en-US" sz="800">
              <a:latin typeface="Arial" panose="020B0604020202020204" pitchFamily="34" charset="0"/>
            </a:endParaRPr>
          </a:p>
          <a:p>
            <a:pPr eaLnBrk="1" hangingPunct="1">
              <a:lnSpc>
                <a:spcPct val="80000"/>
              </a:lnSpc>
            </a:pPr>
            <a:endParaRPr lang="en-US" altLang="en-US" sz="800">
              <a:latin typeface="Arial" panose="020B0604020202020204" pitchFamily="34" charset="0"/>
            </a:endParaRPr>
          </a:p>
          <a:p>
            <a:pPr eaLnBrk="1" hangingPunct="1">
              <a:lnSpc>
                <a:spcPct val="80000"/>
              </a:lnSpc>
              <a:buFontTx/>
              <a:buChar char="•"/>
            </a:pPr>
            <a:r>
              <a:rPr lang="en-US" altLang="en-US" sz="800">
                <a:latin typeface="Arial" panose="020B0604020202020204" pitchFamily="34" charset="0"/>
              </a:rPr>
              <a:t>The fact that the State DOT has submitted an application pursuant to Section 107(d) or 317 for the transfer of lands or interest in lands required for a Federal-aid or Federal-aid eligible, highway project.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The FHWA’s determination that the lands or interests in lands requested by the State DOT are reasonably necessary for the project.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The recognized presence of any abutters' rights or easements which may interfere with access or other restrictions regarding the requested right of way. </a:t>
            </a:r>
          </a:p>
          <a:p>
            <a:pPr eaLnBrk="1" hangingPunct="1">
              <a:lnSpc>
                <a:spcPct val="80000"/>
              </a:lnSpc>
            </a:pPr>
            <a:endParaRPr lang="en-US" altLang="en-US" sz="800">
              <a:latin typeface="Arial" panose="020B0604020202020204" pitchFamily="34" charset="0"/>
            </a:endParaRP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A brief description of the estate or interest in the land requested for transfer. </a:t>
            </a:r>
          </a:p>
          <a:p>
            <a:pPr eaLnBrk="1" hangingPunct="1">
              <a:lnSpc>
                <a:spcPct val="80000"/>
              </a:lnSpc>
            </a:pPr>
            <a:endParaRPr lang="en-US" altLang="en-US" sz="800">
              <a:latin typeface="Arial" panose="020B0604020202020204" pitchFamily="34" charset="0"/>
            </a:endParaRP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The FHWA’s request that the Controlling Agency concur in the transfer of the property to the State DOT and identify any conditions to the transfer to be included in the deed.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Federal Land Transfers for projects on the Interstate System do not technically require the consent of the Controlling Agency, because 23 U.S.C. 107(d), unlike 23 U.S.C. 317, simply directs the Controlling Agency to cooperate with the Secretary of Transportation to effectuate the transfer. Nonetheless, it is the FHWA’s practice to request consent for all Federal Land Transfers as a matter of comity. </a:t>
            </a:r>
          </a:p>
          <a:p>
            <a:pPr eaLnBrk="1" hangingPunct="1">
              <a:lnSpc>
                <a:spcPct val="80000"/>
              </a:lnSpc>
            </a:pPr>
            <a:endParaRPr lang="en-US" altLang="en-US" sz="800">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940A77B-94B4-4090-820B-6B9DDE1E49DB}" type="slidenum">
              <a:rPr lang="en-US" altLang="en-US" smtClean="0"/>
              <a:pPr>
                <a:spcBef>
                  <a:spcPct val="0"/>
                </a:spcBef>
              </a:pPr>
              <a:t>17</a:t>
            </a:fld>
            <a:endParaRPr lang="en-US" alt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a:latin typeface="Arial" panose="020B0604020202020204" pitchFamily="34" charset="0"/>
              </a:rPr>
              <a:t>Student’s Notes</a:t>
            </a:r>
          </a:p>
          <a:p>
            <a:pPr eaLnBrk="1" hangingPunct="1"/>
            <a:r>
              <a:rPr lang="en-US" altLang="en-US">
                <a:latin typeface="Arial" panose="020B0604020202020204" pitchFamily="34" charset="0"/>
              </a:rPr>
              <a:t>When the LOC is received from the Controlling Agency, the FHWA Division Office forwards it to the State and requests them to prepare the deed for execution by the FHWA Division Administrator.  If the Controlling Agency provided any conditions on the transfer, the Division Office will request the State to incorporate them into the highway easement deed.  Also, if the Controlling Agency grants a right-of-entry to the State, the Division Office will so inform the State.  It is important to note, though, that a right-of-entry is not an excuse to delay the preparation and execution of the highway easement deed.  Although the right-of-entry allows the State to commence construction work on the property as soon as received, the FLT process is not put on hold.  The State should proceed in a timely manner to have the deed prepared and returned to the FHWA Division Office.</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Please note, also, that the State's legal sufficiency determination is done under state law. It can be made by a state attorney (which may be an in-house DOT attorney or an attorney from the Attorney General’s office), or by a private attorney under contract to the state AG or state DOT.  The state’s legal sufficiency review includes a review of the property description. It must be adequate under state law and it must close.  The State’s legal sufficiency determination is not the same thing as FHWA's legal sufficiency determination as performed by FHWA counsel.  The FHWA legal sufficiency determination is required for a Division Administrator to exercise the delegation of authority from the Secretary of Transportation to sign the deed.</a:t>
            </a: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a:p>
            <a:pPr eaLnBrk="1" hangingPunct="1"/>
            <a:r>
              <a:rPr lang="en-US" altLang="en-US" b="1" u="sng">
                <a:latin typeface="Arial" panose="020B0604020202020204" pitchFamily="34" charset="0"/>
              </a:rPr>
              <a:t>Presenter’s Notes</a:t>
            </a:r>
          </a:p>
          <a:p>
            <a:pPr eaLnBrk="1" hangingPunct="1"/>
            <a:r>
              <a:rPr lang="en-US" altLang="en-US">
                <a:latin typeface="Arial" panose="020B0604020202020204" pitchFamily="34" charset="0"/>
              </a:rPr>
              <a:t>(a) After the Division reviews the Controlling Agency’s response to the requested transfer, the response and any conditions identified for the transfer will be forwarded to the State DOT for preparation or, if previously drafted, for revision of the deed. </a:t>
            </a:r>
          </a:p>
          <a:p>
            <a:pPr eaLnBrk="1" hangingPunct="1"/>
            <a:r>
              <a:rPr lang="en-US" altLang="en-US">
                <a:latin typeface="Arial" panose="020B0604020202020204" pitchFamily="34" charset="0"/>
              </a:rPr>
              <a:t>(b) The deed shall be prepared by the State DOT, include conditions required by the Controlling Agency, and comply with applicable State and local law. As required by 23 CFR 710.601(f), the deed shall include a certification by an attorney licensed to practice in the State that the deed is legally sufficient under State law. For example, in some states, the law does not require a deed to include both a legal description and a plat to be legally sufficient for the transfer of property. If the State DOT so requests, it will be sufficient for the deed to include just one of the exhibits, depending upon State requirements and those of the Controlling Agency. The deed is then forwarded to the FHWA Division for review and approval. </a:t>
            </a:r>
          </a:p>
          <a:p>
            <a:pPr eaLnBrk="1" hangingPunct="1"/>
            <a:endParaRPr lang="en-US" altLang="en-US">
              <a:latin typeface="Arial" panose="020B0604020202020204" pitchFamily="34" charset="0"/>
            </a:endParaRPr>
          </a:p>
          <a:p>
            <a:r>
              <a:rPr lang="en-US" altLang="en-US">
                <a:latin typeface="Arial" panose="020B0604020202020204" pitchFamily="34" charset="0"/>
              </a:rPr>
              <a:t>You need to make the distinction that the State's legal sufficiency determination is done under state law. It can be made by a state AG attorney or a private attorney under contract to the state AG or state DOT.  The state’s legal sufficiency review includes a review of the property description. It must be adequate under state law and it must close.  Make sure the students understand that the State’s legal sufficiency determination is not the same thing as FHWA's legal sufficiency determination as performed by FHWA counsel.  The FHWA legal sufficiency determination is required for a Division Administrator to exercise the delegation of authority from the Secretary of Transportation to sign the deed.</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8BFBA69-FD17-4FAF-B351-E8456AF7A72A}" type="slidenum">
              <a:rPr lang="en-US" altLang="en-US" smtClean="0"/>
              <a:pPr>
                <a:spcBef>
                  <a:spcPct val="0"/>
                </a:spcBef>
              </a:pPr>
              <a:t>18</a:t>
            </a:fld>
            <a:endParaRPr lang="en-US" alt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800" b="1" u="sng">
                <a:latin typeface="Arial" panose="020B0604020202020204" pitchFamily="34" charset="0"/>
              </a:rPr>
              <a:t>Student’s Notes</a:t>
            </a:r>
          </a:p>
          <a:p>
            <a:pPr eaLnBrk="1" hangingPunct="1">
              <a:lnSpc>
                <a:spcPct val="80000"/>
              </a:lnSpc>
            </a:pPr>
            <a:r>
              <a:rPr lang="en-US" altLang="en-US" sz="800">
                <a:latin typeface="Arial" panose="020B0604020202020204" pitchFamily="34" charset="0"/>
              </a:rPr>
              <a:t>When the State returns the deed to the FHWA Division Office, the Division (typically, the Division Realty Specialist) will review it for adequacy.  It is important to check the legal description to ensure there are no apparent discrepancies (many Division Offices rely on the DOT’s ROW or legal staff to check to be sure the legal description is accurate and closes).  When the Division has completed the review of the deed, they forward it to FHWA legal counsel for a legal sufficiency determination.  Each Division Office typically has a designated member or members of the Chief Counsel’s staff with whom they work on such things as legal sufficiency determinations (for example, when one of the west coast Division Offices has a highway easement deed requiring a legal sufficiency determination, they would normally send it to the legal staff situated in the San Francisco office of the Resource Center).  There are some steps that can be taken to facilitate and expedite the legal sufficiency review; these should be discussed with legal counsel, but they may include submitted an earlier draft copy of the deed for review.  For example, when the State’s application is received by the Division Office and the package appears complete and includes a draft deed, the Division Office may have an arrangement with legal counsel to send them a copy of the package for review concurrent with the Controlling Agency’s consideration of the request.  Then, when the LOC is received from the Controlling Agency it would only be necessary for legal counsel to review any changes based on conditions provided by the Controlling Agency.  Again, these are details to be worked out between the Division Office and legal counsel.</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b="1" u="sng">
                <a:latin typeface="Arial" panose="020B0604020202020204" pitchFamily="34" charset="0"/>
              </a:rPr>
              <a:t>Presenter’s Notes</a:t>
            </a:r>
          </a:p>
          <a:p>
            <a:pPr eaLnBrk="1" hangingPunct="1">
              <a:lnSpc>
                <a:spcPct val="80000"/>
              </a:lnSpc>
            </a:pPr>
            <a:r>
              <a:rPr lang="en-US" altLang="en-US" sz="800">
                <a:latin typeface="Arial" panose="020B0604020202020204" pitchFamily="34" charset="0"/>
              </a:rPr>
              <a:t>(c) The FHWA Division reviews the deed for adequacy and makes a determination that the legal description is complete and closes [NOTE:  The Division Office might rely on the DOT for checking closure of the legal description], the parcel is within the project right of way and is otherwise necessary for the Project. The FHWA Division then prepares a package of materials to forward to FHWA Counsel for legal review. Pursuant to 23 CFR 710.601(d), the submission shall include: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the State DOT’s application package;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an opinion from the FHWA Division that the land is reasonably necessary for the project and that the legal description and any required plats are correct,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the FHWA’s request to the Controlling Agency for concurrence in the transfer,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the Controlling Agency's response,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any additional items provided by the State DOT;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the deed prepared by the State DOT with any changes suggested by the Division, and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statement of compliance with the environmental review process. </a:t>
            </a:r>
          </a:p>
          <a:p>
            <a:pPr eaLnBrk="1" hangingPunct="1">
              <a:lnSpc>
                <a:spcPct val="80000"/>
              </a:lnSpc>
            </a:pPr>
            <a:endParaRPr lang="en-US" altLang="en-US" sz="800">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1F0B674-7A68-4DDB-B9CA-F53B26C74E77}" type="slidenum">
              <a:rPr lang="en-US" altLang="en-US" smtClean="0"/>
              <a:pPr>
                <a:spcBef>
                  <a:spcPct val="0"/>
                </a:spcBef>
              </a:pPr>
              <a:t>19</a:t>
            </a:fld>
            <a:endParaRPr lang="en-US" alt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a:latin typeface="Arial" panose="020B0604020202020204" pitchFamily="34" charset="0"/>
              </a:rPr>
              <a:t>Student’s Notes</a:t>
            </a:r>
          </a:p>
          <a:p>
            <a:pPr eaLnBrk="1" hangingPunct="1"/>
            <a:r>
              <a:rPr lang="en-US" altLang="en-US">
                <a:latin typeface="Arial" panose="020B0604020202020204" pitchFamily="34" charset="0"/>
              </a:rPr>
              <a:t>Following up from the previous slide, FHWA legal counsel and the Division Office work together on the review of the deed.  If any issues remain to be resolved with the State and/or the Controlling Agency, the Division Office will coordinate those efforts.  When FHWA legal counsel determine the deed is legally sufficient, they will return the deed to the Division Office for execution by the Division Administrator.</a:t>
            </a:r>
          </a:p>
          <a:p>
            <a:pPr eaLnBrk="1" hangingPunct="1"/>
            <a:endParaRPr lang="en-US" altLang="en-US">
              <a:latin typeface="Arial" panose="020B0604020202020204" pitchFamily="34" charset="0"/>
            </a:endParaRPr>
          </a:p>
          <a:p>
            <a:pPr eaLnBrk="1" hangingPunct="1"/>
            <a:r>
              <a:rPr lang="en-US" altLang="en-US" b="1" u="sng">
                <a:latin typeface="Arial" panose="020B0604020202020204" pitchFamily="34" charset="0"/>
              </a:rPr>
              <a:t>Presenter’s Notes</a:t>
            </a:r>
          </a:p>
          <a:p>
            <a:pPr eaLnBrk="1" hangingPunct="1"/>
            <a:r>
              <a:rPr lang="en-US" altLang="en-US">
                <a:latin typeface="Arial" panose="020B0604020202020204" pitchFamily="34" charset="0"/>
              </a:rPr>
              <a:t>(a) When received by the FHWA Counsel, the submission is reviewed for legal sufficiency as required by the FHWA Delegations and Organizations Manual, Chapter 4, Paragraph 78. The FHWA Counsel is responsible for verifying that all determinations required by Sections l07(d) and/or 317 have been made, that the appropriate interest is being transferred, and that clauses required by 49 CFR 21.7(a)(2), 23 CFR 710.601, Part 771, Part 774, and other law applicable to the specific transfer are addressed. </a:t>
            </a:r>
          </a:p>
          <a:p>
            <a:pPr eaLnBrk="1" hangingPunct="1"/>
            <a:r>
              <a:rPr lang="en-US" altLang="en-US">
                <a:latin typeface="Arial" panose="020B0604020202020204" pitchFamily="34" charset="0"/>
              </a:rPr>
              <a:t>(b) If the FHWA Counsel finds the deed to be legally sufficient, he or she concurs in writing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B7F921A-4210-4DDA-B4C3-0B88E328B6C4}" type="slidenum">
              <a:rPr lang="en-US" altLang="en-US" smtClean="0"/>
              <a:pPr>
                <a:spcBef>
                  <a:spcPct val="0"/>
                </a:spcBef>
              </a:pPr>
              <a:t>20</a:t>
            </a:fld>
            <a:endParaRPr lang="en-US" alt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a:latin typeface="Arial" panose="020B0604020202020204" pitchFamily="34" charset="0"/>
              </a:rPr>
              <a:t>Student’s Notes</a:t>
            </a:r>
          </a:p>
          <a:p>
            <a:pPr eaLnBrk="1" hangingPunct="1"/>
            <a:r>
              <a:rPr lang="en-US" altLang="en-US">
                <a:latin typeface="Arial" panose="020B0604020202020204" pitchFamily="34" charset="0"/>
              </a:rPr>
              <a:t>Prior to executing the highway easement deed for purposes of transferring the property to the State, the Division Office will return the legally sufficient document (as determined by FHWA legal counsel per step 6) to the DOT for signature by the appropriate State official (this may be the Secretary of Transportation, the Right-of-Way or Real Estate Services Manager, or other official as determined by the State DOT).  The State then returns the deed to the Division Office for execution by the Division Administrator.  The signature will need to be notarized, so if there is not a notary in the Division Office the Division may want to request the State DOT provide a notary for that purpose—most State Right-of-Way/Real Estate offices will have a notary on staff.  Once the deed is signed and notarized, it is returned to the State DOT to be recorded.</a:t>
            </a:r>
          </a:p>
          <a:p>
            <a:pPr eaLnBrk="1" hangingPunct="1"/>
            <a:endParaRPr lang="en-US" altLang="en-US">
              <a:latin typeface="Arial" panose="020B0604020202020204" pitchFamily="34" charset="0"/>
            </a:endParaRPr>
          </a:p>
          <a:p>
            <a:pPr eaLnBrk="1" hangingPunct="1"/>
            <a:r>
              <a:rPr lang="en-US" altLang="en-US" b="1" u="sng">
                <a:latin typeface="Arial" panose="020B0604020202020204" pitchFamily="34" charset="0"/>
              </a:rPr>
              <a:t>Presenter’s Notes</a:t>
            </a:r>
          </a:p>
          <a:p>
            <a:pPr eaLnBrk="1" hangingPunct="1"/>
            <a:r>
              <a:rPr lang="en-US" altLang="en-US">
                <a:latin typeface="Arial" panose="020B0604020202020204" pitchFamily="34" charset="0"/>
              </a:rPr>
              <a:t>Under the FHWA Delegations of Authority for Sections l07(d) and 317, land transfers are effectuated by the FHWA Division Administrator signing the deed on behalf of the FHWA, subject to the prior concurrence of FHWA counsel described in (b) above. This authority may not be re-delegated. </a:t>
            </a:r>
          </a:p>
          <a:p>
            <a:pPr eaLnBrk="1" hangingPunct="1"/>
            <a:r>
              <a:rPr lang="en-US" altLang="en-US">
                <a:latin typeface="Arial" panose="020B0604020202020204" pitchFamily="34" charset="0"/>
              </a:rPr>
              <a:t>(d) The State DOT is responsible for having its appropriate management official sign acceptance of the land subject to the conditions and for recording the deed. </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State DOT is responsible for having its appropriate management official sign acceptance of the land subject to the conditions and for recording the deed. </a:t>
            </a:r>
          </a:p>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0B8F1B5-CB58-48A8-9B6E-1E17B3974660}" type="slidenum">
              <a:rPr lang="en-US" altLang="en-US" smtClean="0"/>
              <a:pPr>
                <a:spcBef>
                  <a:spcPct val="0"/>
                </a:spcBef>
              </a:pPr>
              <a:t>3</a:t>
            </a:fld>
            <a:endParaRPr lang="en-US" alt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dirty="0">
                <a:latin typeface="Arial" panose="020B0604020202020204" pitchFamily="34" charset="0"/>
              </a:rPr>
              <a:t>Students and Presenters</a:t>
            </a:r>
            <a:endParaRPr lang="en-US" altLang="en-US" dirty="0">
              <a:latin typeface="Arial" panose="020B0604020202020204" pitchFamily="34" charset="0"/>
            </a:endParaRPr>
          </a:p>
          <a:p>
            <a:pPr eaLnBrk="1" hangingPunct="1"/>
            <a:r>
              <a:rPr lang="en-US" altLang="en-US" dirty="0">
                <a:latin typeface="Arial" panose="020B0604020202020204" pitchFamily="34" charset="0"/>
              </a:rPr>
              <a:t>These terms and acronyms appear throughout the presentation.  Presenters are encouraged to provide a copy of these slides to each student prior to the presentation.  If the complete set is not provided, this particular slide with the terms and acronyms should be copied and distributed to assist the students throughout the presentation.</a:t>
            </a:r>
            <a:endParaRPr lang="en-US" altLang="en-US" b="1" u="sng" dirty="0">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6C99C55-136F-4D4F-8563-988EDA620494}" type="slidenum">
              <a:rPr lang="en-US" altLang="en-US" smtClean="0"/>
              <a:pPr>
                <a:spcBef>
                  <a:spcPct val="0"/>
                </a:spcBef>
              </a:pPr>
              <a:t>21</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a:latin typeface="Arial" panose="020B0604020202020204" pitchFamily="34" charset="0"/>
              </a:rPr>
              <a:t>Student’s and Presenter’s Notes</a:t>
            </a:r>
          </a:p>
          <a:p>
            <a:pPr eaLnBrk="1" hangingPunct="1"/>
            <a:r>
              <a:rPr lang="en-US" altLang="en-US">
                <a:latin typeface="Arial" panose="020B0604020202020204" pitchFamily="34" charset="0"/>
              </a:rPr>
              <a:t>Copies of the recorded deed need to be provided to the FHWA Division Office and the Controlling Agency by the State DOT.  The Division Office will appropriately log and file the copy of the recorded deed.</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157BDF9-8C62-4337-AAC9-0A9CB81F5341}" type="slidenum">
              <a:rPr lang="en-US" altLang="en-US" smtClean="0"/>
              <a:pPr>
                <a:spcBef>
                  <a:spcPct val="0"/>
                </a:spcBef>
              </a:pPr>
              <a:t>22</a:t>
            </a:fld>
            <a:endParaRPr lang="en-US" alt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900" b="1" u="sng" dirty="0">
                <a:latin typeface="Arial" panose="020B0604020202020204" pitchFamily="34" charset="0"/>
              </a:rPr>
              <a:t>Student’s Notes</a:t>
            </a:r>
          </a:p>
          <a:p>
            <a:pPr eaLnBrk="1" hangingPunct="1">
              <a:lnSpc>
                <a:spcPct val="80000"/>
              </a:lnSpc>
            </a:pPr>
            <a:r>
              <a:rPr lang="en-US" altLang="en-US" sz="900" dirty="0">
                <a:latin typeface="Arial" panose="020B0604020202020204" pitchFamily="34" charset="0"/>
              </a:rPr>
              <a:t>Property being transferred from the United States to a State for a highway project is normally conveyed with a highway easement deed.  The responsibilities for preparing, reviewing, and executing the deed have been discussed in this presentation.  There are other forms of conveyances that may be used in FLT transactions.  For example, sometimes the State’s project will require materials (e.g., gravel) from sites under the jurisdiction of the Controlling Agency.  In such cases, access to those materials may be provided by the Controlling Agency to the State via a Special Use Permit or similar documentation.  On some projects, property may be conveyed to the State by a highway easement deed processed through, and executed by, FHWA; but, the State may working directly with the Controlling Agency on that project to obtain a Special Use Permit for access to materials.</a:t>
            </a:r>
          </a:p>
          <a:p>
            <a:pPr eaLnBrk="1" hangingPunct="1">
              <a:lnSpc>
                <a:spcPct val="80000"/>
              </a:lnSpc>
            </a:pPr>
            <a:endParaRPr lang="en-US" altLang="en-US" sz="900" dirty="0">
              <a:latin typeface="Arial" panose="020B0604020202020204" pitchFamily="34" charset="0"/>
            </a:endParaRPr>
          </a:p>
          <a:p>
            <a:pPr eaLnBrk="1" hangingPunct="1">
              <a:lnSpc>
                <a:spcPct val="80000"/>
              </a:lnSpc>
            </a:pPr>
            <a:r>
              <a:rPr lang="en-US" altLang="en-US" sz="900" b="1" u="sng" dirty="0">
                <a:latin typeface="Arial" panose="020B0604020202020204" pitchFamily="34" charset="0"/>
              </a:rPr>
              <a:t>Presenter’s Notes</a:t>
            </a:r>
          </a:p>
          <a:p>
            <a:pPr eaLnBrk="1" hangingPunct="1">
              <a:lnSpc>
                <a:spcPct val="80000"/>
              </a:lnSpc>
            </a:pPr>
            <a:r>
              <a:rPr lang="en-US" altLang="en-US" sz="900" dirty="0">
                <a:latin typeface="Arial" panose="020B0604020202020204" pitchFamily="34" charset="0"/>
              </a:rPr>
              <a:t>(a) Transfers made under the provisions of Sections 107(d) and 317 need not be in any particular form so long as they comply with statutory and regulatory conditions unless otherwise provided in an agreement with the Controlling Agency. Section 107(d) provides for the FHWA to make such arrangements as may be necessary "to give" the State DOT, or its nominee, constructing the project adequate rights-of-way and control of access from adjoining lands. Section 317(b) is equally broad, although it does not specifically mention control of access. It recites that the “land and materials may be appropriated and transferred to the State transportation department, or its nominee, for such purposes and subject to the conditions so specified." </a:t>
            </a:r>
          </a:p>
          <a:p>
            <a:pPr eaLnBrk="1" hangingPunct="1">
              <a:lnSpc>
                <a:spcPct val="80000"/>
              </a:lnSpc>
            </a:pPr>
            <a:r>
              <a:rPr lang="en-US" altLang="en-US" sz="900" dirty="0">
                <a:latin typeface="Arial" panose="020B0604020202020204" pitchFamily="34" charset="0"/>
              </a:rPr>
              <a:t>(b) The deed is prepared by the State, or the military unit with jurisdiction in the case of a BRAC-coordinated transfer, and certified by an attorney licensed within the state as being legally sufficient, as required by 23 CFR 710.601(f). Such attorney is typically an attorney working for the State DOT or for the State Attorney General, although qualified outside counsel may be used. </a:t>
            </a:r>
          </a:p>
          <a:p>
            <a:pPr eaLnBrk="1" hangingPunct="1">
              <a:lnSpc>
                <a:spcPct val="80000"/>
              </a:lnSpc>
            </a:pPr>
            <a:endParaRPr lang="en-US" altLang="en-US" sz="900" dirty="0">
              <a:latin typeface="Arial" panose="020B0604020202020204" pitchFamily="34" charset="0"/>
            </a:endParaRPr>
          </a:p>
          <a:p>
            <a:pPr eaLnBrk="1" hangingPunct="1">
              <a:lnSpc>
                <a:spcPct val="80000"/>
              </a:lnSpc>
            </a:pPr>
            <a:r>
              <a:rPr lang="en-US" altLang="en-US" sz="900" dirty="0">
                <a:latin typeface="Arial" panose="020B0604020202020204" pitchFamily="34" charset="0"/>
              </a:rPr>
              <a:t>The conveying instrument for grants affecting lands is typically a highway easement deed, wherein the United States of America, acting through the FHWA, appropriates and transfers to the State DOT, the lands or interests in land described therein, subject to any specified conditions.24 The deed concludes with the FHWA Division Administrator’s signature and the State DOT’s acceptance of the transfer and certification that it accepts the right of way or other interest conveyed and agrees to abide by the conditions of the deed. </a:t>
            </a:r>
          </a:p>
          <a:p>
            <a:pPr eaLnBrk="1" hangingPunct="1">
              <a:lnSpc>
                <a:spcPct val="80000"/>
              </a:lnSpc>
            </a:pPr>
            <a:endParaRPr lang="en-US" altLang="en-US" sz="900" dirty="0">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9E47B98-612E-417D-9F10-01FDB62A0224}" type="slidenum">
              <a:rPr lang="en-US" altLang="en-US" smtClean="0"/>
              <a:pPr>
                <a:spcBef>
                  <a:spcPct val="0"/>
                </a:spcBef>
              </a:pPr>
              <a:t>23</a:t>
            </a:fld>
            <a:endParaRPr lang="en-US" alt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900" b="1" u="sng">
                <a:latin typeface="Arial" panose="020B0604020202020204" pitchFamily="34" charset="0"/>
              </a:rPr>
              <a:t>Student’s Notes</a:t>
            </a:r>
          </a:p>
          <a:p>
            <a:pPr eaLnBrk="1" hangingPunct="1">
              <a:lnSpc>
                <a:spcPct val="80000"/>
              </a:lnSpc>
            </a:pPr>
            <a:r>
              <a:rPr lang="en-US" altLang="en-US" sz="900">
                <a:latin typeface="Arial" panose="020B0604020202020204" pitchFamily="34" charset="0"/>
              </a:rPr>
              <a:t>As mentioned earlier in this presentation, some Controlling Agencies have statutory authority to effect (carry out) land transfers directly, rather than processing going through FHWA.  For example, military branches of the Department of Defense and the Veterans Administration typically work directly with the State.  In such cases, the State should keep the FHWA Division Office informed of their progress with such transfers.  Occasionally, either the Controlling Agency or the State will request the FHWA to participate in that process.  To the extent possible, the FHWA Division Office should work together with both the State and the Controlling Agency to facilitate a successful transfer.</a:t>
            </a:r>
          </a:p>
          <a:p>
            <a:pPr eaLnBrk="1" hangingPunct="1">
              <a:lnSpc>
                <a:spcPct val="80000"/>
              </a:lnSpc>
            </a:pPr>
            <a:endParaRPr lang="en-US" altLang="en-US" sz="900">
              <a:latin typeface="Arial" panose="020B0604020202020204" pitchFamily="34" charset="0"/>
            </a:endParaRPr>
          </a:p>
          <a:p>
            <a:pPr eaLnBrk="1" hangingPunct="1">
              <a:lnSpc>
                <a:spcPct val="80000"/>
              </a:lnSpc>
            </a:pPr>
            <a:r>
              <a:rPr lang="en-US" altLang="en-US" sz="900" b="1" u="sng">
                <a:latin typeface="Arial" panose="020B0604020202020204" pitchFamily="34" charset="0"/>
              </a:rPr>
              <a:t>Presenter’s Notes</a:t>
            </a:r>
          </a:p>
          <a:p>
            <a:pPr eaLnBrk="1" hangingPunct="1">
              <a:lnSpc>
                <a:spcPct val="80000"/>
              </a:lnSpc>
            </a:pPr>
            <a:r>
              <a:rPr lang="en-US" altLang="en-US" sz="900">
                <a:latin typeface="Arial" panose="020B0604020202020204" pitchFamily="34" charset="0"/>
              </a:rPr>
              <a:t>(a) Certain Controlling Agencies may elect to utilize their own authority and procedures for effecting land transfers. When land transfers occur under the authority of the other Federal agency, FHWA would normally not be involved. If these authorities are in addition to the procedures involving the FHWA or are for land for a Federal-aid project, the transfer is effected in a manner acceptable to the FHWA. These agencies include Department of Defense military branches (Army, Navy, Air Force, Marines), the Department of Veterans Affairs, and others. </a:t>
            </a:r>
            <a:r>
              <a:rPr lang="en-US" altLang="en-US" sz="900" u="sng">
                <a:latin typeface="Arial" panose="020B0604020202020204" pitchFamily="34" charset="0"/>
              </a:rPr>
              <a:t>See </a:t>
            </a:r>
            <a:r>
              <a:rPr lang="en-US" altLang="en-US" sz="900">
                <a:latin typeface="Arial" panose="020B0604020202020204" pitchFamily="34" charset="0"/>
              </a:rPr>
              <a:t>Section 1.9, infra. In those instances, a State DOT or its nominee may work directly with a Base Commander or local administrator to process the requested land transfer. </a:t>
            </a:r>
          </a:p>
          <a:p>
            <a:pPr eaLnBrk="1" hangingPunct="1">
              <a:lnSpc>
                <a:spcPct val="80000"/>
              </a:lnSpc>
            </a:pPr>
            <a:r>
              <a:rPr lang="en-US" altLang="en-US" sz="900">
                <a:latin typeface="Arial" panose="020B0604020202020204" pitchFamily="34" charset="0"/>
              </a:rPr>
              <a:t>(b) When authorities other than those under title 23, United States Code, are used, the State DOT should inform the FHWA Division of the land transfer. For material sites, a Controlling Agency may grant a permit, license, right of entry, or similar document to the State DOT, with conditions, in lieu of granting a land transfer. This procedure is acceptable for temporary uses, such as for material sites11 but not appropriate where permanent highway right of way is required, in which case a permanent interest in the property, by deed of easement or fee, should be pursued in accordance with the process set forth in this manual or the process of the Controlling Agency, if applicable. The legal sufficiency of such documents are governed by state law and State DOT should consult with its counsel as necessary to ensure that it is adequate for the intended purposes.</a:t>
            </a:r>
          </a:p>
          <a:p>
            <a:pPr eaLnBrk="1" hangingPunct="1">
              <a:lnSpc>
                <a:spcPct val="80000"/>
              </a:lnSpc>
            </a:pPr>
            <a:endParaRPr lang="en-US" altLang="en-US" sz="900">
              <a:latin typeface="Arial" panose="020B0604020202020204" pitchFamily="34" charset="0"/>
            </a:endParaRPr>
          </a:p>
          <a:p>
            <a:pPr eaLnBrk="1" hangingPunct="1">
              <a:lnSpc>
                <a:spcPct val="80000"/>
              </a:lnSpc>
            </a:pPr>
            <a:r>
              <a:rPr lang="en-US" altLang="en-US" sz="900">
                <a:latin typeface="Arial" panose="020B0604020202020204" pitchFamily="34" charset="0"/>
              </a:rPr>
              <a:t>The land transfer process shall be in compliance with any applicable MOU, or other agreement, between the State DOT and the Controlling Agency and/or FHWA. BLM and the Forest Service, for example, often have agreements with State DOTs that specify additional Federal Land Transfer procedures for a geographic area. It is recommended that consideration be given to development of such agreements, consistent with applicable Federal and State law, with Controlling Agencies within the geographical area of the State DOT.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5A32AA3-4EC6-4F67-B7C9-B60240319774}" type="slidenum">
              <a:rPr lang="en-US" altLang="en-US" smtClean="0"/>
              <a:pPr>
                <a:spcBef>
                  <a:spcPct val="0"/>
                </a:spcBef>
              </a:pPr>
              <a:t>24</a:t>
            </a:fld>
            <a:endParaRPr lang="en-US" alt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900" b="1" u="sng">
                <a:latin typeface="Arial" panose="020B0604020202020204" pitchFamily="34" charset="0"/>
              </a:rPr>
              <a:t>Student’s Notes</a:t>
            </a:r>
          </a:p>
          <a:p>
            <a:pPr eaLnBrk="1" hangingPunct="1">
              <a:lnSpc>
                <a:spcPct val="90000"/>
              </a:lnSpc>
            </a:pPr>
            <a:r>
              <a:rPr lang="en-US" altLang="en-US" sz="900">
                <a:latin typeface="Arial" panose="020B0604020202020204" pitchFamily="34" charset="0"/>
              </a:rPr>
              <a:t>Although FHWA policy historically was to carry out Federal land transfers without compensation, FHWA recognizes that some Controlling Agencies have statutory authority to charge the transferee for costs incurred by the Controlling Agency in processing the request for transfer.  Although some of those statutes specifically exempt transfers for highway purposes from cost recovery, if the State is not exempted then they may pay reasonable and necessary fees and Federal funds may participate in such costs to the same extent they are participating in project costs.  Normally, the State will not be required to pay for the cost of the right-of-way itself.  However, they may be required to pay a fee for the use of materials taken from property under the jurisdiction of the Controlling Agency.  In some cases, the Controlling Agency will derive a direct benefit from the highway project; in such cases, it is reasonable to consider such benefits to offset some of the cost recovery charges.</a:t>
            </a:r>
          </a:p>
          <a:p>
            <a:pPr eaLnBrk="1" hangingPunct="1">
              <a:lnSpc>
                <a:spcPct val="90000"/>
              </a:lnSpc>
            </a:pPr>
            <a:endParaRPr lang="en-US" altLang="en-US" sz="900">
              <a:latin typeface="Arial" panose="020B0604020202020204" pitchFamily="34" charset="0"/>
            </a:endParaRPr>
          </a:p>
          <a:p>
            <a:pPr eaLnBrk="1" hangingPunct="1">
              <a:lnSpc>
                <a:spcPct val="90000"/>
              </a:lnSpc>
            </a:pPr>
            <a:r>
              <a:rPr lang="en-US" altLang="en-US" sz="900" b="1" u="sng">
                <a:latin typeface="Arial" panose="020B0604020202020204" pitchFamily="34" charset="0"/>
              </a:rPr>
              <a:t>Presenter’s Notes</a:t>
            </a:r>
          </a:p>
          <a:p>
            <a:pPr eaLnBrk="1" hangingPunct="1">
              <a:lnSpc>
                <a:spcPct val="90000"/>
              </a:lnSpc>
            </a:pPr>
            <a:r>
              <a:rPr lang="en-US" altLang="en-US" sz="900">
                <a:latin typeface="Arial" panose="020B0604020202020204" pitchFamily="34" charset="0"/>
              </a:rPr>
              <a:t>It has long been the policy of FHWA that transfers are generally without the payment of compensation. This policy is supported by an opinion dated as far back as 1947, </a:t>
            </a:r>
            <a:r>
              <a:rPr lang="en-US" altLang="en-US" sz="900" u="sng">
                <a:latin typeface="Arial" panose="020B0604020202020204" pitchFamily="34" charset="0"/>
              </a:rPr>
              <a:t>see </a:t>
            </a:r>
            <a:r>
              <a:rPr lang="en-US" altLang="en-US" sz="900">
                <a:latin typeface="Arial" panose="020B0604020202020204" pitchFamily="34" charset="0"/>
              </a:rPr>
              <a:t>Appendix 16, when the then Acting Attorney General stated "I concur in the conclusion of the General Counsel of the War Assets Administration that transfer of the land without monetary consideration is authorized by Section 17 of the Federal Highway Act.…” 25 FHWA’s position is reflected in 23 U.S.C. 101(b)’s policy statement that “it is in the national interest to preserve and enhance the surface transportation system to meet the needs of the United States for the 21st Century.” However, FHWA recognizes that some Controlling Agencies may have statutory authority or be subject to a requirement to obtain compensation in the form of fees for certain costs associated with land transfers, such as for processing, monitoring, and rent or fair market value.26 State and local governments are exempted or may be waived from many fees if certain conditions are met (e.g.- BLM, FWS, and FS regulations contain exemptions and/or waivers for State and local governments, with varying degrees of agency discretion, when the transfer is for noncommercial uses or benefits the general public). Where exemption from or waiver of fees is not applicable, reasonable fees may be paid, consistent with applicable statutes and regulations, and any agreements between a Controlling Agency, the FHWA, or a State DOT. If the highway project is intended to improve access to or otherwise benefit the controlling agency's property (e.g., the majority of projects funded under Chapter 2 of title 23), the value of such improvements should be deducted from any fees that are paid.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9D48D09-BA96-46F7-BBE3-ED9F88E8B919}" type="slidenum">
              <a:rPr lang="en-US" altLang="en-US" smtClean="0"/>
              <a:pPr>
                <a:spcBef>
                  <a:spcPct val="0"/>
                </a:spcBef>
              </a:pPr>
              <a:t>25</a:t>
            </a:fld>
            <a:endParaRPr lang="en-US" alt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800" b="1" u="sng">
                <a:latin typeface="Arial" panose="020B0604020202020204" pitchFamily="34" charset="0"/>
              </a:rPr>
              <a:t>Student’s and Presenter’s Notes</a:t>
            </a:r>
          </a:p>
          <a:p>
            <a:pPr eaLnBrk="1" hangingPunct="1">
              <a:lnSpc>
                <a:spcPct val="80000"/>
              </a:lnSpc>
            </a:pPr>
            <a:r>
              <a:rPr lang="en-US" altLang="en-US" sz="800">
                <a:latin typeface="Arial" panose="020B0604020202020204" pitchFamily="34" charset="0"/>
              </a:rPr>
              <a:t>Requests associated with material sites may raise additional issues that need to be considered. The following should be taken into account in evaluating a Federal land transfer request for a materials site: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A request must be in connection with project(s) eligible under Section 107(d) or 317 (Federal-aid or Federal-aid eligible). A request may pertain to materials needed for one or more such specified projects. </a:t>
            </a:r>
          </a:p>
          <a:p>
            <a:pPr eaLnBrk="1" hangingPunct="1">
              <a:lnSpc>
                <a:spcPct val="80000"/>
              </a:lnSpc>
            </a:pPr>
            <a:endParaRPr lang="en-US" altLang="en-US" sz="800">
              <a:latin typeface="Arial" panose="020B0604020202020204" pitchFamily="34" charset="0"/>
            </a:endParaRP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As is the case in all requests for Federal land transfers, there must be adequate information (in support of the application, as required by 23 CFR 710.601 and as described in this manual) to enable FHWA Division Staff to make its determination that the requested property interest is reasonably necessary for the project. </a:t>
            </a:r>
          </a:p>
          <a:p>
            <a:pPr eaLnBrk="1" hangingPunct="1">
              <a:lnSpc>
                <a:spcPct val="80000"/>
              </a:lnSpc>
            </a:pPr>
            <a:endParaRPr lang="en-US" altLang="en-US" sz="800">
              <a:latin typeface="Arial" panose="020B0604020202020204" pitchFamily="34" charset="0"/>
            </a:endParaRP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The expected period of use of the material site should be indicated in the application. If appropriate, a date, number of years or event terminating the need for the easement should be specified. The period of time could be for construction of the highway only and be a temporary use or it could be for construction and ongoing maintenance of the project and be for a period as long as the highway is in operation. </a:t>
            </a:r>
          </a:p>
          <a:p>
            <a:pPr eaLnBrk="1" hangingPunct="1">
              <a:lnSpc>
                <a:spcPct val="80000"/>
              </a:lnSpc>
            </a:pPr>
            <a:endParaRPr lang="en-US" altLang="en-US" sz="800">
              <a:latin typeface="Arial" panose="020B0604020202020204" pitchFamily="34" charset="0"/>
            </a:endParaRP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Alternatives to a Federal land transfer should be considered where appropriate. For example, where materials are not associated with projects for which a Federal land transfer is permitted, the State DOT or its nominee may negotiate for an easement directly with the Controlling Agency, if the Agency has such authority. Also, a right of access and use by license, permit, right of entry, or similar document from the Controlling Agency, not conveying an interest in the property may be appropriate and simpler to obtain for a temporary use than an easement. </a:t>
            </a:r>
          </a:p>
          <a:p>
            <a:pPr eaLnBrk="1" hangingPunct="1">
              <a:lnSpc>
                <a:spcPct val="80000"/>
              </a:lnSpc>
            </a:pPr>
            <a:endParaRPr lang="en-US" altLang="en-US" sz="800">
              <a:latin typeface="Arial" panose="020B0604020202020204" pitchFamily="34" charset="0"/>
            </a:endParaRP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The Controlling Agency may require specific conditions for material sites, such as the location and quantity of material needed. </a:t>
            </a:r>
          </a:p>
          <a:p>
            <a:pPr eaLnBrk="1" hangingPunct="1">
              <a:lnSpc>
                <a:spcPct val="80000"/>
              </a:lnSpc>
            </a:pPr>
            <a:endParaRPr lang="en-US" altLang="en-US" sz="800">
              <a:latin typeface="Arial" panose="020B0604020202020204" pitchFamily="34" charset="0"/>
            </a:endParaRP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A deed granting an easement for use of a material site must specifically state that use and expressly provide the purpose for the materials (e.g., construction, reconstruction, and maintenance of a highway). A deed of easement that does not expressly convey the right to remove materials, for example, does not grant such a right. </a:t>
            </a:r>
          </a:p>
          <a:p>
            <a:pPr eaLnBrk="1" hangingPunct="1">
              <a:lnSpc>
                <a:spcPct val="80000"/>
              </a:lnSpc>
            </a:pPr>
            <a:endParaRPr lang="en-US" altLang="en-US" sz="800">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013668F-6411-4854-A3B3-97E645B3AD26}" type="slidenum">
              <a:rPr lang="en-US" altLang="en-US" smtClean="0"/>
              <a:pPr>
                <a:spcBef>
                  <a:spcPct val="0"/>
                </a:spcBef>
              </a:pPr>
              <a:t>26</a:t>
            </a:fld>
            <a:endParaRPr lang="en-US" alt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000" b="1" u="sng">
                <a:latin typeface="Arial" panose="020B0604020202020204" pitchFamily="34" charset="0"/>
              </a:rPr>
              <a:t>Student’s Notes</a:t>
            </a:r>
          </a:p>
          <a:p>
            <a:pPr eaLnBrk="1" hangingPunct="1"/>
            <a:r>
              <a:rPr lang="en-US" altLang="en-US" sz="1000">
                <a:latin typeface="Arial" panose="020B0604020202020204" pitchFamily="34" charset="0"/>
              </a:rPr>
              <a:t>It is incumbent upon the FHWA Division Office, if involved with the FLT process on a project, to ensure the State’s application package is complete, accurate, and clear as to the property to be transferred and the need for such property.  Often, the State will have a time frame in which they need to obtain such property; it must be recognized, up front, that the statutes allow the Controlling Agency 4 months to consider the request for a Letter of Consent.  Consequently, it behooves the State to ensure they provide clear, accurate information, and that they work cooperatively both with the Division Office and the Controlling Agency.  Some States have entered into a Memorandum of Understanding with the FHWA and a Controlling Agency to facilitate the land transfer process.  This is a proven technique that can save time and promote mutually beneficial relationships among the parties.</a:t>
            </a:r>
          </a:p>
          <a:p>
            <a:pPr eaLnBrk="1" hangingPunct="1"/>
            <a:endParaRPr lang="en-US" altLang="en-US" sz="1000">
              <a:latin typeface="Arial" panose="020B0604020202020204" pitchFamily="34" charset="0"/>
            </a:endParaRPr>
          </a:p>
          <a:p>
            <a:pPr eaLnBrk="1" hangingPunct="1"/>
            <a:r>
              <a:rPr lang="en-US" altLang="en-US" sz="1000" b="1" u="sng">
                <a:latin typeface="Arial" panose="020B0604020202020204" pitchFamily="34" charset="0"/>
              </a:rPr>
              <a:t>Presenter’s Notes</a:t>
            </a:r>
          </a:p>
          <a:p>
            <a:pPr eaLnBrk="1" hangingPunct="1"/>
            <a:r>
              <a:rPr lang="en-US" altLang="en-US" sz="1000">
                <a:latin typeface="Arial" panose="020B0604020202020204" pitchFamily="34" charset="0"/>
              </a:rPr>
              <a:t>If time permits, it may be helpful to provide the students with an example of a MOU.  Discuss some of the key points of the MOU, especially where they may deviate from the standard process as set out in 23 CFR 710.601 and the FLT Manual.</a:t>
            </a:r>
          </a:p>
          <a:p>
            <a:pPr eaLnBrk="1" hangingPunct="1"/>
            <a:endParaRPr lang="en-US" altLang="en-US" sz="1000">
              <a:latin typeface="Arial" panose="020B0604020202020204" pitchFamily="34" charset="0"/>
            </a:endParaRPr>
          </a:p>
          <a:p>
            <a:pPr eaLnBrk="1" hangingPunct="1"/>
            <a:r>
              <a:rPr lang="en-US" altLang="en-US" sz="1000">
                <a:latin typeface="Arial" panose="020B0604020202020204" pitchFamily="34" charset="0"/>
              </a:rPr>
              <a:t>The most important point the students should be left with is the need for a complete, accurate, and clear application package.  Whether the State is following the process through FHWA or working directly with the Controlling Agency, they will benefit from providing sound information supporting the transfer request.</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05F6F70-A267-4996-82E9-54F33DD61661}" type="slidenum">
              <a:rPr lang="en-US" altLang="en-US" smtClean="0"/>
              <a:pPr>
                <a:spcBef>
                  <a:spcPct val="0"/>
                </a:spcBef>
              </a:pPr>
              <a:t>27</a:t>
            </a:fld>
            <a:endParaRPr lang="en-US" alt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a:latin typeface="Arial" panose="020B0604020202020204" pitchFamily="34" charset="0"/>
              </a:rPr>
              <a:t>Student’s and Presenter’s Notes</a:t>
            </a:r>
          </a:p>
          <a:p>
            <a:pPr eaLnBrk="1" hangingPunct="1"/>
            <a:r>
              <a:rPr lang="en-US" altLang="en-US">
                <a:latin typeface="Arial" panose="020B0604020202020204" pitchFamily="34" charset="0"/>
              </a:rPr>
              <a:t>This slide provides a link to the 2009 FLT Manual.  The student should carefully read this document; and, if they will be in a position to participate in the processing of FLTs, they may want to download a copy and have it readily available.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lnSpc>
                <a:spcPct val="80000"/>
              </a:lnSpc>
            </a:pPr>
            <a:r>
              <a:rPr lang="en-US" altLang="en-US" sz="800" b="1" u="sng" dirty="0">
                <a:latin typeface="Arial" panose="020B0604020202020204" pitchFamily="34" charset="0"/>
              </a:rPr>
              <a:t>Student’s Notes</a:t>
            </a:r>
            <a:endParaRPr lang="en-US" altLang="en-US" sz="800" dirty="0">
              <a:latin typeface="Arial" panose="020B0604020202020204" pitchFamily="34" charset="0"/>
            </a:endParaRPr>
          </a:p>
          <a:p>
            <a:pPr marL="228600" indent="-228600">
              <a:lnSpc>
                <a:spcPct val="80000"/>
              </a:lnSpc>
            </a:pPr>
            <a:r>
              <a:rPr lang="en-US" altLang="en-US" sz="800" dirty="0">
                <a:latin typeface="Arial" panose="020B0604020202020204" pitchFamily="34" charset="0"/>
              </a:rPr>
              <a:t>As you proceed through and study this training module on federal land transfers, you will learn where the statutory and regulatory requirements for the FLT process can be found; you will find a detailed description of each of the 8 steps in the FLT process; and, you will learn the roles and responsibilities of the parties to the FLT process.  At the conclusion of this training, you should be able to meet all four of the course objectives.  Your ability to meet these objectives will be greatly enhanced by studying the FLT Manual issued in 2009.  You can access a copy of the Manual at the following website:  http://www.fhwa.dot.gov/realestate/fltmanual/index.htm.</a:t>
            </a:r>
          </a:p>
          <a:p>
            <a:pPr marL="228600" indent="-228600">
              <a:lnSpc>
                <a:spcPct val="80000"/>
              </a:lnSpc>
            </a:pPr>
            <a:endParaRPr lang="en-US" altLang="en-US" sz="800" dirty="0">
              <a:latin typeface="Arial" panose="020B0604020202020204" pitchFamily="34" charset="0"/>
            </a:endParaRPr>
          </a:p>
          <a:p>
            <a:pPr marL="228600" indent="-228600">
              <a:lnSpc>
                <a:spcPct val="80000"/>
              </a:lnSpc>
            </a:pPr>
            <a:r>
              <a:rPr lang="en-US" altLang="en-US" sz="800" dirty="0">
                <a:latin typeface="Arial" panose="020B0604020202020204" pitchFamily="34" charset="0"/>
              </a:rPr>
              <a:t>Following is a suggested study plan that should enhance your understanding of the federal land transfer process and enable you to participate in that process if your job responsibilities include processing FLTs; this plan incorporates both this training module and the Manual referenced above.</a:t>
            </a:r>
          </a:p>
          <a:p>
            <a:pPr marL="228600" indent="-228600">
              <a:lnSpc>
                <a:spcPct val="80000"/>
              </a:lnSpc>
            </a:pPr>
            <a:endParaRPr lang="en-US" altLang="en-US" sz="800" dirty="0">
              <a:latin typeface="Arial" panose="020B0604020202020204" pitchFamily="34" charset="0"/>
            </a:endParaRPr>
          </a:p>
          <a:p>
            <a:pPr marL="228600" indent="-228600">
              <a:lnSpc>
                <a:spcPct val="80000"/>
              </a:lnSpc>
            </a:pPr>
            <a:r>
              <a:rPr lang="en-US" altLang="en-US" sz="800" b="1" dirty="0">
                <a:latin typeface="Arial" panose="020B0604020202020204" pitchFamily="34" charset="0"/>
              </a:rPr>
              <a:t>Suggested Study Plan:</a:t>
            </a:r>
            <a:endParaRPr lang="en-US" altLang="en-US" sz="800" dirty="0">
              <a:latin typeface="Arial" panose="020B0604020202020204" pitchFamily="34" charset="0"/>
            </a:endParaRPr>
          </a:p>
          <a:p>
            <a:pPr marL="228600" indent="-228600">
              <a:lnSpc>
                <a:spcPct val="80000"/>
              </a:lnSpc>
              <a:buFontTx/>
              <a:buAutoNum type="arabicPeriod"/>
            </a:pPr>
            <a:r>
              <a:rPr lang="en-US" altLang="en-US" sz="800" dirty="0">
                <a:latin typeface="Arial" panose="020B0604020202020204" pitchFamily="34" charset="0"/>
              </a:rPr>
              <a:t>Read sections 1.0 and 1.1(a) thru (d) of the FLT Manual.</a:t>
            </a:r>
          </a:p>
          <a:p>
            <a:pPr marL="228600" indent="-228600">
              <a:lnSpc>
                <a:spcPct val="80000"/>
              </a:lnSpc>
              <a:buFontTx/>
              <a:buAutoNum type="arabicPeriod"/>
            </a:pPr>
            <a:r>
              <a:rPr lang="en-US" altLang="en-US" sz="800" dirty="0">
                <a:latin typeface="Arial" panose="020B0604020202020204" pitchFamily="34" charset="0"/>
              </a:rPr>
              <a:t>Study slides 1-14 of this training module (slides 13 and 14 give a summary of the 8-step process).</a:t>
            </a:r>
          </a:p>
          <a:p>
            <a:pPr marL="228600" indent="-228600">
              <a:lnSpc>
                <a:spcPct val="80000"/>
              </a:lnSpc>
              <a:buFontTx/>
              <a:buAutoNum type="arabicPeriod"/>
            </a:pPr>
            <a:r>
              <a:rPr lang="en-US" altLang="en-US" sz="800" dirty="0">
                <a:latin typeface="Arial" panose="020B0604020202020204" pitchFamily="34" charset="0"/>
              </a:rPr>
              <a:t>Read subsection 1.1(e) of the FLT Manual.</a:t>
            </a:r>
          </a:p>
          <a:p>
            <a:pPr marL="228600" indent="-228600">
              <a:lnSpc>
                <a:spcPct val="80000"/>
              </a:lnSpc>
              <a:buFontTx/>
              <a:buAutoNum type="arabicPeriod"/>
            </a:pPr>
            <a:r>
              <a:rPr lang="en-US" altLang="en-US" sz="800" dirty="0">
                <a:latin typeface="Arial" panose="020B0604020202020204" pitchFamily="34" charset="0"/>
              </a:rPr>
              <a:t>As you study slides 13 thru 22, which detail each of the 8 steps of the process, refer back to and read the corresponding section of the FLT Manual.  For example, while studying slide 13, which details Step 1, read section 1.2 and 1.3 of the FLT Manual, which describe Step 1 in greater detail.  Similarly, while studying slide 14, Step 2, read sections 1.4 and 1.5 of the FLT Manual.</a:t>
            </a:r>
          </a:p>
          <a:p>
            <a:pPr marL="228600" indent="-228600">
              <a:lnSpc>
                <a:spcPct val="80000"/>
              </a:lnSpc>
              <a:buFontTx/>
              <a:buAutoNum type="arabicPeriod"/>
            </a:pPr>
            <a:r>
              <a:rPr lang="en-US" altLang="en-US" sz="800" dirty="0">
                <a:latin typeface="Arial" panose="020B0604020202020204" pitchFamily="34" charset="0"/>
              </a:rPr>
              <a:t>After you have completed the slides and Manual sections on the 8 steps, study slide 23 titled “Forms of Transfer” and read through section 1.10 of the FLT Manual.</a:t>
            </a:r>
          </a:p>
          <a:p>
            <a:pPr marL="228600" indent="-228600">
              <a:lnSpc>
                <a:spcPct val="80000"/>
              </a:lnSpc>
              <a:buFontTx/>
              <a:buAutoNum type="arabicPeriod"/>
            </a:pPr>
            <a:r>
              <a:rPr lang="en-US" altLang="en-US" sz="800" dirty="0">
                <a:latin typeface="Arial" panose="020B0604020202020204" pitchFamily="34" charset="0"/>
              </a:rPr>
              <a:t>While studying slide 24 titled “Controlling Agency Procedures”, read sections 1.9 and 1.11 of the FLT Manual.</a:t>
            </a:r>
          </a:p>
          <a:p>
            <a:pPr marL="228600" indent="-228600">
              <a:lnSpc>
                <a:spcPct val="80000"/>
              </a:lnSpc>
              <a:buFontTx/>
              <a:buAutoNum type="arabicPeriod"/>
            </a:pPr>
            <a:r>
              <a:rPr lang="en-US" altLang="en-US" sz="800" dirty="0">
                <a:latin typeface="Arial" panose="020B0604020202020204" pitchFamily="34" charset="0"/>
              </a:rPr>
              <a:t>Slide 25 titled “Cost Recovery” is discussed in subsection 1.11(c) of the FLT Manual, and you should read that subsection carefully.</a:t>
            </a:r>
          </a:p>
          <a:p>
            <a:pPr marL="228600" indent="-228600">
              <a:lnSpc>
                <a:spcPct val="80000"/>
              </a:lnSpc>
              <a:buFontTx/>
              <a:buAutoNum type="arabicPeriod"/>
            </a:pPr>
            <a:r>
              <a:rPr lang="en-US" altLang="en-US" sz="800" dirty="0">
                <a:latin typeface="Arial" panose="020B0604020202020204" pitchFamily="34" charset="0"/>
              </a:rPr>
              <a:t>Slides 26 and 27 complete your study of this training module.  While studying slide 27, you will recognize points brought up in your reading of the various FLT Manual sections for the previous slide.  Slide 27 is a brief summary of the key points brought out in this training module.</a:t>
            </a:r>
          </a:p>
          <a:p>
            <a:pPr marL="228600" indent="-228600">
              <a:lnSpc>
                <a:spcPct val="80000"/>
              </a:lnSpc>
              <a:buFontTx/>
              <a:buAutoNum type="arabicPeriod"/>
            </a:pPr>
            <a:r>
              <a:rPr lang="en-US" altLang="en-US" sz="800" dirty="0">
                <a:latin typeface="Arial" panose="020B0604020202020204" pitchFamily="34" charset="0"/>
              </a:rPr>
              <a:t>The material covered in sections 1.12 through 1.16 of the FLT Manual largely deal with the legal bases for the federal land transfer process.  This is valuable material that you will want to study.  However, you should feel comfortable with your knowledge of the federal land transfer process and the roles of the parties (FHWA, State DOT or its nominee, and the Controlling Agency) before studying 1.12 thru 1.16.</a:t>
            </a:r>
          </a:p>
          <a:p>
            <a:pPr marL="228600" indent="-228600">
              <a:lnSpc>
                <a:spcPct val="80000"/>
              </a:lnSpc>
              <a:buFontTx/>
              <a:buAutoNum type="arabicPeriod"/>
            </a:pPr>
            <a:endParaRPr lang="en-US" altLang="en-US" sz="800" dirty="0">
              <a:latin typeface="Arial" panose="020B0604020202020204" pitchFamily="34" charset="0"/>
            </a:endParaRPr>
          </a:p>
          <a:p>
            <a:pPr marL="228600" indent="-228600">
              <a:lnSpc>
                <a:spcPct val="80000"/>
              </a:lnSpc>
              <a:buFontTx/>
              <a:buAutoNum type="arabicPeriod"/>
            </a:pPr>
            <a:endParaRPr lang="en-US" altLang="en-US" sz="800" dirty="0">
              <a:latin typeface="Arial" panose="020B0604020202020204" pitchFamily="34" charset="0"/>
            </a:endParaRPr>
          </a:p>
          <a:p>
            <a:pPr marL="228600" indent="-228600">
              <a:lnSpc>
                <a:spcPct val="80000"/>
              </a:lnSpc>
            </a:pPr>
            <a:endParaRPr lang="en-US" altLang="en-US" sz="800" b="1" u="sng" dirty="0">
              <a:latin typeface="Arial" panose="020B0604020202020204" pitchFamily="34" charset="0"/>
            </a:endParaRPr>
          </a:p>
          <a:p>
            <a:pPr marL="228600" indent="-228600">
              <a:lnSpc>
                <a:spcPct val="80000"/>
              </a:lnSpc>
            </a:pPr>
            <a:endParaRPr lang="en-US" altLang="en-US" sz="800" b="1" u="sng"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2180EB4-8D60-4543-8F1B-D6A31DBCE26A}" type="slidenum">
              <a:rPr lang="en-US" altLang="en-US" smtClean="0"/>
              <a:pPr>
                <a:spcBef>
                  <a:spcPct val="0"/>
                </a:spcBef>
              </a:pPr>
              <a:t>5</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900" b="1" u="sng" dirty="0">
                <a:latin typeface="Arial" panose="020B0604020202020204" pitchFamily="34" charset="0"/>
              </a:rPr>
              <a:t>Student’s Notes</a:t>
            </a:r>
          </a:p>
          <a:p>
            <a:pPr eaLnBrk="1" hangingPunct="1">
              <a:lnSpc>
                <a:spcPct val="80000"/>
              </a:lnSpc>
            </a:pPr>
            <a:r>
              <a:rPr lang="en-US" altLang="en-US" sz="900" dirty="0">
                <a:latin typeface="Arial" panose="020B0604020202020204" pitchFamily="34" charset="0"/>
              </a:rPr>
              <a:t>As will be discussed in subsequent slides, the FHWA is authorized by law to transfer lands that are under the jurisdiction of certain other Federal agencies directly to State DOTs or their nominees (e.g., a county) to be used for highway purposes.  In order to implement the requirements of Federal law regarding the transfer of Federal lands, FHWA has  regulations in 23 CFR 710.601 which set out the basic process for FLTs.  In 1989, FHWA published an “Attorney’s Manual for Public Transfer and Federal Condemnation”, commonly referred to as “the Attorney’s manual”.  This provided the detail for implementing the regulatory process set out in 23 CFR 710.601.  The Attorney’s Manual was revised and issued in 2009 as the “Manual for Federal Land Transfers for Federal-aid Projects”.  It is important to note that the use of the term “Federal-aid Projects” in the title refers to the fact this manual is focused on the FLT process when the transfer is being made to a State or their nominee for a project with Federal funds; this is to be distinguished from those projects being acquired by FHWA’s Federal Lands Highway Division.  A separate manual is anticipated for use by the FLHD.</a:t>
            </a:r>
          </a:p>
          <a:p>
            <a:pPr eaLnBrk="1" hangingPunct="1">
              <a:lnSpc>
                <a:spcPct val="80000"/>
              </a:lnSpc>
            </a:pPr>
            <a:endParaRPr lang="en-US" altLang="en-US" sz="900" b="1" u="sng" dirty="0">
              <a:latin typeface="Arial" panose="020B0604020202020204" pitchFamily="34" charset="0"/>
            </a:endParaRPr>
          </a:p>
          <a:p>
            <a:pPr eaLnBrk="1" hangingPunct="1">
              <a:lnSpc>
                <a:spcPct val="80000"/>
              </a:lnSpc>
            </a:pPr>
            <a:r>
              <a:rPr lang="en-US" altLang="en-US" sz="900" b="1" u="sng" dirty="0">
                <a:latin typeface="Arial" panose="020B0604020202020204" pitchFamily="34" charset="0"/>
              </a:rPr>
              <a:t>Presenter’s Notes </a:t>
            </a:r>
            <a:endParaRPr lang="en-US" altLang="en-US" sz="900" dirty="0">
              <a:latin typeface="Arial" panose="020B0604020202020204" pitchFamily="34" charset="0"/>
            </a:endParaRPr>
          </a:p>
          <a:p>
            <a:pPr eaLnBrk="1" hangingPunct="1">
              <a:lnSpc>
                <a:spcPct val="80000"/>
              </a:lnSpc>
            </a:pPr>
            <a:r>
              <a:rPr lang="en-US" altLang="en-US" sz="900" dirty="0">
                <a:latin typeface="Arial" panose="020B0604020202020204" pitchFamily="34" charset="0"/>
              </a:rPr>
              <a:t>The purpose of this presentation is to provide the Federal Highway Administration (FHWA) Division Offices with guidance on the process to be followed in transferring Federal lands to State DOTs or their nominees, pursuant to the regulations, Title 23 Code of Federal Regulation, Subsection 710.601 when authorized by 23 U.S.C. 107(d) or 23 U.S.C. 317. </a:t>
            </a:r>
            <a:endParaRPr lang="en-US" altLang="en-US" sz="900" b="1" u="sng" dirty="0">
              <a:latin typeface="Arial" panose="020B0604020202020204" pitchFamily="34" charset="0"/>
            </a:endParaRPr>
          </a:p>
          <a:p>
            <a:pPr eaLnBrk="1" hangingPunct="1">
              <a:lnSpc>
                <a:spcPct val="80000"/>
              </a:lnSpc>
            </a:pPr>
            <a:r>
              <a:rPr lang="en-US" altLang="en-US" sz="900" b="1" u="sng" dirty="0">
                <a:latin typeface="Arial" panose="020B0604020202020204" pitchFamily="34" charset="0"/>
              </a:rPr>
              <a:t>Background</a:t>
            </a:r>
            <a:r>
              <a:rPr lang="en-US" altLang="en-US" sz="900" u="sng" dirty="0">
                <a:latin typeface="Arial" panose="020B0604020202020204" pitchFamily="34" charset="0"/>
              </a:rPr>
              <a:t> </a:t>
            </a:r>
            <a:endParaRPr lang="en-US" altLang="en-US" sz="900" dirty="0">
              <a:latin typeface="Arial" panose="020B0604020202020204" pitchFamily="34" charset="0"/>
            </a:endParaRPr>
          </a:p>
          <a:p>
            <a:pPr eaLnBrk="1" hangingPunct="1">
              <a:lnSpc>
                <a:spcPct val="80000"/>
              </a:lnSpc>
            </a:pPr>
            <a:r>
              <a:rPr lang="en-US" altLang="en-US" sz="900" dirty="0">
                <a:latin typeface="Arial" panose="020B0604020202020204" pitchFamily="34" charset="0"/>
              </a:rPr>
              <a:t>A Federal land transfer may be necessary for a State Department of Transportation or its nominee, to acquire rights necessary to construct, operate and maintain certain roadways, or to obtain materials for certain roadways, on or eligible for the Federal-aid system.  The FHWA is authorized by law to effectuate such transfers.  A manual describing the process, referred to as the </a:t>
            </a:r>
            <a:r>
              <a:rPr lang="en-US" altLang="en-US" sz="900" i="1" dirty="0">
                <a:latin typeface="Arial" panose="020B0604020202020204" pitchFamily="34" charset="0"/>
              </a:rPr>
              <a:t>“Attorney’s Manual for Public Transfer and Federal Condemnation”</a:t>
            </a:r>
            <a:r>
              <a:rPr lang="en-US" altLang="en-US" sz="900" dirty="0">
                <a:latin typeface="Arial" panose="020B0604020202020204" pitchFamily="34" charset="0"/>
              </a:rPr>
              <a:t> (Attorney’s Manual), Publication No. FHWA-CC-89-006, was issued in 1989.  The attached document, entitled </a:t>
            </a:r>
            <a:r>
              <a:rPr lang="en-US" altLang="en-US" sz="900" i="1" dirty="0">
                <a:latin typeface="Arial" panose="020B0604020202020204" pitchFamily="34" charset="0"/>
              </a:rPr>
              <a:t>Manual for Federal Land Transfers for Federal-Aid Projects</a:t>
            </a:r>
            <a:r>
              <a:rPr lang="en-US" altLang="en-US" sz="900" dirty="0">
                <a:latin typeface="Arial" panose="020B0604020202020204" pitchFamily="34" charset="0"/>
              </a:rPr>
              <a:t>, updates and supersedes chapter 1 of that manual.  </a:t>
            </a:r>
            <a:endParaRPr lang="en-US" altLang="en-US" sz="900" b="1" u="sng" dirty="0">
              <a:latin typeface="Arial" panose="020B0604020202020204" pitchFamily="34" charset="0"/>
            </a:endParaRPr>
          </a:p>
          <a:p>
            <a:pPr eaLnBrk="1" hangingPunct="1">
              <a:lnSpc>
                <a:spcPct val="80000"/>
              </a:lnSpc>
            </a:pPr>
            <a:r>
              <a:rPr lang="en-US" altLang="en-US" sz="900" b="1" u="sng" dirty="0">
                <a:latin typeface="Arial" panose="020B0604020202020204" pitchFamily="34" charset="0"/>
              </a:rPr>
              <a:t>Conclusion</a:t>
            </a:r>
            <a:endParaRPr lang="en-US" altLang="en-US" sz="900" dirty="0">
              <a:latin typeface="Arial" panose="020B0604020202020204" pitchFamily="34" charset="0"/>
            </a:endParaRPr>
          </a:p>
          <a:p>
            <a:pPr eaLnBrk="1" hangingPunct="1">
              <a:lnSpc>
                <a:spcPct val="80000"/>
              </a:lnSpc>
            </a:pPr>
            <a:r>
              <a:rPr lang="en-US" altLang="en-US" sz="900" dirty="0">
                <a:latin typeface="Arial" panose="020B0604020202020204" pitchFamily="34" charset="0"/>
              </a:rPr>
              <a:t>The new manual is intended to replace the 1989 Attorney’s Manual.  It includes an Appendix that contains a glossary of key terms, sample and model transfer documents, existing national and regional Memoranda of Understanding, and various documentation relevant to the Federal land transfer process.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936B943-9BA2-4846-BB77-AA70E52866C0}" type="slidenum">
              <a:rPr lang="en-US" altLang="en-US" smtClean="0"/>
              <a:pPr>
                <a:spcBef>
                  <a:spcPct val="0"/>
                </a:spcBef>
              </a:pPr>
              <a:t>6</a:t>
            </a:fld>
            <a:endParaRPr lang="en-US"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dirty="0">
                <a:latin typeface="Arial" panose="020B0604020202020204" pitchFamily="34" charset="0"/>
              </a:rPr>
              <a:t>Student’s Notes</a:t>
            </a:r>
            <a:endParaRPr lang="en-US" altLang="en-US" dirty="0">
              <a:latin typeface="Arial" panose="020B0604020202020204" pitchFamily="34" charset="0"/>
            </a:endParaRPr>
          </a:p>
          <a:p>
            <a:pPr eaLnBrk="1" hangingPunct="1"/>
            <a:r>
              <a:rPr lang="en-US" altLang="en-US" dirty="0">
                <a:latin typeface="Arial" panose="020B0604020202020204" pitchFamily="34" charset="0"/>
              </a:rPr>
              <a:t>When a State DOT or another public agency within that State (such as a county) is using FHWA funds in a highway project, the FHWA is authorized by law to transfer Federal lands needed for the project to the State or their nominee (e.g., the county).  FHWA does not, itself, take title to such land.  However, after obtaining a legal sufficiency determination from the Office of the Chief Counsel (HCC), the FHWA Division Office is authorized to execute the conveyance document (typically, a highway easement deed) on behalf of the United States.  The two relevant statutes which grant this right to FHWA, 23 U.S.C. 107(d) and 23 U.S.C. 317, are primarily distinguished from each other in the fact that 107(d) pertains specifically to the Interstate system, whereas 317 covers most any type of highway where a State (or its nominee) requires the use of Federal lands.</a:t>
            </a:r>
          </a:p>
          <a:p>
            <a:pPr eaLnBrk="1" hangingPunct="1"/>
            <a:endParaRPr lang="en-US" altLang="en-US" dirty="0">
              <a:latin typeface="Arial" panose="020B0604020202020204" pitchFamily="34" charset="0"/>
            </a:endParaRPr>
          </a:p>
          <a:p>
            <a:pPr eaLnBrk="1" hangingPunct="1"/>
            <a:r>
              <a:rPr lang="en-US" altLang="en-US" b="1" u="sng" dirty="0">
                <a:latin typeface="Arial" panose="020B0604020202020204" pitchFamily="34" charset="0"/>
              </a:rPr>
              <a:t>Presenter’s Notes</a:t>
            </a:r>
          </a:p>
          <a:p>
            <a:pPr eaLnBrk="1" hangingPunct="1"/>
            <a:r>
              <a:rPr lang="en-US" altLang="en-US" dirty="0">
                <a:latin typeface="Arial" panose="020B0604020202020204" pitchFamily="34" charset="0"/>
              </a:rPr>
              <a:t>Title to Federal land is held by the United States of America, under the administration of a specified agency of the United States. The provisions of 23 U.S.C. 317 and 23 U.S.C. 107(d) authorize the Secretary of Transportation and, by delegation, the -FHWA to transfer Federal land under the administration of another Federal agency to a State DOT or its nominee. The FHWA does not take title to the land nor does it bring the land under its administration or control. It simply acts as a land transfer agent to transfer an interest in land from the United States to a State DOT. In its role as the land transfer agent of the United States, FHWA will need to balance its responsibility for stewardship of the Federal land with its responsibility to provide for a safe and efficient highway system. </a:t>
            </a:r>
          </a:p>
          <a:p>
            <a:pPr eaLnBrk="1" hangingPunct="1"/>
            <a:endParaRPr lang="en-US"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5032FA7-6667-4620-89E2-9E3BE7B58580}" type="slidenum">
              <a:rPr lang="en-US" altLang="en-US" smtClean="0"/>
              <a:pPr>
                <a:spcBef>
                  <a:spcPct val="0"/>
                </a:spcBef>
              </a:pPr>
              <a:t>7</a:t>
            </a:fld>
            <a:endParaRPr lang="en-US"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800" b="1" u="sng" dirty="0">
                <a:latin typeface="Arial" panose="020B0604020202020204" pitchFamily="34" charset="0"/>
              </a:rPr>
              <a:t>Student’s and Presenter’s Notes</a:t>
            </a:r>
            <a:endParaRPr lang="en-US" altLang="en-US" sz="800" dirty="0">
              <a:latin typeface="Arial" panose="020B0604020202020204" pitchFamily="34" charset="0"/>
            </a:endParaRPr>
          </a:p>
          <a:p>
            <a:pPr eaLnBrk="1" hangingPunct="1">
              <a:lnSpc>
                <a:spcPct val="80000"/>
              </a:lnSpc>
            </a:pPr>
            <a:r>
              <a:rPr lang="en-US" altLang="en-US" sz="800" dirty="0">
                <a:latin typeface="Arial" panose="020B0604020202020204" pitchFamily="34" charset="0"/>
              </a:rPr>
              <a:t>The regulations which implement the Federal Land Transfer process are located in 23 CFR 710.601.  Those regulations are copied in their entirety below for your ready reference.  It is important to note the opening paragraph of these regulations, which says that they pertain to any project undertaken with Federal funds on the National Highway System; and, that they may also apply to other highway projects that have a strong Federal interest.  The regulations also apply to projects where a State is carrying out a project in conjunction with a military base closure that is being done pursuant to the Defense Base Closure and Realignment Act of 1990.</a:t>
            </a:r>
            <a:endParaRPr lang="en-US" altLang="en-US" sz="800" b="1" u="sng" dirty="0">
              <a:latin typeface="Arial" panose="020B0604020202020204" pitchFamily="34" charset="0"/>
            </a:endParaRPr>
          </a:p>
          <a:p>
            <a:pPr eaLnBrk="1" hangingPunct="1">
              <a:lnSpc>
                <a:spcPct val="80000"/>
              </a:lnSpc>
            </a:pPr>
            <a:endParaRPr lang="en-US" altLang="en-US" sz="800" b="1" dirty="0">
              <a:latin typeface="Arial" panose="020B0604020202020204" pitchFamily="34" charset="0"/>
            </a:endParaRPr>
          </a:p>
          <a:p>
            <a:pPr eaLnBrk="1" hangingPunct="1">
              <a:lnSpc>
                <a:spcPct val="80000"/>
              </a:lnSpc>
            </a:pPr>
            <a:r>
              <a:rPr lang="en-US" altLang="en-US" sz="800" b="1" dirty="0">
                <a:latin typeface="Arial" panose="020B0604020202020204" pitchFamily="34" charset="0"/>
              </a:rPr>
              <a:t>§ 710.601   Federal land transfer.</a:t>
            </a:r>
          </a:p>
          <a:p>
            <a:pPr eaLnBrk="1" hangingPunct="1">
              <a:lnSpc>
                <a:spcPct val="80000"/>
              </a:lnSpc>
            </a:pPr>
            <a:r>
              <a:rPr lang="en-US" altLang="en-US" sz="800" dirty="0">
                <a:latin typeface="Arial" panose="020B0604020202020204" pitchFamily="34" charset="0"/>
              </a:rPr>
              <a:t>(a) The provisions of this subpart apply to any project undertaken with funds for the National Highway System. When the FHWA determines that a strong Federal transportation interest exists, these provisions may also be applied to highway projects that are eligible for Federal-aid under Chapters 1 and 2 of title 23, of the United States Code, and to highway-related transfers that are requested by a State in conjunction with a military base closure under the Defense Base Closure and Realignment Act of 1990 (Public Law 101–510, 104 Stat. 1808, as amended).</a:t>
            </a:r>
          </a:p>
          <a:p>
            <a:pPr eaLnBrk="1" hangingPunct="1">
              <a:lnSpc>
                <a:spcPct val="80000"/>
              </a:lnSpc>
            </a:pPr>
            <a:r>
              <a:rPr lang="en-US" altLang="en-US" sz="800" dirty="0">
                <a:latin typeface="Arial" panose="020B0604020202020204" pitchFamily="34" charset="0"/>
              </a:rPr>
              <a:t>(b) Sections 107(d) and 317 of title 23, of the United States Code provide for the transfer of lands or interests in lands owned by the United States to an STD or its nominee for highway purposes.</a:t>
            </a:r>
          </a:p>
          <a:p>
            <a:pPr eaLnBrk="1" hangingPunct="1">
              <a:lnSpc>
                <a:spcPct val="80000"/>
              </a:lnSpc>
            </a:pPr>
            <a:r>
              <a:rPr lang="en-US" altLang="en-US" sz="800" dirty="0">
                <a:latin typeface="Arial" panose="020B0604020202020204" pitchFamily="34" charset="0"/>
              </a:rPr>
              <a:t>(c) The STD may file an application with the FHWA, or can make application directly to the land-owning agency if the land-owning agency has its own authority for granting interests in land.</a:t>
            </a:r>
          </a:p>
          <a:p>
            <a:pPr eaLnBrk="1" hangingPunct="1">
              <a:lnSpc>
                <a:spcPct val="80000"/>
              </a:lnSpc>
            </a:pPr>
            <a:r>
              <a:rPr lang="en-US" altLang="en-US" sz="800" dirty="0">
                <a:latin typeface="Arial" panose="020B0604020202020204" pitchFamily="34" charset="0"/>
              </a:rPr>
              <a:t>(d) Applications under this section shall include the following information:</a:t>
            </a:r>
          </a:p>
          <a:p>
            <a:pPr eaLnBrk="1" hangingPunct="1">
              <a:lnSpc>
                <a:spcPct val="80000"/>
              </a:lnSpc>
            </a:pPr>
            <a:r>
              <a:rPr lang="en-US" altLang="en-US" sz="800" dirty="0">
                <a:latin typeface="Arial" panose="020B0604020202020204" pitchFamily="34" charset="0"/>
              </a:rPr>
              <a:t>(1) The purpose for which the lands are to be used;</a:t>
            </a:r>
          </a:p>
          <a:p>
            <a:pPr eaLnBrk="1" hangingPunct="1">
              <a:lnSpc>
                <a:spcPct val="80000"/>
              </a:lnSpc>
            </a:pPr>
            <a:r>
              <a:rPr lang="en-US" altLang="en-US" sz="800" dirty="0">
                <a:latin typeface="Arial" panose="020B0604020202020204" pitchFamily="34" charset="0"/>
              </a:rPr>
              <a:t>(2) The estate or interest in the land required for the project;</a:t>
            </a:r>
          </a:p>
          <a:p>
            <a:pPr eaLnBrk="1" hangingPunct="1">
              <a:lnSpc>
                <a:spcPct val="80000"/>
              </a:lnSpc>
            </a:pPr>
            <a:r>
              <a:rPr lang="en-US" altLang="en-US" sz="800" dirty="0">
                <a:latin typeface="Arial" panose="020B0604020202020204" pitchFamily="34" charset="0"/>
              </a:rPr>
              <a:t>(3) The Federal-aid project number or other appropriate references;</a:t>
            </a:r>
          </a:p>
          <a:p>
            <a:pPr eaLnBrk="1" hangingPunct="1">
              <a:lnSpc>
                <a:spcPct val="80000"/>
              </a:lnSpc>
            </a:pPr>
            <a:r>
              <a:rPr lang="en-US" altLang="en-US" sz="800" dirty="0">
                <a:latin typeface="Arial" panose="020B0604020202020204" pitchFamily="34" charset="0"/>
              </a:rPr>
              <a:t>(4) The name of the Federal agency exercising jurisdiction over the land and identity of the installation or activity in possession of the land;</a:t>
            </a:r>
          </a:p>
          <a:p>
            <a:pPr eaLnBrk="1" hangingPunct="1">
              <a:lnSpc>
                <a:spcPct val="80000"/>
              </a:lnSpc>
            </a:pPr>
            <a:r>
              <a:rPr lang="en-US" altLang="en-US" sz="800" dirty="0">
                <a:latin typeface="Arial" panose="020B0604020202020204" pitchFamily="34" charset="0"/>
              </a:rPr>
              <a:t>(5) A map showing the survey of the lands to be acquired;</a:t>
            </a:r>
          </a:p>
          <a:p>
            <a:pPr eaLnBrk="1" hangingPunct="1">
              <a:lnSpc>
                <a:spcPct val="80000"/>
              </a:lnSpc>
            </a:pPr>
            <a:r>
              <a:rPr lang="en-US" altLang="en-US" sz="800" dirty="0">
                <a:latin typeface="Arial" panose="020B0604020202020204" pitchFamily="34" charset="0"/>
              </a:rPr>
              <a:t>(6) A legal description of the lands desired; and</a:t>
            </a:r>
          </a:p>
          <a:p>
            <a:pPr eaLnBrk="1" hangingPunct="1">
              <a:lnSpc>
                <a:spcPct val="80000"/>
              </a:lnSpc>
            </a:pPr>
            <a:r>
              <a:rPr lang="en-US" altLang="en-US" sz="800" dirty="0">
                <a:latin typeface="Arial" panose="020B0604020202020204" pitchFamily="34" charset="0"/>
              </a:rPr>
              <a:t>(7) A statement of compliance with the National Environmental Policy Act of 1969 (42 U.S.C. 4332, </a:t>
            </a:r>
            <a:r>
              <a:rPr lang="en-US" altLang="en-US" sz="800" i="1" dirty="0">
                <a:latin typeface="Arial" panose="020B0604020202020204" pitchFamily="34" charset="0"/>
              </a:rPr>
              <a:t>et seq. </a:t>
            </a:r>
            <a:r>
              <a:rPr lang="en-US" altLang="en-US" sz="800" dirty="0">
                <a:latin typeface="Arial" panose="020B0604020202020204" pitchFamily="34" charset="0"/>
              </a:rPr>
              <a:t>) and any other applicable Federal environmental laws, including the National Historic Preservation Act (16 U.S.C. 470(f)), and 23 U.S.C. 138.</a:t>
            </a:r>
          </a:p>
          <a:p>
            <a:pPr eaLnBrk="1" hangingPunct="1">
              <a:lnSpc>
                <a:spcPct val="80000"/>
              </a:lnSpc>
            </a:pPr>
            <a:r>
              <a:rPr lang="en-US" altLang="en-US" sz="800" dirty="0">
                <a:latin typeface="Arial" panose="020B0604020202020204" pitchFamily="34" charset="0"/>
              </a:rPr>
              <a:t>(e) If the FHWA concurs in the need for the transfer, the land-owning agency will be notified and a right-of-entry requested. The land-owning agency shall have a period of four months in which to designate conditions necessary for the adequate protection and utilization of the reserve or to certify that the proposed appropriation is contrary to the public interest or inconsistent with the purposes for which such land or materials have been reserved. The FHWA may extend the four-month reply period at the timely request of the land-owning agency for good cause.</a:t>
            </a:r>
          </a:p>
          <a:p>
            <a:pPr eaLnBrk="1" hangingPunct="1">
              <a:lnSpc>
                <a:spcPct val="80000"/>
              </a:lnSpc>
            </a:pPr>
            <a:r>
              <a:rPr lang="en-US" altLang="en-US" sz="800" dirty="0">
                <a:latin typeface="Arial" panose="020B0604020202020204" pitchFamily="34" charset="0"/>
              </a:rPr>
              <a:t>(f) Deeds for conveyance of lands or interests in lands owned by the United States shall be prepared by the STD and certified by an attorney licensed within the State as being legally sufficient. Such deeds shall contain the clauses required by the FHWA and 49 CFR 21.7(a)(2). After the STD prepares the deed, it will submit the proposed deed with the certification to the FHWA for review and execution.</a:t>
            </a:r>
          </a:p>
          <a:p>
            <a:pPr eaLnBrk="1" hangingPunct="1">
              <a:lnSpc>
                <a:spcPct val="80000"/>
              </a:lnSpc>
            </a:pPr>
            <a:r>
              <a:rPr lang="en-US" altLang="en-US" sz="800" dirty="0">
                <a:latin typeface="Arial" panose="020B0604020202020204" pitchFamily="34" charset="0"/>
              </a:rPr>
              <a:t>(g) Following execution, the STD shall record the deed in the appropriate land record office and so advise the FHWA and the concerned agency.</a:t>
            </a:r>
          </a:p>
          <a:p>
            <a:pPr eaLnBrk="1" hangingPunct="1">
              <a:lnSpc>
                <a:spcPct val="80000"/>
              </a:lnSpc>
            </a:pPr>
            <a:r>
              <a:rPr lang="en-US" altLang="en-US" sz="800" dirty="0">
                <a:latin typeface="Arial" panose="020B0604020202020204" pitchFamily="34" charset="0"/>
              </a:rPr>
              <a:t>(h) When the need for the interest acquired under this subpart no longer exists, the STD must restore the land to the condition which existed prior to the transfer and must give notice to the FHWA and to the concerned Federal agency that such interest will immediately revert to the control of the Federal agency from which it was appropriated or to its assigns. Alternative arrangements may be made for the sale or reversion or restoration of the lands no longer required as part of a memorandum of understanding or separate agreement.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case study occurred in 2017 and is an example of when a project is not using federal funds but the transfer rises to the level of a “strong Federal transportation interest”.  The details here are the justification for this determination</a:t>
            </a:r>
            <a:r>
              <a:rPr lang="en-US" baseline="0" dirty="0"/>
              <a:t> made that allowed FHWA to handle this particular land transfer.</a:t>
            </a:r>
            <a:endParaRPr lang="en-US" dirty="0"/>
          </a:p>
        </p:txBody>
      </p:sp>
      <p:sp>
        <p:nvSpPr>
          <p:cNvPr id="4" name="Slide Number Placeholder 3"/>
          <p:cNvSpPr>
            <a:spLocks noGrp="1"/>
          </p:cNvSpPr>
          <p:nvPr>
            <p:ph type="sldNum" sz="quarter" idx="10"/>
          </p:nvPr>
        </p:nvSpPr>
        <p:spPr/>
        <p:txBody>
          <a:bodyPr/>
          <a:lstStyle/>
          <a:p>
            <a:pPr>
              <a:defRPr/>
            </a:pPr>
            <a:fld id="{5939B2C2-0DF3-4CFE-8378-D925638B1098}" type="slidenum">
              <a:rPr lang="en-US" altLang="en-US" smtClean="0"/>
              <a:pPr>
                <a:defRPr/>
              </a:pPr>
              <a:t>8</a:t>
            </a:fld>
            <a:endParaRPr lang="en-US" altLang="en-US"/>
          </a:p>
        </p:txBody>
      </p:sp>
    </p:spTree>
    <p:extLst>
      <p:ext uri="{BB962C8B-B14F-4D97-AF65-F5344CB8AC3E}">
        <p14:creationId xmlns:p14="http://schemas.microsoft.com/office/powerpoint/2010/main" val="671499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22F50AB-BF16-45F4-9C06-24EACA2D0BB2}" type="slidenum">
              <a:rPr lang="en-US" altLang="en-US" smtClean="0"/>
              <a:pPr>
                <a:spcBef>
                  <a:spcPct val="0"/>
                </a:spcBef>
              </a:pPr>
              <a:t>9</a:t>
            </a:fld>
            <a:endParaRPr lang="en-US"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a:latin typeface="Arial" panose="020B0604020202020204" pitchFamily="34" charset="0"/>
              </a:rPr>
              <a:t>Student’s Notes</a:t>
            </a:r>
            <a:endParaRPr lang="en-US" altLang="en-US">
              <a:latin typeface="Arial" panose="020B0604020202020204" pitchFamily="34" charset="0"/>
            </a:endParaRPr>
          </a:p>
          <a:p>
            <a:pPr eaLnBrk="1" hangingPunct="1"/>
            <a:r>
              <a:rPr lang="en-US" altLang="en-US">
                <a:latin typeface="Arial" panose="020B0604020202020204" pitchFamily="34" charset="0"/>
              </a:rPr>
              <a:t>Some Controlling Agencies have authority to directly transfer lands to States (or their nominees) without FHWA having to involved.  Sometimes, the Controlling Agency may ask the FHWA to be involved in the transfer process; or, the State may request FHWA participation.  Another way the FLT process may proceed is under a Memorandum of Understanding between the FHWA, the State DOT, and the Controlling Agency.  An example of  a MOU is provided in the Appendices to the FLT Manual.  The manual can be accessed at the following website: </a:t>
            </a:r>
          </a:p>
          <a:p>
            <a:pPr eaLnBrk="1" hangingPunct="1"/>
            <a:r>
              <a:rPr lang="en-US" altLang="en-US">
                <a:latin typeface="Arial" panose="020B0604020202020204" pitchFamily="34" charset="0"/>
              </a:rPr>
              <a:t>http://www.fhwa.dot.gov/realestate/fltmanual/index.htm.</a:t>
            </a:r>
          </a:p>
          <a:p>
            <a:pPr eaLnBrk="1" hangingPunct="1"/>
            <a:endParaRPr lang="en-US" altLang="en-US">
              <a:latin typeface="Arial" panose="020B0604020202020204" pitchFamily="34" charset="0"/>
            </a:endParaRPr>
          </a:p>
          <a:p>
            <a:pPr eaLnBrk="1" hangingPunct="1"/>
            <a:r>
              <a:rPr lang="en-US" altLang="en-US" b="1" u="sng">
                <a:latin typeface="Arial" panose="020B0604020202020204" pitchFamily="34" charset="0"/>
              </a:rPr>
              <a:t>Presenter’s Notes</a:t>
            </a:r>
          </a:p>
          <a:p>
            <a:pPr eaLnBrk="1" hangingPunct="1"/>
            <a:r>
              <a:rPr lang="en-US" altLang="en-US">
                <a:latin typeface="Arial" panose="020B0604020202020204" pitchFamily="34" charset="0"/>
              </a:rPr>
              <a:t>In situations where a Memorandum of Understanding (MOU) or other agreement has been executed between the State DOT, FHWA Division and Controlling Agency, the steps outlined in the MOU should be followed to the extent applicable. A Memorandum of Understanding that alters the steps outlined in the following slides should be reviewed and approved by FHWA counsel. </a:t>
            </a:r>
          </a:p>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US" altLang="en-US" sz="900" b="1" u="sng">
                <a:latin typeface="Arial" panose="020B0604020202020204" pitchFamily="34" charset="0"/>
              </a:rPr>
              <a:t>Student’s Notes</a:t>
            </a:r>
            <a:endParaRPr lang="en-US" altLang="en-US" sz="900">
              <a:latin typeface="Arial" panose="020B0604020202020204" pitchFamily="34" charset="0"/>
            </a:endParaRPr>
          </a:p>
          <a:p>
            <a:pPr>
              <a:lnSpc>
                <a:spcPct val="80000"/>
              </a:lnSpc>
            </a:pPr>
            <a:r>
              <a:rPr lang="en-US" altLang="en-US" sz="900">
                <a:latin typeface="Arial" panose="020B0604020202020204" pitchFamily="34" charset="0"/>
              </a:rPr>
              <a:t>The development of a typical highway project begins during the transportation planning phase, when the State DOT, the Metropolitan Planning Organizations (MPOs), and Regional Planning Organizations, in concert with the FHWA and the Federal Transit Administration, develop a Transportation Improvement Program (TIP) and State Transportation Improvement Program (STIP).  There is broad input into the transportation planning process from cities, counties, political interests, and the public, as well as designated transportation agencies.  The products that result from this process—the TIP and STIP—identify the projects which the State, regional, and local entities propose to develop.</a:t>
            </a:r>
          </a:p>
          <a:p>
            <a:pPr>
              <a:lnSpc>
                <a:spcPct val="80000"/>
              </a:lnSpc>
            </a:pPr>
            <a:endParaRPr lang="en-US" altLang="en-US" sz="900">
              <a:latin typeface="Arial" panose="020B0604020202020204" pitchFamily="34" charset="0"/>
            </a:endParaRPr>
          </a:p>
          <a:p>
            <a:pPr>
              <a:lnSpc>
                <a:spcPct val="80000"/>
              </a:lnSpc>
            </a:pPr>
            <a:r>
              <a:rPr lang="en-US" altLang="en-US" sz="900">
                <a:latin typeface="Arial" panose="020B0604020202020204" pitchFamily="34" charset="0"/>
              </a:rPr>
              <a:t>Once a project has been identified in the TIP and STIP and funding is made available to proceed with development, the project must be studied in compliance with the National Environmental Policy Act (NEPA) and many other Federal, State and local environmental requirements.  Typically, the design of the project occurs during the NEPA process and the design is carried to a level sufficient to allow adequate NEPA analysis.  When the NEPA analyses are complete and the agency issues a final document identifying the project alignment and features to be constructed, the project moves into final design and right-of-way acquisition and clearance.</a:t>
            </a:r>
          </a:p>
          <a:p>
            <a:pPr>
              <a:lnSpc>
                <a:spcPct val="80000"/>
              </a:lnSpc>
            </a:pPr>
            <a:endParaRPr lang="en-US" altLang="en-US" sz="900">
              <a:latin typeface="Arial" panose="020B0604020202020204" pitchFamily="34" charset="0"/>
            </a:endParaRPr>
          </a:p>
          <a:p>
            <a:pPr>
              <a:lnSpc>
                <a:spcPct val="80000"/>
              </a:lnSpc>
            </a:pPr>
            <a:r>
              <a:rPr lang="en-US" altLang="en-US" sz="900">
                <a:latin typeface="Arial" panose="020B0604020202020204" pitchFamily="34" charset="0"/>
              </a:rPr>
              <a:t>When the right-of-way process commences, the agency (e.g., a State DOT) will  identify the properties required for the construction and operation of the project and will start the acquisition of these properties.  This is the point in time when the agency typically identifies properties that are under the jurisdiction of a Federal agency, such as the U.S. Forest Service or the Bureau of Land Management.  The Federal land transfer process, as discuss in subsequent slides, will commence and the property transferred to the agency (State DOT or its nominee, such as a county).</a:t>
            </a:r>
          </a:p>
          <a:p>
            <a:pPr>
              <a:lnSpc>
                <a:spcPct val="80000"/>
              </a:lnSpc>
            </a:pPr>
            <a:endParaRPr lang="en-US" altLang="en-US" sz="900" b="1" u="sng">
              <a:latin typeface="Arial" panose="020B0604020202020204" pitchFamily="34" charset="0"/>
            </a:endParaRPr>
          </a:p>
          <a:p>
            <a:pPr>
              <a:lnSpc>
                <a:spcPct val="80000"/>
              </a:lnSpc>
            </a:pPr>
            <a:r>
              <a:rPr lang="en-US" altLang="en-US" sz="900">
                <a:latin typeface="Arial" panose="020B0604020202020204" pitchFamily="34" charset="0"/>
              </a:rPr>
              <a:t>When all of the necessary property rights have been acquired for the project, the agency will certify that the right-of-way is clear and ready to be advertised for construction.</a:t>
            </a:r>
          </a:p>
          <a:p>
            <a:pPr>
              <a:lnSpc>
                <a:spcPct val="80000"/>
              </a:lnSpc>
            </a:pPr>
            <a:endParaRPr lang="en-US" altLang="en-US" sz="900">
              <a:latin typeface="Arial" panose="020B0604020202020204" pitchFamily="34" charset="0"/>
            </a:endParaRPr>
          </a:p>
          <a:p>
            <a:pPr>
              <a:lnSpc>
                <a:spcPct val="80000"/>
              </a:lnSpc>
            </a:pPr>
            <a:r>
              <a:rPr lang="en-US" altLang="en-US" sz="900" b="1" u="sng">
                <a:latin typeface="Arial" panose="020B0604020202020204" pitchFamily="34" charset="0"/>
              </a:rPr>
              <a:t>Instructor’s Notes</a:t>
            </a:r>
          </a:p>
          <a:p>
            <a:pPr>
              <a:lnSpc>
                <a:spcPct val="80000"/>
              </a:lnSpc>
            </a:pPr>
            <a:r>
              <a:rPr lang="en-US" altLang="en-US" sz="900">
                <a:latin typeface="Arial" panose="020B0604020202020204" pitchFamily="34" charset="0"/>
              </a:rPr>
              <a:t>The details on this slide may be tailored to fit the audience.  For example, if the audience is primarily highway designers and engineers, it may not be necessary to dwell on preliminary or final design and construction; on the other hand, it might be important to give a little more time to NEPA and right-of-way.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pPr>
              <a:defRPr/>
            </a:pPr>
            <a:endParaRPr 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pPr>
              <a:defRPr/>
            </a:pPr>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pPr>
              <a:defRPr/>
            </a:pPr>
            <a:fld id="{378711A7-6AC2-4629-86DF-BF92520475C2}" type="slidenum">
              <a:rPr lang="en-US" altLang="en-US" smtClean="0"/>
              <a:pPr>
                <a:defRPr/>
              </a:pPr>
              <a:t>‹#›</a:t>
            </a:fld>
            <a:endParaRPr lang="en-US" altLang="en-US"/>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118524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27787D5-9E52-4A9F-B428-E0CAB719B18C}" type="slidenum">
              <a:rPr lang="en-US" altLang="en-US" smtClean="0"/>
              <a:pPr>
                <a:defRPr/>
              </a:pPr>
              <a:t>‹#›</a:t>
            </a:fld>
            <a:endParaRPr lang="en-US" altLang="en-US"/>
          </a:p>
        </p:txBody>
      </p:sp>
    </p:spTree>
    <p:extLst>
      <p:ext uri="{BB962C8B-B14F-4D97-AF65-F5344CB8AC3E}">
        <p14:creationId xmlns:p14="http://schemas.microsoft.com/office/powerpoint/2010/main" val="3743756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712595E-8D69-4B76-933A-663AC00A99B6}" type="slidenum">
              <a:rPr lang="en-US" altLang="en-US" smtClean="0"/>
              <a:pPr>
                <a:defRPr/>
              </a:pPr>
              <a:t>‹#›</a:t>
            </a:fld>
            <a:endParaRPr lang="en-US" altLang="en-US"/>
          </a:p>
        </p:txBody>
      </p:sp>
    </p:spTree>
    <p:extLst>
      <p:ext uri="{BB962C8B-B14F-4D97-AF65-F5344CB8AC3E}">
        <p14:creationId xmlns:p14="http://schemas.microsoft.com/office/powerpoint/2010/main" val="128300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F2B098E-A186-4A1C-9BFD-09CE2C42F80F}" type="slidenum">
              <a:rPr lang="en-US" altLang="en-US" smtClean="0"/>
              <a:pPr>
                <a:defRPr/>
              </a:pPr>
              <a:t>‹#›</a:t>
            </a:fld>
            <a:endParaRPr lang="en-US" altLang="en-US"/>
          </a:p>
        </p:txBody>
      </p:sp>
    </p:spTree>
    <p:extLst>
      <p:ext uri="{BB962C8B-B14F-4D97-AF65-F5344CB8AC3E}">
        <p14:creationId xmlns:p14="http://schemas.microsoft.com/office/powerpoint/2010/main" val="3231960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pPr>
              <a:defRPr/>
            </a:pPr>
            <a:endParaRPr 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pPr>
              <a:defRPr/>
            </a:pPr>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pPr>
              <a:defRPr/>
            </a:pPr>
            <a:fld id="{A98199EA-8688-41BC-BF2A-0EEB1D1DA125}" type="slidenum">
              <a:rPr lang="en-US" altLang="en-US" smtClean="0"/>
              <a:pPr>
                <a:defRPr/>
              </a:pPr>
              <a:t>‹#›</a:t>
            </a:fld>
            <a:endParaRPr lang="en-US" alt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04600074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AF019D3-D289-4BD8-B306-79C4E35BD102}" type="slidenum">
              <a:rPr lang="en-US" altLang="en-US" smtClean="0"/>
              <a:pPr>
                <a:defRPr/>
              </a:pPr>
              <a:t>‹#›</a:t>
            </a:fld>
            <a:endParaRPr lang="en-US" altLang="en-US"/>
          </a:p>
        </p:txBody>
      </p:sp>
    </p:spTree>
    <p:extLst>
      <p:ext uri="{BB962C8B-B14F-4D97-AF65-F5344CB8AC3E}">
        <p14:creationId xmlns:p14="http://schemas.microsoft.com/office/powerpoint/2010/main" val="4117680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92FD95B-005D-4990-AFA8-F2BCF59B1F9E}" type="slidenum">
              <a:rPr lang="en-US" altLang="en-US" smtClean="0"/>
              <a:pPr>
                <a:defRPr/>
              </a:pPr>
              <a:t>‹#›</a:t>
            </a:fld>
            <a:endParaRPr lang="en-US" altLang="en-US"/>
          </a:p>
        </p:txBody>
      </p:sp>
    </p:spTree>
    <p:extLst>
      <p:ext uri="{BB962C8B-B14F-4D97-AF65-F5344CB8AC3E}">
        <p14:creationId xmlns:p14="http://schemas.microsoft.com/office/powerpoint/2010/main" val="3846952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8FE3513-F913-431B-BEFE-23E3A6E84DB2}" type="slidenum">
              <a:rPr lang="en-US" altLang="en-US" smtClean="0"/>
              <a:pPr>
                <a:defRPr/>
              </a:pPr>
              <a:t>‹#›</a:t>
            </a:fld>
            <a:endParaRPr lang="en-US" altLang="en-US"/>
          </a:p>
        </p:txBody>
      </p:sp>
    </p:spTree>
    <p:extLst>
      <p:ext uri="{BB962C8B-B14F-4D97-AF65-F5344CB8AC3E}">
        <p14:creationId xmlns:p14="http://schemas.microsoft.com/office/powerpoint/2010/main" val="2517817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466CF5BB-3506-4553-A8A7-4806A917E61C}" type="slidenum">
              <a:rPr lang="en-US" altLang="en-US" smtClean="0"/>
              <a:pPr>
                <a:defRPr/>
              </a:pPr>
              <a:t>‹#›</a:t>
            </a:fld>
            <a:endParaRPr lang="en-US" altLang="en-US"/>
          </a:p>
        </p:txBody>
      </p:sp>
    </p:spTree>
    <p:extLst>
      <p:ext uri="{BB962C8B-B14F-4D97-AF65-F5344CB8AC3E}">
        <p14:creationId xmlns:p14="http://schemas.microsoft.com/office/powerpoint/2010/main" val="3312774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pPr>
              <a:defRPr/>
            </a:pPr>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pPr>
              <a:defRPr/>
            </a:pPr>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pPr>
              <a:defRPr/>
            </a:pPr>
            <a:fld id="{EC0E2594-D813-49B9-A4AB-08BD2129D60A}" type="slidenum">
              <a:rPr lang="en-US" altLang="en-US" smtClean="0"/>
              <a:pPr>
                <a:defRPr/>
              </a:pPr>
              <a:t>‹#›</a:t>
            </a:fld>
            <a:endParaRPr lang="en-US" alt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47163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pPr>
              <a:defRPr/>
            </a:pPr>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pPr>
              <a:defRPr/>
            </a:pPr>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pPr>
              <a:defRPr/>
            </a:pPr>
            <a:fld id="{33DCA196-1784-4A50-BD9B-2DAF21E4DBA4}" type="slidenum">
              <a:rPr lang="en-US" altLang="en-US" smtClean="0"/>
              <a:pPr>
                <a:defRPr/>
              </a:pPr>
              <a:t>‹#›</a:t>
            </a:fld>
            <a:endParaRPr lang="en-US" alt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75162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56000">
              <a:schemeClr val="accent1">
                <a:lumMod val="24000"/>
                <a:lumOff val="76000"/>
              </a:schemeClr>
            </a:gs>
            <a:gs pos="100000">
              <a:schemeClr val="accent1">
                <a:lumMod val="30000"/>
                <a:lumOff val="70000"/>
              </a:schemeClr>
            </a:gs>
          </a:gsLst>
          <a:lin ang="4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pPr>
              <a:defRPr/>
            </a:pPr>
            <a:endParaRPr 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pPr>
              <a:defRPr/>
            </a:pPr>
            <a:endParaRPr lang="en-US"/>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pPr>
              <a:defRPr/>
            </a:pPr>
            <a:fld id="{D908B119-5EED-4517-A8FC-0271CDADC0B8}" type="slidenum">
              <a:rPr lang="en-US" altLang="en-US" smtClean="0"/>
              <a:pPr>
                <a:defRPr/>
              </a:pPr>
              <a:t>‹#›</a:t>
            </a:fld>
            <a:endParaRPr lang="en-US" alt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11815542"/>
      </p:ext>
    </p:extLst>
  </p:cSld>
  <p:clrMap bg1="lt1" tx1="dk1" bg2="lt2" tx2="dk2" accent1="accent1" accent2="accent2" accent3="accent3" accent4="accent4" accent5="accent5" accent6="accent6" hlink="hlink" folHlink="folHlink"/>
  <p:sldLayoutIdLst>
    <p:sldLayoutId id="2147484427" r:id="rId1"/>
    <p:sldLayoutId id="2147484428" r:id="rId2"/>
    <p:sldLayoutId id="2147484429" r:id="rId3"/>
    <p:sldLayoutId id="2147484430" r:id="rId4"/>
    <p:sldLayoutId id="2147484431" r:id="rId5"/>
    <p:sldLayoutId id="2147484432" r:id="rId6"/>
    <p:sldLayoutId id="2147484433" r:id="rId7"/>
    <p:sldLayoutId id="2147484434" r:id="rId8"/>
    <p:sldLayoutId id="2147484435" r:id="rId9"/>
    <p:sldLayoutId id="2147484436" r:id="rId10"/>
    <p:sldLayoutId id="2147484437"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1368">
          <p15:clr>
            <a:srgbClr val="F26B43"/>
          </p15:clr>
        </p15:guide>
        <p15:guide id="1" pos="6912">
          <p15:clr>
            <a:srgbClr val="F26B43"/>
          </p15:clr>
        </p15:guide>
        <p15:guide id="2" pos="936">
          <p15:clr>
            <a:srgbClr val="F26B43"/>
          </p15:clr>
        </p15:guide>
        <p15:guide id="3" pos="864">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fhwa.dot.gov/realestate/fltmanual/index.htm"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a:bodyPr>
          <a:lstStyle/>
          <a:p>
            <a:pPr eaLnBrk="1" hangingPunct="1">
              <a:defRPr/>
            </a:pPr>
            <a:r>
              <a:rPr lang="en-US" sz="4000" b="1" dirty="0"/>
              <a:t>Unmasking the Mystery</a:t>
            </a:r>
            <a:br>
              <a:rPr lang="en-US" sz="4000" b="1" dirty="0"/>
            </a:br>
            <a:r>
              <a:rPr lang="en-US" sz="4000" b="1" dirty="0"/>
              <a:t>of Federal Land Transfers</a:t>
            </a:r>
          </a:p>
        </p:txBody>
      </p:sp>
      <p:sp>
        <p:nvSpPr>
          <p:cNvPr id="2051" name="Rectangle 3"/>
          <p:cNvSpPr>
            <a:spLocks noGrp="1" noChangeArrowheads="1"/>
          </p:cNvSpPr>
          <p:nvPr>
            <p:ph type="subTitle" idx="1"/>
          </p:nvPr>
        </p:nvSpPr>
        <p:spPr>
          <a:xfrm>
            <a:off x="1371600" y="4191000"/>
            <a:ext cx="6400800" cy="2362200"/>
          </a:xfrm>
        </p:spPr>
        <p:txBody>
          <a:bodyPr>
            <a:normAutofit/>
          </a:bodyPr>
          <a:lstStyle/>
          <a:p>
            <a:pPr eaLnBrk="1" hangingPunct="1">
              <a:defRPr/>
            </a:pPr>
            <a:r>
              <a:rPr lang="en-US" sz="2000" b="1" dirty="0">
                <a:solidFill>
                  <a:schemeClr val="accent2">
                    <a:lumMod val="50000"/>
                  </a:schemeClr>
                </a:solidFill>
              </a:rPr>
              <a:t>An Overview of the Federal Land Transfer Process</a:t>
            </a:r>
          </a:p>
          <a:p>
            <a:pPr eaLnBrk="1" hangingPunct="1">
              <a:defRPr/>
            </a:pPr>
            <a:endParaRPr lang="en-US" sz="2400" b="1" dirty="0">
              <a:solidFill>
                <a:schemeClr val="accent2">
                  <a:lumMod val="50000"/>
                </a:schemeClr>
              </a:solidFill>
            </a:endParaRPr>
          </a:p>
          <a:p>
            <a:pPr algn="l">
              <a:defRPr/>
            </a:pPr>
            <a:r>
              <a:rPr lang="en-US" altLang="en-US" sz="2400" dirty="0"/>
              <a:t>Dave Leighow, FHWA Washington Division </a:t>
            </a:r>
          </a:p>
          <a:p>
            <a:pPr algn="l">
              <a:defRPr/>
            </a:pPr>
            <a:r>
              <a:rPr lang="en-US" altLang="en-US" sz="2400" dirty="0"/>
              <a:t>ROW Program Manager</a:t>
            </a:r>
          </a:p>
          <a:p>
            <a:pPr eaLnBrk="1" hangingPunct="1">
              <a:defRPr/>
            </a:pPr>
            <a:endParaRPr lang="en-US" sz="2400" b="1" dirty="0">
              <a:solidFill>
                <a:schemeClr val="accent2">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457200"/>
            <a:ext cx="72009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r>
              <a:rPr lang="en-US" altLang="en-US" sz="4000" dirty="0">
                <a:effectLst/>
              </a:rPr>
              <a:t>FLTs &amp; Project Development</a:t>
            </a:r>
          </a:p>
        </p:txBody>
      </p:sp>
      <p:sp>
        <p:nvSpPr>
          <p:cNvPr id="20483" name="Rectangle 3"/>
          <p:cNvSpPr>
            <a:spLocks noGrp="1" noChangeArrowheads="1"/>
          </p:cNvSpPr>
          <p:nvPr>
            <p:ph idx="1"/>
          </p:nvPr>
        </p:nvSpPr>
        <p:spPr>
          <a:xfrm>
            <a:off x="609600" y="1524000"/>
            <a:ext cx="8534400" cy="4876800"/>
          </a:xfrm>
        </p:spPr>
        <p:txBody>
          <a:bodyPr>
            <a:normAutofit fontScale="92500" lnSpcReduction="10000"/>
          </a:bodyPr>
          <a:lstStyle/>
          <a:p>
            <a:pPr>
              <a:buFontTx/>
              <a:buNone/>
            </a:pPr>
            <a:r>
              <a:rPr lang="en-US" altLang="en-US" sz="2800" dirty="0"/>
              <a:t>Highway projects generally proceed through the following steps or phases:</a:t>
            </a:r>
          </a:p>
          <a:p>
            <a:r>
              <a:rPr lang="en-US" altLang="en-US" sz="2800" dirty="0"/>
              <a:t>Transportation planning</a:t>
            </a:r>
          </a:p>
          <a:p>
            <a:r>
              <a:rPr lang="en-US" altLang="en-US" sz="2800" dirty="0"/>
              <a:t>NEPA – environmental analysis</a:t>
            </a:r>
          </a:p>
          <a:p>
            <a:r>
              <a:rPr lang="en-US" altLang="en-US" sz="2800" dirty="0"/>
              <a:t>Preliminary design</a:t>
            </a:r>
          </a:p>
          <a:p>
            <a:r>
              <a:rPr lang="en-US" altLang="en-US" sz="2800" dirty="0"/>
              <a:t>NEPA approval</a:t>
            </a:r>
          </a:p>
          <a:p>
            <a:r>
              <a:rPr lang="en-US" altLang="en-US" sz="2800" dirty="0"/>
              <a:t>Right-of-way acquisition &amp; clearance</a:t>
            </a:r>
          </a:p>
          <a:p>
            <a:r>
              <a:rPr lang="en-US" altLang="en-US" sz="2800" dirty="0"/>
              <a:t>Construction</a:t>
            </a:r>
          </a:p>
          <a:p>
            <a:pPr lvl="1">
              <a:buFontTx/>
              <a:buNone/>
            </a:pPr>
            <a:endParaRPr lang="en-US" altLang="en-US" sz="2400" dirty="0"/>
          </a:p>
          <a:p>
            <a:pPr lvl="1">
              <a:buFontTx/>
              <a:buNone/>
            </a:pPr>
            <a:r>
              <a:rPr lang="en-US" altLang="en-US" sz="2400" dirty="0"/>
              <a:t>Federal land transfers are typically done during the right-of-way phase of project development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09600" y="457200"/>
            <a:ext cx="7200900" cy="685800"/>
          </a:xfrm>
        </p:spPr>
        <p:txBody>
          <a:bodyPr>
            <a:normAutofit fontScale="90000"/>
          </a:bodyPr>
          <a:lstStyle/>
          <a:p>
            <a:pPr eaLnBrk="1" hangingPunct="1">
              <a:defRPr/>
            </a:pPr>
            <a:r>
              <a:rPr lang="en-US" dirty="0"/>
              <a:t>Key Points</a:t>
            </a:r>
          </a:p>
        </p:txBody>
      </p:sp>
      <p:sp>
        <p:nvSpPr>
          <p:cNvPr id="16387" name="Rectangle 3"/>
          <p:cNvSpPr>
            <a:spLocks noGrp="1" noChangeArrowheads="1"/>
          </p:cNvSpPr>
          <p:nvPr>
            <p:ph idx="1"/>
          </p:nvPr>
        </p:nvSpPr>
        <p:spPr>
          <a:xfrm>
            <a:off x="457200" y="1600200"/>
            <a:ext cx="8534400" cy="4495800"/>
          </a:xfrm>
        </p:spPr>
        <p:txBody>
          <a:bodyPr>
            <a:normAutofit/>
          </a:bodyPr>
          <a:lstStyle/>
          <a:p>
            <a:pPr eaLnBrk="1" hangingPunct="1"/>
            <a:r>
              <a:rPr lang="en-US" altLang="en-US" sz="2800" dirty="0"/>
              <a:t>The FHWA does not take title to the land, nor does it bring it under FHWA control.</a:t>
            </a:r>
          </a:p>
          <a:p>
            <a:pPr eaLnBrk="1" hangingPunct="1"/>
            <a:r>
              <a:rPr lang="en-US" altLang="en-US" sz="2800" dirty="0"/>
              <a:t>Some federal controlling agencies deal directly with the State for transfers.</a:t>
            </a:r>
          </a:p>
          <a:p>
            <a:pPr eaLnBrk="1" hangingPunct="1"/>
            <a:r>
              <a:rPr lang="en-US" altLang="en-US" sz="2800" dirty="0"/>
              <a:t>Transfers are generally for projects with FHWA funding.  </a:t>
            </a:r>
          </a:p>
          <a:p>
            <a:pPr eaLnBrk="1" hangingPunct="1"/>
            <a:r>
              <a:rPr lang="en-US" altLang="en-US" sz="2800" dirty="0"/>
              <a:t>If no FHWA funds in project, must establish a strong federal transportation nexus.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87017" y="533400"/>
            <a:ext cx="7200900" cy="762000"/>
          </a:xfrm>
        </p:spPr>
        <p:txBody>
          <a:bodyPr/>
          <a:lstStyle/>
          <a:p>
            <a:pPr eaLnBrk="1" hangingPunct="1">
              <a:defRPr/>
            </a:pPr>
            <a:r>
              <a:rPr lang="en-US" dirty="0"/>
              <a:t>Summary of the Process</a:t>
            </a:r>
          </a:p>
        </p:txBody>
      </p:sp>
      <p:sp>
        <p:nvSpPr>
          <p:cNvPr id="22531" name="Rectangle 3"/>
          <p:cNvSpPr>
            <a:spLocks noGrp="1" noChangeArrowheads="1"/>
          </p:cNvSpPr>
          <p:nvPr>
            <p:ph idx="1"/>
          </p:nvPr>
        </p:nvSpPr>
        <p:spPr>
          <a:xfrm>
            <a:off x="457200" y="1600200"/>
            <a:ext cx="8686800" cy="4495800"/>
          </a:xfrm>
        </p:spPr>
        <p:txBody>
          <a:bodyPr>
            <a:normAutofit/>
          </a:bodyPr>
          <a:lstStyle/>
          <a:p>
            <a:pPr eaLnBrk="1" hangingPunct="1"/>
            <a:r>
              <a:rPr lang="en-US" altLang="en-US" sz="2800" dirty="0"/>
              <a:t>Step 1:  DOT files application with FHWA.</a:t>
            </a:r>
          </a:p>
          <a:p>
            <a:pPr eaLnBrk="1" hangingPunct="1"/>
            <a:r>
              <a:rPr lang="en-US" altLang="en-US" sz="2800" dirty="0"/>
              <a:t>Step 2:  FHWA reviews. If o.k., then Step 3.</a:t>
            </a:r>
          </a:p>
          <a:p>
            <a:pPr eaLnBrk="1" hangingPunct="1"/>
            <a:r>
              <a:rPr lang="en-US" altLang="en-US" sz="2800" dirty="0"/>
              <a:t>Step 3:  FHWA requests Letter of Consent from Controlling Agency.</a:t>
            </a:r>
          </a:p>
          <a:p>
            <a:pPr eaLnBrk="1" hangingPunct="1"/>
            <a:r>
              <a:rPr lang="en-US" altLang="en-US" sz="2800" dirty="0"/>
              <a:t>Step 4:  If Controlling Agency concurs, they provide conditions of transfer and, if requested and approved, a right of entry.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457200"/>
            <a:ext cx="8458200" cy="685800"/>
          </a:xfrm>
        </p:spPr>
        <p:txBody>
          <a:bodyPr>
            <a:normAutofit fontScale="90000"/>
          </a:bodyPr>
          <a:lstStyle/>
          <a:p>
            <a:pPr eaLnBrk="1" hangingPunct="1">
              <a:defRPr/>
            </a:pPr>
            <a:r>
              <a:rPr lang="en-US" dirty="0"/>
              <a:t>Summary of the Process</a:t>
            </a:r>
            <a:r>
              <a:rPr lang="en-US" sz="2400" dirty="0"/>
              <a:t> cont’d</a:t>
            </a:r>
            <a:endParaRPr lang="en-US" dirty="0"/>
          </a:p>
        </p:txBody>
      </p:sp>
      <p:sp>
        <p:nvSpPr>
          <p:cNvPr id="24579" name="Rectangle 3"/>
          <p:cNvSpPr>
            <a:spLocks noGrp="1" noChangeArrowheads="1"/>
          </p:cNvSpPr>
          <p:nvPr>
            <p:ph idx="1"/>
          </p:nvPr>
        </p:nvSpPr>
        <p:spPr>
          <a:xfrm>
            <a:off x="1028700" y="1371600"/>
            <a:ext cx="7200900" cy="4495800"/>
          </a:xfrm>
        </p:spPr>
        <p:txBody>
          <a:bodyPr>
            <a:normAutofit/>
          </a:bodyPr>
          <a:lstStyle/>
          <a:p>
            <a:pPr eaLnBrk="1" hangingPunct="1"/>
            <a:r>
              <a:rPr lang="en-US" altLang="en-US" sz="2800" dirty="0"/>
              <a:t>Step 5:  State sends deed to FHWA for legal sufficiency.</a:t>
            </a:r>
          </a:p>
          <a:p>
            <a:pPr eaLnBrk="1" hangingPunct="1"/>
            <a:r>
              <a:rPr lang="en-US" altLang="en-US" sz="2800" dirty="0"/>
              <a:t>Step 6:  FHWA Division and Legal review, determine legal sufficiency.</a:t>
            </a:r>
          </a:p>
          <a:p>
            <a:pPr eaLnBrk="1" hangingPunct="1"/>
            <a:r>
              <a:rPr lang="en-US" altLang="en-US" sz="2800" dirty="0"/>
              <a:t>Step 7:  If legally sufficient, FHWA Division executes deed.</a:t>
            </a:r>
          </a:p>
          <a:p>
            <a:pPr eaLnBrk="1" hangingPunct="1"/>
            <a:r>
              <a:rPr lang="en-US" altLang="en-US" sz="2800" dirty="0"/>
              <a:t>Step 8:  State records deed and sends copy to FHWA Division.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304800"/>
            <a:ext cx="7200900" cy="762000"/>
          </a:xfrm>
        </p:spPr>
        <p:txBody>
          <a:bodyPr/>
          <a:lstStyle/>
          <a:p>
            <a:pPr eaLnBrk="1" hangingPunct="1">
              <a:defRPr/>
            </a:pPr>
            <a:r>
              <a:rPr lang="en-US" dirty="0"/>
              <a:t>Step 1</a:t>
            </a:r>
          </a:p>
        </p:txBody>
      </p:sp>
      <p:sp>
        <p:nvSpPr>
          <p:cNvPr id="26627" name="Rectangle 3"/>
          <p:cNvSpPr>
            <a:spLocks noGrp="1" noChangeArrowheads="1"/>
          </p:cNvSpPr>
          <p:nvPr>
            <p:ph idx="1"/>
          </p:nvPr>
        </p:nvSpPr>
        <p:spPr>
          <a:xfrm>
            <a:off x="1028700" y="1219200"/>
            <a:ext cx="7200900" cy="4648200"/>
          </a:xfrm>
        </p:spPr>
        <p:txBody>
          <a:bodyPr>
            <a:normAutofit/>
          </a:bodyPr>
          <a:lstStyle/>
          <a:p>
            <a:pPr eaLnBrk="1" hangingPunct="1">
              <a:lnSpc>
                <a:spcPct val="90000"/>
              </a:lnSpc>
            </a:pPr>
            <a:r>
              <a:rPr lang="en-US" altLang="en-US" sz="2800" dirty="0"/>
              <a:t>Application must include:</a:t>
            </a:r>
          </a:p>
          <a:p>
            <a:pPr lvl="1" eaLnBrk="1" hangingPunct="1">
              <a:lnSpc>
                <a:spcPct val="90000"/>
              </a:lnSpc>
            </a:pPr>
            <a:r>
              <a:rPr lang="en-US" altLang="en-US" sz="2800" dirty="0"/>
              <a:t>Purpose for use of lands</a:t>
            </a:r>
          </a:p>
          <a:p>
            <a:pPr lvl="1" eaLnBrk="1" hangingPunct="1">
              <a:lnSpc>
                <a:spcPct val="90000"/>
              </a:lnSpc>
            </a:pPr>
            <a:r>
              <a:rPr lang="en-US" altLang="en-US" sz="2800" dirty="0"/>
              <a:t>Interest to be acquired</a:t>
            </a:r>
          </a:p>
          <a:p>
            <a:pPr lvl="1" eaLnBrk="1" hangingPunct="1">
              <a:lnSpc>
                <a:spcPct val="90000"/>
              </a:lnSpc>
            </a:pPr>
            <a:r>
              <a:rPr lang="en-US" altLang="en-US" sz="2800" dirty="0"/>
              <a:t>Project identifier</a:t>
            </a:r>
          </a:p>
          <a:p>
            <a:pPr lvl="1" eaLnBrk="1" hangingPunct="1">
              <a:lnSpc>
                <a:spcPct val="90000"/>
              </a:lnSpc>
            </a:pPr>
            <a:r>
              <a:rPr lang="en-US" altLang="en-US" sz="2800" dirty="0"/>
              <a:t>Controlling Agency and related info</a:t>
            </a:r>
          </a:p>
          <a:p>
            <a:pPr lvl="1" eaLnBrk="1" hangingPunct="1">
              <a:lnSpc>
                <a:spcPct val="90000"/>
              </a:lnSpc>
            </a:pPr>
            <a:r>
              <a:rPr lang="en-US" altLang="en-US" sz="2800" dirty="0"/>
              <a:t>Map showing survey</a:t>
            </a:r>
          </a:p>
          <a:p>
            <a:pPr lvl="1" eaLnBrk="1" hangingPunct="1">
              <a:lnSpc>
                <a:spcPct val="90000"/>
              </a:lnSpc>
            </a:pPr>
            <a:r>
              <a:rPr lang="en-US" altLang="en-US" sz="2800" dirty="0"/>
              <a:t>Legal description</a:t>
            </a:r>
          </a:p>
          <a:p>
            <a:pPr lvl="1" eaLnBrk="1" hangingPunct="1">
              <a:lnSpc>
                <a:spcPct val="90000"/>
              </a:lnSpc>
            </a:pPr>
            <a:r>
              <a:rPr lang="en-US" altLang="en-US" sz="2800" dirty="0"/>
              <a:t>NEPA compliance documentation</a:t>
            </a:r>
          </a:p>
          <a:p>
            <a:pPr eaLnBrk="1" hangingPunct="1">
              <a:lnSpc>
                <a:spcPct val="90000"/>
              </a:lnSpc>
            </a:pPr>
            <a:r>
              <a:rPr lang="en-US" altLang="en-US" sz="2800" dirty="0"/>
              <a:t>May include draft deed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381000"/>
            <a:ext cx="7200900" cy="838200"/>
          </a:xfrm>
        </p:spPr>
        <p:txBody>
          <a:bodyPr/>
          <a:lstStyle/>
          <a:p>
            <a:pPr eaLnBrk="1" hangingPunct="1">
              <a:defRPr/>
            </a:pPr>
            <a:r>
              <a:rPr lang="en-US" dirty="0"/>
              <a:t>Step 2</a:t>
            </a:r>
          </a:p>
        </p:txBody>
      </p:sp>
      <p:sp>
        <p:nvSpPr>
          <p:cNvPr id="28675" name="Rectangle 3"/>
          <p:cNvSpPr>
            <a:spLocks noGrp="1" noChangeArrowheads="1"/>
          </p:cNvSpPr>
          <p:nvPr>
            <p:ph idx="1"/>
          </p:nvPr>
        </p:nvSpPr>
        <p:spPr>
          <a:xfrm>
            <a:off x="1028700" y="1295400"/>
            <a:ext cx="7200900" cy="4572000"/>
          </a:xfrm>
        </p:spPr>
        <p:txBody>
          <a:bodyPr>
            <a:normAutofit/>
          </a:bodyPr>
          <a:lstStyle/>
          <a:p>
            <a:pPr eaLnBrk="1" hangingPunct="1">
              <a:lnSpc>
                <a:spcPct val="90000"/>
              </a:lnSpc>
            </a:pPr>
            <a:r>
              <a:rPr lang="en-US" altLang="en-US" sz="2800" dirty="0"/>
              <a:t>Upon receipt of application package from State, FHWA Division Office reviews for completeness &amp; compliance with 23 CFR 710.601.</a:t>
            </a:r>
          </a:p>
          <a:p>
            <a:pPr eaLnBrk="1" hangingPunct="1">
              <a:lnSpc>
                <a:spcPct val="90000"/>
              </a:lnSpc>
            </a:pPr>
            <a:r>
              <a:rPr lang="en-US" altLang="en-US" sz="2800" dirty="0"/>
              <a:t>Division Office will document in writing in the project file that land is “reasonably necessary for the project.”</a:t>
            </a:r>
          </a:p>
          <a:p>
            <a:pPr eaLnBrk="1" hangingPunct="1">
              <a:lnSpc>
                <a:spcPct val="90000"/>
              </a:lnSpc>
            </a:pPr>
            <a:r>
              <a:rPr lang="en-US" altLang="en-US" sz="2800" dirty="0"/>
              <a:t>Division Office will review for NEPA compliance.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62000" y="381000"/>
            <a:ext cx="7200900" cy="762000"/>
          </a:xfrm>
        </p:spPr>
        <p:txBody>
          <a:bodyPr/>
          <a:lstStyle/>
          <a:p>
            <a:pPr eaLnBrk="1" hangingPunct="1">
              <a:defRPr/>
            </a:pPr>
            <a:r>
              <a:rPr lang="en-US" dirty="0"/>
              <a:t>Step 3</a:t>
            </a:r>
          </a:p>
        </p:txBody>
      </p:sp>
      <p:sp>
        <p:nvSpPr>
          <p:cNvPr id="30723" name="Rectangle 3"/>
          <p:cNvSpPr>
            <a:spLocks noGrp="1" noChangeArrowheads="1"/>
          </p:cNvSpPr>
          <p:nvPr>
            <p:ph idx="1"/>
          </p:nvPr>
        </p:nvSpPr>
        <p:spPr>
          <a:xfrm>
            <a:off x="1028700" y="1447800"/>
            <a:ext cx="7200900" cy="4419600"/>
          </a:xfrm>
        </p:spPr>
        <p:txBody>
          <a:bodyPr>
            <a:normAutofit/>
          </a:bodyPr>
          <a:lstStyle/>
          <a:p>
            <a:pPr eaLnBrk="1" hangingPunct="1"/>
            <a:r>
              <a:rPr lang="en-US" altLang="en-US" sz="2800" dirty="0"/>
              <a:t>FHWA requests consent of Controlling Agency.  Should ask for a right-of-entry.</a:t>
            </a:r>
          </a:p>
          <a:p>
            <a:pPr eaLnBrk="1" hangingPunct="1"/>
            <a:r>
              <a:rPr lang="en-US" altLang="en-US" sz="2800" dirty="0"/>
              <a:t>State may make direct request, but must notify FHWA Division Office.</a:t>
            </a:r>
          </a:p>
          <a:p>
            <a:pPr eaLnBrk="1" hangingPunct="1"/>
            <a:r>
              <a:rPr lang="en-US" altLang="en-US" sz="2800" dirty="0"/>
              <a:t>Projects on the Interstate do not require consent of Controlling Agency, but it is FHWA practice to request consent.</a:t>
            </a:r>
          </a:p>
          <a:p>
            <a:pPr eaLnBrk="1" hangingPunct="1"/>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304800"/>
            <a:ext cx="7200900" cy="838200"/>
          </a:xfrm>
        </p:spPr>
        <p:txBody>
          <a:bodyPr/>
          <a:lstStyle/>
          <a:p>
            <a:pPr eaLnBrk="1" hangingPunct="1">
              <a:defRPr/>
            </a:pPr>
            <a:r>
              <a:rPr lang="en-US" dirty="0"/>
              <a:t>Step 4</a:t>
            </a:r>
          </a:p>
        </p:txBody>
      </p:sp>
      <p:sp>
        <p:nvSpPr>
          <p:cNvPr id="32771" name="Rectangle 3"/>
          <p:cNvSpPr>
            <a:spLocks noGrp="1" noChangeArrowheads="1"/>
          </p:cNvSpPr>
          <p:nvPr>
            <p:ph idx="1"/>
          </p:nvPr>
        </p:nvSpPr>
        <p:spPr>
          <a:xfrm>
            <a:off x="1028700" y="1752600"/>
            <a:ext cx="7200900" cy="4114800"/>
          </a:xfrm>
        </p:spPr>
        <p:txBody>
          <a:bodyPr>
            <a:normAutofit/>
          </a:bodyPr>
          <a:lstStyle/>
          <a:p>
            <a:pPr eaLnBrk="1" hangingPunct="1"/>
            <a:r>
              <a:rPr lang="en-US" altLang="en-US" sz="2800" dirty="0"/>
              <a:t>FHWA Division Office reviews Letter of Consent, forwards conditions to State.</a:t>
            </a:r>
          </a:p>
          <a:p>
            <a:pPr eaLnBrk="1" hangingPunct="1"/>
            <a:r>
              <a:rPr lang="en-US" altLang="en-US" sz="2800" dirty="0"/>
              <a:t>State DOT prepares deed, State attorney does a legal sufficiency determination.  State’s attorney must certify that the deed conforms with state law.</a:t>
            </a:r>
          </a:p>
          <a:p>
            <a:pPr eaLnBrk="1" hangingPunct="1"/>
            <a:r>
              <a:rPr lang="en-US" altLang="en-US" sz="2800" dirty="0"/>
              <a:t>State DOT returns prepared deed to FHWA Division Office.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09600" y="381000"/>
            <a:ext cx="7200900" cy="762000"/>
          </a:xfrm>
        </p:spPr>
        <p:txBody>
          <a:bodyPr/>
          <a:lstStyle/>
          <a:p>
            <a:pPr eaLnBrk="1" hangingPunct="1">
              <a:defRPr/>
            </a:pPr>
            <a:r>
              <a:rPr lang="en-US" dirty="0"/>
              <a:t>Step 5</a:t>
            </a:r>
          </a:p>
        </p:txBody>
      </p:sp>
      <p:sp>
        <p:nvSpPr>
          <p:cNvPr id="34819" name="Rectangle 3"/>
          <p:cNvSpPr>
            <a:spLocks noGrp="1" noChangeArrowheads="1"/>
          </p:cNvSpPr>
          <p:nvPr>
            <p:ph idx="1"/>
          </p:nvPr>
        </p:nvSpPr>
        <p:spPr>
          <a:xfrm>
            <a:off x="457200" y="1676400"/>
            <a:ext cx="8382000" cy="4495800"/>
          </a:xfrm>
        </p:spPr>
        <p:txBody>
          <a:bodyPr/>
          <a:lstStyle/>
          <a:p>
            <a:pPr eaLnBrk="1" hangingPunct="1">
              <a:lnSpc>
                <a:spcPct val="90000"/>
              </a:lnSpc>
            </a:pPr>
            <a:r>
              <a:rPr lang="en-US" altLang="en-US" sz="2800" dirty="0"/>
              <a:t>FHWA Division Office reviews deed for adequacy, including the legal description.</a:t>
            </a:r>
          </a:p>
          <a:p>
            <a:pPr eaLnBrk="1" hangingPunct="1">
              <a:lnSpc>
                <a:spcPct val="90000"/>
              </a:lnSpc>
            </a:pPr>
            <a:r>
              <a:rPr lang="en-US" altLang="en-US" sz="2800" dirty="0"/>
              <a:t>When complete, Division Office forwards deed and supporting documents to FHWA legal counsel (allow 30 days to review).</a:t>
            </a:r>
          </a:p>
          <a:p>
            <a:pPr eaLnBrk="1" hangingPunct="1">
              <a:lnSpc>
                <a:spcPct val="90000"/>
              </a:lnSpc>
            </a:pPr>
            <a:r>
              <a:rPr lang="en-US" altLang="en-US" sz="2800" dirty="0"/>
              <a:t>Submission includes a copy of the deed and any other materials requested (e.g., State application, Division determination of need, a copy of the LOC).</a:t>
            </a:r>
          </a:p>
          <a:p>
            <a:pPr eaLnBrk="1" hangingPunct="1">
              <a:lnSpc>
                <a:spcPct val="90000"/>
              </a:lnSpc>
            </a:pPr>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762000" y="457200"/>
            <a:ext cx="7200900" cy="762000"/>
          </a:xfrm>
        </p:spPr>
        <p:txBody>
          <a:bodyPr/>
          <a:lstStyle/>
          <a:p>
            <a:pPr eaLnBrk="1" hangingPunct="1">
              <a:defRPr/>
            </a:pPr>
            <a:r>
              <a:rPr lang="en-US" dirty="0"/>
              <a:t>Step 6</a:t>
            </a:r>
          </a:p>
        </p:txBody>
      </p:sp>
      <p:sp>
        <p:nvSpPr>
          <p:cNvPr id="36867" name="Rectangle 3"/>
          <p:cNvSpPr>
            <a:spLocks noGrp="1" noChangeArrowheads="1"/>
          </p:cNvSpPr>
          <p:nvPr>
            <p:ph idx="1"/>
          </p:nvPr>
        </p:nvSpPr>
        <p:spPr>
          <a:xfrm>
            <a:off x="1028700" y="1752600"/>
            <a:ext cx="7200900" cy="4114800"/>
          </a:xfrm>
        </p:spPr>
        <p:txBody>
          <a:bodyPr>
            <a:normAutofit lnSpcReduction="10000"/>
          </a:bodyPr>
          <a:lstStyle/>
          <a:p>
            <a:pPr eaLnBrk="1" hangingPunct="1"/>
            <a:r>
              <a:rPr lang="en-US" altLang="en-US" sz="2800" dirty="0"/>
              <a:t>The FHWA Counsel and the FHWA Division staff review the submitted documents and coordinate the resolution of any remaining issues with the State DOT and Controlling Agency, as appropriate. </a:t>
            </a:r>
          </a:p>
          <a:p>
            <a:pPr eaLnBrk="1" hangingPunct="1"/>
            <a:r>
              <a:rPr lang="en-US" altLang="en-US" sz="2800" dirty="0"/>
              <a:t>At the conclusion of this review, FHWA Counsel determines if the appropriate process has been followed and if the deed is legally sufficient under federal law, and documents such finding.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4BE3911B-AC2F-4AB3-A1DC-82B14F781CAC}"/>
              </a:ext>
            </a:extLst>
          </p:cNvPr>
          <p:cNvSpPr txBox="1">
            <a:spLocks noGrp="1" noChangeArrowheads="1"/>
          </p:cNvSpPr>
          <p:nvPr>
            <p:ph type="title" idx="4294967295"/>
          </p:nvPr>
        </p:nvSpPr>
        <p:spPr>
          <a:xfrm>
            <a:off x="748255" y="1866900"/>
            <a:ext cx="3733800" cy="1219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 typeface="Franklin Gothic Book" panose="020B0503020102020204" pitchFamily="34" charset="0"/>
              <a:buNone/>
              <a:tabLst/>
              <a:defRPr/>
            </a:pPr>
            <a:r>
              <a:rPr kumimoji="0" lang="en-US" altLang="en-US" sz="1800" b="1" i="0" u="none" strike="noStrike" kern="1200" cap="none" spc="0" normalizeH="0" baseline="0" noProof="0" dirty="0">
                <a:ln>
                  <a:noFill/>
                </a:ln>
                <a:solidFill>
                  <a:schemeClr val="tx1">
                    <a:lumMod val="95000"/>
                    <a:lumOff val="5000"/>
                  </a:schemeClr>
                </a:solidFill>
                <a:effectLst/>
                <a:uLnTx/>
                <a:uFillTx/>
                <a:latin typeface="+mn-lt"/>
                <a:ea typeface="+mn-ea"/>
                <a:cs typeface="+mn-cs"/>
              </a:rPr>
              <a:t>Dave Leighow </a:t>
            </a:r>
          </a:p>
          <a:p>
            <a:pPr marL="0" marR="0" lvl="0" indent="0" algn="l" defTabSz="685800" rtl="0" eaLnBrk="1" fontAlgn="auto" latinLnBrk="0" hangingPunct="1">
              <a:lnSpc>
                <a:spcPct val="100000"/>
              </a:lnSpc>
              <a:spcBef>
                <a:spcPts val="0"/>
              </a:spcBef>
              <a:spcAft>
                <a:spcPts val="0"/>
              </a:spcAft>
              <a:buClrTx/>
              <a:buSzTx/>
              <a:buFont typeface="Franklin Gothic Book" panose="020B0503020102020204" pitchFamily="34" charset="0"/>
              <a:buNone/>
              <a:tabLst/>
              <a:defRPr/>
            </a:pPr>
            <a:r>
              <a:rPr kumimoji="0" lang="en-US" altLang="en-US" sz="1800" b="1" i="0" u="none" strike="noStrike" kern="1200" cap="none" spc="0" normalizeH="0" baseline="0" noProof="0" dirty="0">
                <a:ln>
                  <a:noFill/>
                </a:ln>
                <a:solidFill>
                  <a:schemeClr val="tx1">
                    <a:lumMod val="95000"/>
                    <a:lumOff val="5000"/>
                  </a:schemeClr>
                </a:solidFill>
                <a:effectLst/>
                <a:uLnTx/>
                <a:uFillTx/>
                <a:latin typeface="+mn-lt"/>
                <a:ea typeface="+mn-ea"/>
                <a:cs typeface="+mn-cs"/>
              </a:rPr>
              <a:t>Realty Specialist</a:t>
            </a:r>
          </a:p>
          <a:p>
            <a:pPr marL="0" marR="0" lvl="0" indent="0" algn="l" defTabSz="685800" rtl="0" eaLnBrk="1" fontAlgn="auto" latinLnBrk="0" hangingPunct="1">
              <a:lnSpc>
                <a:spcPct val="100000"/>
              </a:lnSpc>
              <a:spcBef>
                <a:spcPts val="0"/>
              </a:spcBef>
              <a:spcAft>
                <a:spcPts val="0"/>
              </a:spcAft>
              <a:buClrTx/>
              <a:buSzTx/>
              <a:buFont typeface="Franklin Gothic Book" panose="020B0503020102020204" pitchFamily="34" charset="0"/>
              <a:buNone/>
              <a:tabLst/>
              <a:defRPr/>
            </a:pPr>
            <a:r>
              <a:rPr kumimoji="0" lang="en-US" altLang="en-US" sz="1800" b="1" i="0" u="none" strike="noStrike" kern="1200" cap="none" spc="0" normalizeH="0" baseline="0" noProof="0" dirty="0">
                <a:ln>
                  <a:noFill/>
                </a:ln>
                <a:solidFill>
                  <a:schemeClr val="tx1">
                    <a:lumMod val="95000"/>
                    <a:lumOff val="5000"/>
                  </a:schemeClr>
                </a:solidFill>
                <a:effectLst/>
                <a:uLnTx/>
                <a:uFillTx/>
                <a:latin typeface="+mn-lt"/>
                <a:ea typeface="+mn-ea"/>
                <a:cs typeface="+mn-cs"/>
              </a:rPr>
              <a:t>Federal Highway Administration</a:t>
            </a:r>
          </a:p>
          <a:p>
            <a:pPr marL="0" marR="0" lvl="0" indent="0" algn="l" defTabSz="685800" rtl="0" eaLnBrk="1" fontAlgn="auto" latinLnBrk="0" hangingPunct="1">
              <a:lnSpc>
                <a:spcPct val="100000"/>
              </a:lnSpc>
              <a:spcBef>
                <a:spcPts val="0"/>
              </a:spcBef>
              <a:spcAft>
                <a:spcPts val="0"/>
              </a:spcAft>
              <a:buClrTx/>
              <a:buSzTx/>
              <a:buFont typeface="Franklin Gothic Book" panose="020B0503020102020204" pitchFamily="34" charset="0"/>
              <a:buNone/>
              <a:tabLst/>
              <a:defRPr/>
            </a:pPr>
            <a:r>
              <a:rPr kumimoji="0" lang="en-US" altLang="en-US" sz="1800" b="1" i="0" u="none" strike="noStrike" kern="1200" cap="none" spc="0" normalizeH="0" baseline="0" noProof="0" dirty="0">
                <a:ln>
                  <a:noFill/>
                </a:ln>
                <a:solidFill>
                  <a:schemeClr val="tx1">
                    <a:lumMod val="95000"/>
                    <a:lumOff val="5000"/>
                  </a:schemeClr>
                </a:solidFill>
                <a:effectLst/>
                <a:uLnTx/>
                <a:uFillTx/>
                <a:latin typeface="+mn-lt"/>
                <a:ea typeface="+mn-ea"/>
                <a:cs typeface="+mn-cs"/>
              </a:rPr>
              <a:t>Olympia, Washington</a:t>
            </a:r>
            <a:endParaRPr kumimoji="0" lang="en-US" altLang="en-US" sz="2800" b="1" i="0" u="none" strike="noStrike" kern="1200" cap="none" spc="0" normalizeH="0" baseline="0" noProof="0" dirty="0">
              <a:ln>
                <a:noFill/>
              </a:ln>
              <a:solidFill>
                <a:schemeClr val="tx2"/>
              </a:solidFill>
              <a:effectLst/>
              <a:uLnTx/>
              <a:uFillTx/>
              <a:latin typeface="+mn-lt"/>
              <a:ea typeface="+mn-ea"/>
              <a:cs typeface="+mn-cs"/>
            </a:endParaRPr>
          </a:p>
        </p:txBody>
      </p:sp>
      <p:pic>
        <p:nvPicPr>
          <p:cNvPr id="2" name="Picture 1" descr="This is a headshot photograph of Dave Leighow, Realty Specialist with the FHWA Division Office in Washington State. Dave is wearing glasses and smiling."/>
          <p:cNvPicPr>
            <a:picLocks noChangeAspect="1"/>
          </p:cNvPicPr>
          <p:nvPr/>
        </p:nvPicPr>
        <p:blipFill rotWithShape="1">
          <a:blip r:embed="rId2"/>
          <a:srcRect l="1839" r="76089" b="72464"/>
          <a:stretch/>
        </p:blipFill>
        <p:spPr>
          <a:xfrm>
            <a:off x="838200" y="419100"/>
            <a:ext cx="1828800" cy="1447800"/>
          </a:xfrm>
          <a:prstGeom prst="rect">
            <a:avLst/>
          </a:prstGeom>
        </p:spPr>
      </p:pic>
      <p:sp>
        <p:nvSpPr>
          <p:cNvPr id="4" name="Rectangle 3">
            <a:extLst>
              <a:ext uri="{FF2B5EF4-FFF2-40B4-BE49-F238E27FC236}">
                <a16:creationId xmlns:a16="http://schemas.microsoft.com/office/drawing/2014/main" id="{CE3F59CB-A0E5-48B9-9E99-5322A5DA562F}"/>
              </a:ext>
            </a:extLst>
          </p:cNvPr>
          <p:cNvSpPr txBox="1">
            <a:spLocks noChangeArrowheads="1"/>
          </p:cNvSpPr>
          <p:nvPr/>
        </p:nvSpPr>
        <p:spPr>
          <a:xfrm>
            <a:off x="724306" y="3962400"/>
            <a:ext cx="8229600" cy="2133600"/>
          </a:xfrm>
          <a:prstGeom prst="rect">
            <a:avLst/>
          </a:prstGeom>
        </p:spPr>
        <p:txBody>
          <a:bodyPr>
            <a:normAutofit lnSpcReduction="10000"/>
          </a:bodyPr>
          <a:lst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lnSpc>
                <a:spcPct val="114000"/>
              </a:lnSpc>
              <a:buNone/>
            </a:pPr>
            <a:r>
              <a:rPr lang="en-US" altLang="en-US" sz="1800" dirty="0">
                <a:solidFill>
                  <a:schemeClr val="tx1">
                    <a:lumMod val="95000"/>
                    <a:lumOff val="5000"/>
                  </a:schemeClr>
                </a:solidFill>
              </a:rPr>
              <a:t>Dave Leighow is a Realty Specialist with the FHWA Division Office in Olympia, Washington. Dave’s career in transportation spans more than 44 years. In addition to FHWA, Dave has worked for the Washington State Department of Transportation, the Florida Department of Transportation, the Federal Transit Administration, and in the private sector with Kaiser Engineers. In addition to his Realty experience, Dave has worked in the areas of Transportation Planning and the NEPA Environmental process, and has led teams that included Safety, Civil Rights, and Structures.</a:t>
            </a:r>
          </a:p>
          <a:p>
            <a:pPr>
              <a:lnSpc>
                <a:spcPct val="80000"/>
              </a:lnSpc>
            </a:pPr>
            <a:endParaRPr lang="en-US" altLang="en-US" sz="2800" dirty="0"/>
          </a:p>
        </p:txBody>
      </p:sp>
    </p:spTree>
    <p:extLst>
      <p:ext uri="{BB962C8B-B14F-4D97-AF65-F5344CB8AC3E}">
        <p14:creationId xmlns:p14="http://schemas.microsoft.com/office/powerpoint/2010/main" val="544448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838200" y="381000"/>
            <a:ext cx="7200900" cy="838200"/>
          </a:xfrm>
        </p:spPr>
        <p:txBody>
          <a:bodyPr/>
          <a:lstStyle/>
          <a:p>
            <a:pPr eaLnBrk="1" hangingPunct="1">
              <a:defRPr/>
            </a:pPr>
            <a:r>
              <a:rPr lang="en-US" dirty="0"/>
              <a:t>Step 7</a:t>
            </a:r>
          </a:p>
        </p:txBody>
      </p:sp>
      <p:sp>
        <p:nvSpPr>
          <p:cNvPr id="38915" name="Rectangle 3"/>
          <p:cNvSpPr>
            <a:spLocks noGrp="1" noChangeArrowheads="1"/>
          </p:cNvSpPr>
          <p:nvPr>
            <p:ph idx="1"/>
          </p:nvPr>
        </p:nvSpPr>
        <p:spPr>
          <a:xfrm>
            <a:off x="1028700" y="1676400"/>
            <a:ext cx="7200900" cy="4191000"/>
          </a:xfrm>
        </p:spPr>
        <p:txBody>
          <a:bodyPr>
            <a:normAutofit/>
          </a:bodyPr>
          <a:lstStyle/>
          <a:p>
            <a:pPr eaLnBrk="1" hangingPunct="1">
              <a:lnSpc>
                <a:spcPct val="90000"/>
              </a:lnSpc>
            </a:pPr>
            <a:r>
              <a:rPr lang="en-US" altLang="en-US" sz="2800" dirty="0"/>
              <a:t>Upon receipt of a finding of legal sufficiency, the FHWA Division staff transmits the deed to the State DOT for acceptance and signature by the appropriate State official. </a:t>
            </a:r>
          </a:p>
          <a:p>
            <a:pPr eaLnBrk="1" hangingPunct="1">
              <a:lnSpc>
                <a:spcPct val="90000"/>
              </a:lnSpc>
            </a:pPr>
            <a:r>
              <a:rPr lang="en-US" altLang="en-US" sz="2800" dirty="0"/>
              <a:t>The State DOT then transmits the deed to the Division Administrator for execution. The fully executed deed should then be transmitted to the State DOT for recording.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0000">
              <a:schemeClr val="accent1">
                <a:lumMod val="24000"/>
                <a:lumOff val="76000"/>
              </a:schemeClr>
            </a:gs>
            <a:gs pos="100000">
              <a:schemeClr val="accent1">
                <a:lumMod val="30000"/>
                <a:lumOff val="70000"/>
              </a:schemeClr>
            </a:gs>
          </a:gsLst>
          <a:lin ang="16200000" scaled="1"/>
          <a:tileRect/>
        </a:gra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762000" y="609600"/>
            <a:ext cx="7200900" cy="762000"/>
          </a:xfrm>
        </p:spPr>
        <p:txBody>
          <a:bodyPr/>
          <a:lstStyle/>
          <a:p>
            <a:pPr eaLnBrk="1" hangingPunct="1">
              <a:defRPr/>
            </a:pPr>
            <a:r>
              <a:rPr lang="en-US" dirty="0"/>
              <a:t>Step 8</a:t>
            </a:r>
          </a:p>
        </p:txBody>
      </p:sp>
      <p:sp>
        <p:nvSpPr>
          <p:cNvPr id="40963" name="Rectangle 3"/>
          <p:cNvSpPr>
            <a:spLocks noGrp="1" noChangeArrowheads="1"/>
          </p:cNvSpPr>
          <p:nvPr>
            <p:ph idx="1"/>
          </p:nvPr>
        </p:nvSpPr>
        <p:spPr/>
        <p:txBody>
          <a:bodyPr>
            <a:normAutofit/>
          </a:bodyPr>
          <a:lstStyle/>
          <a:p>
            <a:pPr eaLnBrk="1" hangingPunct="1"/>
            <a:r>
              <a:rPr lang="en-US" altLang="en-US" sz="2800" dirty="0"/>
              <a:t>Upon recordation, the State DOT should send a copy of the recorded deed to the FHWA Division and the Controlling Agency and coordinate distribution of copies to interested parties, if appropriate.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381000"/>
            <a:ext cx="7200900" cy="685800"/>
          </a:xfrm>
        </p:spPr>
        <p:txBody>
          <a:bodyPr>
            <a:normAutofit fontScale="90000"/>
          </a:bodyPr>
          <a:lstStyle/>
          <a:p>
            <a:pPr eaLnBrk="1" hangingPunct="1">
              <a:defRPr/>
            </a:pPr>
            <a:r>
              <a:rPr lang="en-US" dirty="0"/>
              <a:t>Forms of Transfer</a:t>
            </a:r>
          </a:p>
        </p:txBody>
      </p:sp>
      <p:sp>
        <p:nvSpPr>
          <p:cNvPr id="43011" name="Rectangle 3"/>
          <p:cNvSpPr>
            <a:spLocks noGrp="1" noChangeArrowheads="1"/>
          </p:cNvSpPr>
          <p:nvPr>
            <p:ph idx="1"/>
          </p:nvPr>
        </p:nvSpPr>
        <p:spPr>
          <a:xfrm>
            <a:off x="1028700" y="1295400"/>
            <a:ext cx="7200900" cy="4876800"/>
          </a:xfrm>
        </p:spPr>
        <p:txBody>
          <a:bodyPr>
            <a:normAutofit/>
          </a:bodyPr>
          <a:lstStyle/>
          <a:p>
            <a:pPr eaLnBrk="1" hangingPunct="1">
              <a:lnSpc>
                <a:spcPct val="80000"/>
              </a:lnSpc>
            </a:pPr>
            <a:r>
              <a:rPr lang="en-US" altLang="en-US" sz="2800" dirty="0"/>
              <a:t>The conveying instrument for grants affecting lands is typically a highway easement deed, where the U.S., acting through the FHWA, appropriates and transfers to the State DOT the lands or interests in land described therein, subject to any specified conditions. </a:t>
            </a:r>
          </a:p>
          <a:p>
            <a:pPr eaLnBrk="1" hangingPunct="1">
              <a:lnSpc>
                <a:spcPct val="80000"/>
              </a:lnSpc>
            </a:pPr>
            <a:r>
              <a:rPr lang="en-US" altLang="en-US" sz="2800" dirty="0"/>
              <a:t>The deed concludes with the FHWA Division Administrator’s signature and the State DOT’s acceptance of the transfer and certification that it accepts the right of way or other interest conveyed and agrees to abide by the conditions of the deed.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533400"/>
            <a:ext cx="7200900" cy="762000"/>
          </a:xfrm>
        </p:spPr>
        <p:txBody>
          <a:bodyPr>
            <a:normAutofit/>
          </a:bodyPr>
          <a:lstStyle/>
          <a:p>
            <a:pPr eaLnBrk="1" hangingPunct="1">
              <a:defRPr/>
            </a:pPr>
            <a:r>
              <a:rPr lang="en-US" sz="4000" dirty="0"/>
              <a:t>Controlling Agency Procedures</a:t>
            </a:r>
          </a:p>
        </p:txBody>
      </p:sp>
      <p:sp>
        <p:nvSpPr>
          <p:cNvPr id="45059" name="Rectangle 3"/>
          <p:cNvSpPr>
            <a:spLocks noGrp="1" noChangeArrowheads="1"/>
          </p:cNvSpPr>
          <p:nvPr>
            <p:ph idx="1"/>
          </p:nvPr>
        </p:nvSpPr>
        <p:spPr>
          <a:xfrm>
            <a:off x="1028700" y="2133600"/>
            <a:ext cx="7200900" cy="3733800"/>
          </a:xfrm>
        </p:spPr>
        <p:txBody>
          <a:bodyPr>
            <a:normAutofit/>
          </a:bodyPr>
          <a:lstStyle/>
          <a:p>
            <a:pPr eaLnBrk="1" hangingPunct="1"/>
            <a:r>
              <a:rPr lang="en-US" altLang="en-US" sz="2800" dirty="0"/>
              <a:t>Certain Controlling Agencies may elect to utilize their own authority and procedures for effecting land transfers. </a:t>
            </a:r>
          </a:p>
          <a:p>
            <a:pPr eaLnBrk="1" hangingPunct="1"/>
            <a:r>
              <a:rPr lang="en-US" altLang="en-US" sz="2800" dirty="0"/>
              <a:t>When land transfers occur under the authority of another Federal agency, FHWA would normally not be involved. </a:t>
            </a:r>
          </a:p>
          <a:p>
            <a:pPr eaLnBrk="1" hangingPunct="1"/>
            <a:r>
              <a:rPr lang="en-US" altLang="en-US" sz="2800" dirty="0"/>
              <a:t>DoD Military branches and the VA typically work directly with the State.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457200"/>
            <a:ext cx="7200900" cy="838200"/>
          </a:xfrm>
        </p:spPr>
        <p:txBody>
          <a:bodyPr/>
          <a:lstStyle/>
          <a:p>
            <a:pPr eaLnBrk="1" hangingPunct="1">
              <a:defRPr/>
            </a:pPr>
            <a:r>
              <a:rPr lang="en-US" dirty="0"/>
              <a:t>Cost Recovery</a:t>
            </a:r>
          </a:p>
        </p:txBody>
      </p:sp>
      <p:sp>
        <p:nvSpPr>
          <p:cNvPr id="47107" name="Rectangle 3"/>
          <p:cNvSpPr>
            <a:spLocks noGrp="1" noChangeArrowheads="1"/>
          </p:cNvSpPr>
          <p:nvPr>
            <p:ph idx="1"/>
          </p:nvPr>
        </p:nvSpPr>
        <p:spPr>
          <a:xfrm>
            <a:off x="762000" y="1600200"/>
            <a:ext cx="8077200" cy="4495800"/>
          </a:xfrm>
        </p:spPr>
        <p:txBody>
          <a:bodyPr>
            <a:normAutofit/>
          </a:bodyPr>
          <a:lstStyle/>
          <a:p>
            <a:pPr eaLnBrk="1" hangingPunct="1"/>
            <a:r>
              <a:rPr lang="en-US" altLang="en-US" sz="2800" dirty="0"/>
              <a:t>If Controlling Agency has statutory authority to charge fees for transfers, States may or may not be exempted.</a:t>
            </a:r>
          </a:p>
          <a:p>
            <a:pPr eaLnBrk="1" hangingPunct="1"/>
            <a:r>
              <a:rPr lang="en-US" altLang="en-US" sz="2800" dirty="0"/>
              <a:t>If not exempted, reasonable fees may be paid &amp; are eligible for FHWA participation if there is FHWA funding in the ROW acquisition.</a:t>
            </a:r>
          </a:p>
          <a:p>
            <a:pPr eaLnBrk="1" hangingPunct="1"/>
            <a:r>
              <a:rPr lang="en-US" altLang="en-US" sz="2800" dirty="0"/>
              <a:t>If the project will benefit the Controlling Agency property, fees may be offset.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457200"/>
            <a:ext cx="7200900" cy="838200"/>
          </a:xfrm>
        </p:spPr>
        <p:txBody>
          <a:bodyPr/>
          <a:lstStyle/>
          <a:p>
            <a:pPr eaLnBrk="1" hangingPunct="1">
              <a:defRPr/>
            </a:pPr>
            <a:r>
              <a:rPr lang="en-US" dirty="0"/>
              <a:t>Materials Sites</a:t>
            </a:r>
          </a:p>
        </p:txBody>
      </p:sp>
      <p:sp>
        <p:nvSpPr>
          <p:cNvPr id="49155" name="Rectangle 3"/>
          <p:cNvSpPr>
            <a:spLocks noGrp="1" noChangeArrowheads="1"/>
          </p:cNvSpPr>
          <p:nvPr>
            <p:ph idx="1"/>
          </p:nvPr>
        </p:nvSpPr>
        <p:spPr>
          <a:xfrm>
            <a:off x="655983" y="1905000"/>
            <a:ext cx="8229600" cy="3200400"/>
          </a:xfrm>
        </p:spPr>
        <p:txBody>
          <a:bodyPr>
            <a:noAutofit/>
          </a:bodyPr>
          <a:lstStyle/>
          <a:p>
            <a:pPr eaLnBrk="1" hangingPunct="1"/>
            <a:r>
              <a:rPr lang="en-US" altLang="en-US" sz="2800" dirty="0"/>
              <a:t>Request may be for one or more sites.</a:t>
            </a:r>
          </a:p>
          <a:p>
            <a:pPr eaLnBrk="1" hangingPunct="1"/>
            <a:r>
              <a:rPr lang="en-US" altLang="en-US" sz="2800" dirty="0"/>
              <a:t>Must be reasonably necessary.</a:t>
            </a:r>
          </a:p>
          <a:p>
            <a:pPr eaLnBrk="1" hangingPunct="1"/>
            <a:r>
              <a:rPr lang="en-US" altLang="en-US" sz="2800" dirty="0"/>
              <a:t>Period of use should be indicated.</a:t>
            </a:r>
          </a:p>
          <a:p>
            <a:pPr eaLnBrk="1" hangingPunct="1"/>
            <a:r>
              <a:rPr lang="en-US" altLang="en-US" sz="2800" dirty="0"/>
              <a:t>State may negotiate directly.</a:t>
            </a:r>
          </a:p>
          <a:p>
            <a:pPr eaLnBrk="1" hangingPunct="1"/>
            <a:r>
              <a:rPr lang="en-US" altLang="en-US" sz="2800" dirty="0"/>
              <a:t>Lesser interest might work—e.g., right of access.</a:t>
            </a:r>
          </a:p>
          <a:p>
            <a:pPr eaLnBrk="1" hangingPunct="1"/>
            <a:r>
              <a:rPr lang="en-US" altLang="en-US" sz="2800" dirty="0"/>
              <a:t>Easement deed must expressly address purpose and use of materials.</a:t>
            </a:r>
          </a:p>
          <a:p>
            <a:pPr eaLnBrk="1" hangingPunct="1"/>
            <a:r>
              <a:rPr lang="en-US" altLang="en-US" sz="2800" dirty="0"/>
              <a:t>Be sure NEPA covers the materials site when it is part of the FLT.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09600" y="457200"/>
            <a:ext cx="7200900" cy="838200"/>
          </a:xfrm>
        </p:spPr>
        <p:txBody>
          <a:bodyPr/>
          <a:lstStyle/>
          <a:p>
            <a:pPr eaLnBrk="1" hangingPunct="1">
              <a:defRPr/>
            </a:pPr>
            <a:r>
              <a:rPr lang="en-US" dirty="0"/>
              <a:t>Summary of Key Points</a:t>
            </a:r>
          </a:p>
        </p:txBody>
      </p:sp>
      <p:sp>
        <p:nvSpPr>
          <p:cNvPr id="51203" name="Rectangle 3"/>
          <p:cNvSpPr>
            <a:spLocks noGrp="1" noChangeArrowheads="1"/>
          </p:cNvSpPr>
          <p:nvPr>
            <p:ph idx="1"/>
          </p:nvPr>
        </p:nvSpPr>
        <p:spPr>
          <a:xfrm>
            <a:off x="457200" y="1600200"/>
            <a:ext cx="8382000" cy="4495800"/>
          </a:xfrm>
        </p:spPr>
        <p:txBody>
          <a:bodyPr>
            <a:normAutofit/>
          </a:bodyPr>
          <a:lstStyle/>
          <a:p>
            <a:pPr eaLnBrk="1" hangingPunct="1"/>
            <a:r>
              <a:rPr lang="en-US" altLang="en-US" sz="2800" dirty="0"/>
              <a:t>Follow the 8 steps, if processing thru FHWA.</a:t>
            </a:r>
          </a:p>
          <a:p>
            <a:pPr eaLnBrk="1" hangingPunct="1"/>
            <a:r>
              <a:rPr lang="en-US" altLang="en-US" sz="2800" dirty="0"/>
              <a:t>If State works directly with Controlling Agency, keep FHWA in the loop.</a:t>
            </a:r>
          </a:p>
          <a:p>
            <a:pPr eaLnBrk="1" hangingPunct="1"/>
            <a:r>
              <a:rPr lang="en-US" altLang="en-US" sz="2800" dirty="0"/>
              <a:t>Ensure application package is complete.</a:t>
            </a:r>
          </a:p>
          <a:p>
            <a:pPr eaLnBrk="1" hangingPunct="1"/>
            <a:r>
              <a:rPr lang="en-US" altLang="en-US" sz="2800" dirty="0"/>
              <a:t>Provide complete package to FHWA Legal Counsel for review.</a:t>
            </a:r>
          </a:p>
          <a:p>
            <a:pPr eaLnBrk="1" hangingPunct="1"/>
            <a:r>
              <a:rPr lang="en-US" altLang="en-US" sz="2800" dirty="0"/>
              <a:t>State may pay fees for cost recovery, when reasonable and necessary.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defRPr/>
            </a:pPr>
            <a:r>
              <a:rPr lang="en-US"/>
              <a:t>To Access FLT Manual</a:t>
            </a:r>
          </a:p>
        </p:txBody>
      </p:sp>
      <p:sp>
        <p:nvSpPr>
          <p:cNvPr id="53251" name="Rectangle 3"/>
          <p:cNvSpPr>
            <a:spLocks noGrp="1" noChangeArrowheads="1"/>
          </p:cNvSpPr>
          <p:nvPr>
            <p:ph idx="1"/>
          </p:nvPr>
        </p:nvSpPr>
        <p:spPr>
          <a:xfrm>
            <a:off x="609600" y="1981200"/>
            <a:ext cx="8229600" cy="4114800"/>
          </a:xfrm>
        </p:spPr>
        <p:txBody>
          <a:bodyPr>
            <a:normAutofit/>
          </a:bodyPr>
          <a:lstStyle/>
          <a:p>
            <a:pPr marL="0" indent="0" eaLnBrk="1" hangingPunct="1">
              <a:buFontTx/>
              <a:buNone/>
            </a:pPr>
            <a:r>
              <a:rPr lang="en-US" altLang="en-US" sz="2400" b="1" dirty="0">
                <a:solidFill>
                  <a:schemeClr val="accent5">
                    <a:lumMod val="50000"/>
                  </a:schemeClr>
                </a:solidFill>
                <a:hlinkClick r:id="rId3"/>
              </a:rPr>
              <a:t>http://www.fhwa.dot.gov/realestate/fltmanual/index.htm</a:t>
            </a:r>
            <a:endParaRPr lang="en-US" altLang="en-US" sz="2400" b="1" dirty="0">
              <a:solidFill>
                <a:schemeClr val="accent5">
                  <a:lumMod val="50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8200"/>
            <a:ext cx="7200900" cy="1028700"/>
          </a:xfrm>
        </p:spPr>
        <p:txBody>
          <a:bodyPr>
            <a:noAutofit/>
          </a:bodyPr>
          <a:lstStyle/>
          <a:p>
            <a:pPr algn="ctr">
              <a:defRPr/>
            </a:pPr>
            <a:r>
              <a:rPr lang="en-US" sz="4000" b="1" u="sng" dirty="0"/>
              <a:t>QUESTIONS and ANSWERS</a:t>
            </a:r>
          </a:p>
        </p:txBody>
      </p:sp>
      <p:sp>
        <p:nvSpPr>
          <p:cNvPr id="55299" name="Content Placeholder 2"/>
          <p:cNvSpPr>
            <a:spLocks noGrp="1"/>
          </p:cNvSpPr>
          <p:nvPr>
            <p:ph idx="1"/>
          </p:nvPr>
        </p:nvSpPr>
        <p:spPr/>
        <p:txBody>
          <a:bodyPr>
            <a:normAutofit/>
          </a:bodyPr>
          <a:lstStyle/>
          <a:p>
            <a:r>
              <a:rPr lang="en-US" altLang="en-US" sz="3200" dirty="0"/>
              <a:t>Dave Leighow, Washington Division ROW Program Manager</a:t>
            </a:r>
          </a:p>
          <a:p>
            <a:endParaRPr lang="en-US" altLang="en-US" sz="3200" dirty="0"/>
          </a:p>
          <a:p>
            <a:r>
              <a:rPr lang="en-US" altLang="en-US" sz="3200" dirty="0"/>
              <a:t>david.leighow@dot.gov</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59296" y="304800"/>
            <a:ext cx="7200900" cy="838200"/>
          </a:xfrm>
        </p:spPr>
        <p:txBody>
          <a:bodyPr/>
          <a:lstStyle/>
          <a:p>
            <a:pPr eaLnBrk="1" hangingPunct="1">
              <a:defRPr/>
            </a:pPr>
            <a:r>
              <a:rPr lang="en-US" dirty="0"/>
              <a:t>Terms and Acronyms </a:t>
            </a:r>
          </a:p>
        </p:txBody>
      </p:sp>
      <p:sp>
        <p:nvSpPr>
          <p:cNvPr id="6147" name="Rectangle 3"/>
          <p:cNvSpPr>
            <a:spLocks noGrp="1" noChangeArrowheads="1"/>
          </p:cNvSpPr>
          <p:nvPr>
            <p:ph idx="1"/>
          </p:nvPr>
        </p:nvSpPr>
        <p:spPr>
          <a:xfrm>
            <a:off x="685800" y="1371600"/>
            <a:ext cx="8229600" cy="4724400"/>
          </a:xfrm>
        </p:spPr>
        <p:txBody>
          <a:bodyPr>
            <a:normAutofit fontScale="92500" lnSpcReduction="10000"/>
          </a:bodyPr>
          <a:lstStyle/>
          <a:p>
            <a:pPr eaLnBrk="1" hangingPunct="1">
              <a:lnSpc>
                <a:spcPct val="80000"/>
              </a:lnSpc>
            </a:pPr>
            <a:r>
              <a:rPr lang="en-US" altLang="en-US" sz="2800" dirty="0"/>
              <a:t>CFR – Code of Federal Regulations</a:t>
            </a:r>
          </a:p>
          <a:p>
            <a:pPr eaLnBrk="1" hangingPunct="1">
              <a:lnSpc>
                <a:spcPct val="80000"/>
              </a:lnSpc>
            </a:pPr>
            <a:r>
              <a:rPr lang="en-US" altLang="en-US" sz="2800" dirty="0"/>
              <a:t>Controlling Agency – Federal agency with jurisdiction over lands to be transferred</a:t>
            </a:r>
          </a:p>
          <a:p>
            <a:pPr eaLnBrk="1" hangingPunct="1">
              <a:lnSpc>
                <a:spcPct val="80000"/>
              </a:lnSpc>
            </a:pPr>
            <a:r>
              <a:rPr lang="en-US" altLang="en-US" sz="2800" dirty="0"/>
              <a:t>DoD – Department of Defense</a:t>
            </a:r>
          </a:p>
          <a:p>
            <a:pPr eaLnBrk="1" hangingPunct="1">
              <a:lnSpc>
                <a:spcPct val="80000"/>
              </a:lnSpc>
            </a:pPr>
            <a:r>
              <a:rPr lang="en-US" altLang="en-US" sz="2800" dirty="0"/>
              <a:t>DOT – State Department of Transportation</a:t>
            </a:r>
          </a:p>
          <a:p>
            <a:pPr eaLnBrk="1" hangingPunct="1">
              <a:lnSpc>
                <a:spcPct val="80000"/>
              </a:lnSpc>
            </a:pPr>
            <a:r>
              <a:rPr lang="en-US" altLang="en-US" sz="2800" dirty="0"/>
              <a:t>FHWA – Federal Highway Administration</a:t>
            </a:r>
          </a:p>
          <a:p>
            <a:pPr eaLnBrk="1" hangingPunct="1">
              <a:lnSpc>
                <a:spcPct val="80000"/>
              </a:lnSpc>
            </a:pPr>
            <a:r>
              <a:rPr lang="en-US" altLang="en-US" sz="2800" dirty="0"/>
              <a:t>FLT – Federal Land Transfer</a:t>
            </a:r>
          </a:p>
          <a:p>
            <a:pPr eaLnBrk="1" hangingPunct="1">
              <a:lnSpc>
                <a:spcPct val="80000"/>
              </a:lnSpc>
            </a:pPr>
            <a:r>
              <a:rPr lang="en-US" altLang="en-US" sz="2800" dirty="0"/>
              <a:t>LOC – Letter of Consent</a:t>
            </a:r>
          </a:p>
          <a:p>
            <a:pPr eaLnBrk="1" hangingPunct="1">
              <a:lnSpc>
                <a:spcPct val="80000"/>
              </a:lnSpc>
            </a:pPr>
            <a:r>
              <a:rPr lang="en-US" altLang="en-US" sz="2800" dirty="0"/>
              <a:t>MOU – Memorandum of Understanding</a:t>
            </a:r>
          </a:p>
          <a:p>
            <a:pPr eaLnBrk="1" hangingPunct="1">
              <a:lnSpc>
                <a:spcPct val="80000"/>
              </a:lnSpc>
            </a:pPr>
            <a:r>
              <a:rPr lang="en-US" altLang="en-US" sz="2800" dirty="0"/>
              <a:t>ROW – Right-of-Way</a:t>
            </a:r>
          </a:p>
          <a:p>
            <a:pPr eaLnBrk="1" hangingPunct="1">
              <a:lnSpc>
                <a:spcPct val="80000"/>
              </a:lnSpc>
            </a:pPr>
            <a:r>
              <a:rPr lang="en-US" altLang="en-US" sz="2800" dirty="0"/>
              <a:t>U.S.C. – United States Code</a:t>
            </a:r>
          </a:p>
          <a:p>
            <a:pPr eaLnBrk="1" hangingPunct="1">
              <a:lnSpc>
                <a:spcPct val="80000"/>
              </a:lnSpc>
            </a:pPr>
            <a:endParaRPr lang="en-US" altLang="en-US" sz="2800" dirty="0"/>
          </a:p>
          <a:p>
            <a:pPr eaLnBrk="1" hangingPunct="1">
              <a:lnSpc>
                <a:spcPct val="80000"/>
              </a:lnSpc>
            </a:pPr>
            <a:endParaRPr lang="en-US" alt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1066800" y="1066800"/>
            <a:ext cx="6270922"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l"/>
            <a:r>
              <a:rPr lang="en-US" altLang="en-US" sz="3200" dirty="0">
                <a:effectLst/>
              </a:rPr>
              <a:t>Course Objectives</a:t>
            </a:r>
          </a:p>
        </p:txBody>
      </p:sp>
      <p:sp>
        <p:nvSpPr>
          <p:cNvPr id="8195" name="Rectangle 3"/>
          <p:cNvSpPr>
            <a:spLocks noGrp="1" noChangeArrowheads="1"/>
          </p:cNvSpPr>
          <p:nvPr>
            <p:ph type="subTitle" idx="1"/>
          </p:nvPr>
        </p:nvSpPr>
        <p:spPr>
          <a:xfrm>
            <a:off x="914400" y="1752600"/>
            <a:ext cx="7086600" cy="3962400"/>
          </a:xfrm>
        </p:spPr>
        <p:txBody>
          <a:bodyPr>
            <a:normAutofit/>
          </a:bodyPr>
          <a:lstStyle/>
          <a:p>
            <a:pPr marL="285750" indent="-285750" algn="l">
              <a:lnSpc>
                <a:spcPct val="90000"/>
              </a:lnSpc>
              <a:buFont typeface="Arial" panose="020B0604020202020204" pitchFamily="34" charset="0"/>
              <a:buChar char="•"/>
            </a:pPr>
            <a:r>
              <a:rPr lang="en-US" altLang="en-US" sz="2800" dirty="0"/>
              <a:t>Identify the two statutory provisions in the U.S.C. that establish the FLT process for FHWA.</a:t>
            </a:r>
          </a:p>
          <a:p>
            <a:pPr marL="285750" indent="-285750" algn="l">
              <a:lnSpc>
                <a:spcPct val="90000"/>
              </a:lnSpc>
              <a:buFont typeface="Arial" panose="020B0604020202020204" pitchFamily="34" charset="0"/>
              <a:buChar char="•"/>
            </a:pPr>
            <a:r>
              <a:rPr lang="en-US" altLang="en-US" sz="2800" dirty="0"/>
              <a:t>Identify the section of the CFR that describes the FLT process for FHWA.</a:t>
            </a:r>
          </a:p>
          <a:p>
            <a:pPr marL="285750" indent="-285750" algn="l">
              <a:lnSpc>
                <a:spcPct val="90000"/>
              </a:lnSpc>
              <a:buFont typeface="Arial" panose="020B0604020202020204" pitchFamily="34" charset="0"/>
              <a:buChar char="•"/>
            </a:pPr>
            <a:r>
              <a:rPr lang="en-US" altLang="en-US" sz="2800" dirty="0"/>
              <a:t>Describe the 8-step process for doing FLTs.</a:t>
            </a:r>
          </a:p>
          <a:p>
            <a:pPr marL="285750" indent="-285750" algn="l">
              <a:lnSpc>
                <a:spcPct val="90000"/>
              </a:lnSpc>
              <a:buFont typeface="Arial" panose="020B0604020202020204" pitchFamily="34" charset="0"/>
              <a:buChar char="•"/>
            </a:pPr>
            <a:r>
              <a:rPr lang="en-US" altLang="en-US" sz="2800" dirty="0"/>
              <a:t>Give a brief description of the typical roles of these three parties to a federal land transfer:  FHWA, State DOT, the Controlling Agency.</a:t>
            </a:r>
          </a:p>
          <a:p>
            <a:pPr>
              <a:lnSpc>
                <a:spcPct val="90000"/>
              </a:lnSpc>
            </a:pP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60513" y="304800"/>
            <a:ext cx="7200900" cy="762000"/>
          </a:xfrm>
        </p:spPr>
        <p:txBody>
          <a:bodyPr/>
          <a:lstStyle/>
          <a:p>
            <a:pPr eaLnBrk="1" hangingPunct="1">
              <a:defRPr/>
            </a:pPr>
            <a:r>
              <a:rPr lang="en-US" dirty="0"/>
              <a:t>Background</a:t>
            </a:r>
          </a:p>
        </p:txBody>
      </p:sp>
      <p:sp>
        <p:nvSpPr>
          <p:cNvPr id="10243" name="Rectangle 3"/>
          <p:cNvSpPr>
            <a:spLocks noGrp="1" noChangeArrowheads="1"/>
          </p:cNvSpPr>
          <p:nvPr>
            <p:ph idx="1"/>
          </p:nvPr>
        </p:nvSpPr>
        <p:spPr>
          <a:xfrm>
            <a:off x="457200" y="1219200"/>
            <a:ext cx="8229600" cy="4953000"/>
          </a:xfrm>
        </p:spPr>
        <p:txBody>
          <a:bodyPr>
            <a:normAutofit/>
          </a:bodyPr>
          <a:lstStyle/>
          <a:p>
            <a:pPr eaLnBrk="1" hangingPunct="1">
              <a:lnSpc>
                <a:spcPct val="90000"/>
              </a:lnSpc>
            </a:pPr>
            <a:r>
              <a:rPr lang="en-US" altLang="en-US" sz="2800" dirty="0"/>
              <a:t>FHWA is authorized to transfer lands under the jurisdiction of federal agencies to State DOTs to construct, operate and maintain highways, or to obtain materials for such purposes. </a:t>
            </a:r>
          </a:p>
          <a:p>
            <a:pPr eaLnBrk="1" hangingPunct="1">
              <a:lnSpc>
                <a:spcPct val="90000"/>
              </a:lnSpc>
            </a:pPr>
            <a:r>
              <a:rPr lang="en-US" altLang="en-US" sz="2800" dirty="0"/>
              <a:t>A manual describing the process, referred to as the </a:t>
            </a:r>
            <a:r>
              <a:rPr lang="en-US" altLang="en-US" sz="2800" i="1" dirty="0"/>
              <a:t>“Attorney’s Manual for Public Transfer and Federal Condemnation”</a:t>
            </a:r>
            <a:r>
              <a:rPr lang="en-US" altLang="en-US" sz="2800" dirty="0"/>
              <a:t> (Attorney’s Manual), Publication No. FHWA-CC-89-006, was issued in 1989. </a:t>
            </a:r>
          </a:p>
          <a:p>
            <a:pPr eaLnBrk="1" hangingPunct="1">
              <a:lnSpc>
                <a:spcPct val="90000"/>
              </a:lnSpc>
            </a:pPr>
            <a:r>
              <a:rPr lang="en-US" altLang="en-US" sz="2800" dirty="0"/>
              <a:t>The 2009 document, entitled </a:t>
            </a:r>
            <a:r>
              <a:rPr lang="en-US" altLang="en-US" sz="2800" i="1" dirty="0"/>
              <a:t>Manual for Federal Land Transfers for Federal-Aid Projects</a:t>
            </a:r>
            <a:r>
              <a:rPr lang="en-US" altLang="en-US" sz="2800" dirty="0"/>
              <a:t>, updated and superseded chapter 1 of the 1989 manual.  </a:t>
            </a:r>
          </a:p>
          <a:p>
            <a:pPr eaLnBrk="1" hangingPunct="1">
              <a:lnSpc>
                <a:spcPct val="90000"/>
              </a:lnSpc>
            </a:pPr>
            <a:endParaRPr lang="en-US" alt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72548" y="800100"/>
            <a:ext cx="7200900" cy="876300"/>
          </a:xfrm>
        </p:spPr>
        <p:txBody>
          <a:bodyPr/>
          <a:lstStyle/>
          <a:p>
            <a:pPr eaLnBrk="1" hangingPunct="1">
              <a:defRPr/>
            </a:pPr>
            <a:r>
              <a:rPr lang="en-US" dirty="0"/>
              <a:t>Statutory Authority</a:t>
            </a:r>
          </a:p>
        </p:txBody>
      </p:sp>
      <p:sp>
        <p:nvSpPr>
          <p:cNvPr id="12291" name="Rectangle 3"/>
          <p:cNvSpPr>
            <a:spLocks noGrp="1" noChangeArrowheads="1"/>
          </p:cNvSpPr>
          <p:nvPr>
            <p:ph idx="1"/>
          </p:nvPr>
        </p:nvSpPr>
        <p:spPr>
          <a:xfrm>
            <a:off x="685800" y="2286000"/>
            <a:ext cx="7543800" cy="3581400"/>
          </a:xfrm>
        </p:spPr>
        <p:txBody>
          <a:bodyPr>
            <a:normAutofit/>
          </a:bodyPr>
          <a:lstStyle/>
          <a:p>
            <a:pPr eaLnBrk="1" hangingPunct="1"/>
            <a:r>
              <a:rPr lang="en-US" altLang="en-US" sz="2800" dirty="0"/>
              <a:t>23 U.S.C. 107(d) provides for the transfer of federal lands to a State or others for an Interstate facility.</a:t>
            </a:r>
          </a:p>
          <a:p>
            <a:pPr eaLnBrk="1" hangingPunct="1"/>
            <a:r>
              <a:rPr lang="en-US" altLang="en-US" sz="2800" dirty="0"/>
              <a:t>23 U.S.C. 317 provides for the transfer of federal lands to a State or others for the right-of-way of any highway.  The statute also provides a time frame for processing FLT requests and reversion language.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304800"/>
            <a:ext cx="7200900" cy="990600"/>
          </a:xfrm>
        </p:spPr>
        <p:txBody>
          <a:bodyPr/>
          <a:lstStyle/>
          <a:p>
            <a:pPr eaLnBrk="1" hangingPunct="1">
              <a:defRPr/>
            </a:pPr>
            <a:r>
              <a:rPr lang="en-US" dirty="0"/>
              <a:t>Regulatory Authority</a:t>
            </a:r>
          </a:p>
        </p:txBody>
      </p:sp>
      <p:sp>
        <p:nvSpPr>
          <p:cNvPr id="14339" name="Rectangle 3"/>
          <p:cNvSpPr>
            <a:spLocks noGrp="1" noChangeArrowheads="1"/>
          </p:cNvSpPr>
          <p:nvPr>
            <p:ph idx="1"/>
          </p:nvPr>
        </p:nvSpPr>
        <p:spPr>
          <a:xfrm>
            <a:off x="457200" y="1600200"/>
            <a:ext cx="8458200" cy="4495800"/>
          </a:xfrm>
        </p:spPr>
        <p:txBody>
          <a:bodyPr>
            <a:normAutofit/>
          </a:bodyPr>
          <a:lstStyle/>
          <a:p>
            <a:pPr eaLnBrk="1" hangingPunct="1">
              <a:lnSpc>
                <a:spcPct val="90000"/>
              </a:lnSpc>
            </a:pPr>
            <a:r>
              <a:rPr lang="en-US" altLang="en-US" sz="2800" dirty="0"/>
              <a:t>As noted in the previous slide, sections 107(d) and 317 of Title 23, U.S.C., provide for land transfers from the U.S. to States or their nominees.</a:t>
            </a:r>
          </a:p>
          <a:p>
            <a:pPr eaLnBrk="1" hangingPunct="1">
              <a:lnSpc>
                <a:spcPct val="90000"/>
              </a:lnSpc>
            </a:pPr>
            <a:r>
              <a:rPr lang="en-US" altLang="en-US" sz="2800" dirty="0"/>
              <a:t>The regulations in 23 CFR 710.601 define the process for such transfers.</a:t>
            </a:r>
          </a:p>
          <a:p>
            <a:pPr eaLnBrk="1" hangingPunct="1">
              <a:lnSpc>
                <a:spcPct val="90000"/>
              </a:lnSpc>
            </a:pPr>
            <a:r>
              <a:rPr lang="en-US" altLang="en-US" sz="2800" dirty="0"/>
              <a:t>These regulations apply to projects with FHWA funding and those with no FHWA funds but </a:t>
            </a:r>
            <a:r>
              <a:rPr lang="en-US" altLang="en-US" sz="2800" b="1" dirty="0">
                <a:solidFill>
                  <a:srgbClr val="C00000"/>
                </a:solidFill>
              </a:rPr>
              <a:t>with a strong Federal interest</a:t>
            </a:r>
            <a:r>
              <a:rPr lang="en-US" altLang="en-US" sz="2800" dirty="0"/>
              <a:t>.  </a:t>
            </a:r>
            <a:r>
              <a:rPr lang="en-US" altLang="en-US" dirty="0"/>
              <a:t>(Example on next slide.)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838200"/>
          </a:xfrm>
        </p:spPr>
        <p:txBody>
          <a:bodyPr/>
          <a:lstStyle/>
          <a:p>
            <a:r>
              <a:rPr lang="en-US" dirty="0"/>
              <a:t>Wildcat Creek Bridge, SR 12</a:t>
            </a:r>
          </a:p>
        </p:txBody>
      </p:sp>
      <p:sp>
        <p:nvSpPr>
          <p:cNvPr id="3" name="Content Placeholder 2"/>
          <p:cNvSpPr>
            <a:spLocks noGrp="1"/>
          </p:cNvSpPr>
          <p:nvPr>
            <p:ph idx="1"/>
          </p:nvPr>
        </p:nvSpPr>
        <p:spPr>
          <a:xfrm>
            <a:off x="1028700" y="1828800"/>
            <a:ext cx="7505700" cy="4876800"/>
          </a:xfrm>
        </p:spPr>
        <p:txBody>
          <a:bodyPr>
            <a:normAutofit lnSpcReduction="10000"/>
          </a:bodyPr>
          <a:lstStyle/>
          <a:p>
            <a:pPr marL="0" indent="0">
              <a:buNone/>
            </a:pPr>
            <a:r>
              <a:rPr lang="en-US" sz="2400" dirty="0">
                <a:latin typeface="Arial" panose="020B0604020202020204" pitchFamily="34" charset="0"/>
                <a:ea typeface="Calibri" panose="020F0502020204030204" pitchFamily="34" charset="0"/>
                <a:cs typeface="Times New Roman" panose="02020603050405020304" pitchFamily="18" charset="0"/>
              </a:rPr>
              <a:t>US 12 is an important high-speed, two-lane rural highway for long-distance travel on the NHS, and is a valuable year-round mountain pass highway that provides a vital connection between the Yakima Valley and the I-5 corridor.  US 12 also serves the irrigated agricultural and rural-residential land uses near Naches and throughout the Yakima Valley.  It also provides connections to SR 410, Chinook Pass, Cayuse Pass, and Mount Rainier National Park.  US 12 is a secondary freight route, but has an important statewide freight function as an alternative to I-90 Snoqualmie Pass and is one of only 4 cross state routes open year round.  From SR 123 to SR 410, US 12 is designated as a National Scenic Byway. </a:t>
            </a:r>
            <a:r>
              <a:rPr lang="en-US" dirty="0">
                <a:latin typeface="Arial" panose="020B0604020202020204" pitchFamily="34" charset="0"/>
                <a:ea typeface="Calibri" panose="020F0502020204030204" pitchFamily="34" charset="0"/>
                <a:cs typeface="Times New Roman" panose="02020603050405020304" pitchFamily="18" charset="0"/>
              </a:rPr>
              <a:t> </a:t>
            </a:r>
            <a:endParaRPr lang="en-US" dirty="0"/>
          </a:p>
        </p:txBody>
      </p:sp>
    </p:spTree>
    <p:extLst>
      <p:ext uri="{BB962C8B-B14F-4D97-AF65-F5344CB8AC3E}">
        <p14:creationId xmlns:p14="http://schemas.microsoft.com/office/powerpoint/2010/main" val="3433749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7200900" cy="762000"/>
          </a:xfrm>
        </p:spPr>
        <p:txBody>
          <a:bodyPr/>
          <a:lstStyle/>
          <a:p>
            <a:pPr eaLnBrk="1" hangingPunct="1">
              <a:defRPr/>
            </a:pPr>
            <a:r>
              <a:rPr lang="en-US" dirty="0"/>
              <a:t>Direct Transfers</a:t>
            </a:r>
          </a:p>
        </p:txBody>
      </p:sp>
      <p:sp>
        <p:nvSpPr>
          <p:cNvPr id="18435" name="Rectangle 3"/>
          <p:cNvSpPr>
            <a:spLocks noGrp="1" noChangeArrowheads="1"/>
          </p:cNvSpPr>
          <p:nvPr>
            <p:ph idx="1"/>
          </p:nvPr>
        </p:nvSpPr>
        <p:spPr>
          <a:xfrm>
            <a:off x="457200" y="1295400"/>
            <a:ext cx="8458200" cy="4648200"/>
          </a:xfrm>
        </p:spPr>
        <p:txBody>
          <a:bodyPr>
            <a:normAutofit/>
          </a:bodyPr>
          <a:lstStyle/>
          <a:p>
            <a:pPr eaLnBrk="1" hangingPunct="1">
              <a:lnSpc>
                <a:spcPct val="90000"/>
              </a:lnSpc>
            </a:pPr>
            <a:r>
              <a:rPr lang="en-US" altLang="en-US" sz="2800" dirty="0"/>
              <a:t>Transfers can be directly to a State if the Controlling Agency has authority and elects to proceed directly. </a:t>
            </a:r>
          </a:p>
          <a:p>
            <a:pPr eaLnBrk="1" hangingPunct="1">
              <a:lnSpc>
                <a:spcPct val="90000"/>
              </a:lnSpc>
            </a:pPr>
            <a:r>
              <a:rPr lang="en-US" altLang="en-US" sz="2800" dirty="0"/>
              <a:t>If the Controlling Agency does not have direct transfer authority, or elects to proceed through FHWA, the State DOT should request the transfer of land through the FHWA.</a:t>
            </a:r>
          </a:p>
          <a:p>
            <a:pPr eaLnBrk="1" hangingPunct="1">
              <a:lnSpc>
                <a:spcPct val="90000"/>
              </a:lnSpc>
            </a:pPr>
            <a:r>
              <a:rPr lang="en-US" altLang="en-US" sz="2800" dirty="0"/>
              <a:t>In some cases, a Memorandum of Understanding (MOU) or other agreement has been executed between the State DOT, FHWA Division and Controlling Agency.  In those cases, the MOU process will be followed. </a:t>
            </a:r>
          </a:p>
          <a:p>
            <a:pPr eaLnBrk="1" hangingPunct="1">
              <a:lnSpc>
                <a:spcPct val="90000"/>
              </a:lnSpc>
            </a:pPr>
            <a:endParaRPr lang="en-US" altLang="en-US" sz="2800" dirty="0"/>
          </a:p>
          <a:p>
            <a:pPr eaLnBrk="1" hangingPunct="1">
              <a:lnSpc>
                <a:spcPct val="90000"/>
              </a:lnSpc>
            </a:pPr>
            <a:endParaRPr lang="en-US" altLang="en-US" sz="2800" dirty="0"/>
          </a:p>
          <a:p>
            <a:pPr eaLnBrk="1" hangingPunct="1">
              <a:lnSpc>
                <a:spcPct val="90000"/>
              </a:lnSpc>
            </a:pPr>
            <a:endParaRPr lang="en-US" altLang="en-US" sz="2800" dirty="0"/>
          </a:p>
        </p:txBody>
      </p:sp>
    </p:spTree>
  </p:cSld>
  <p:clrMapOvr>
    <a:masterClrMapping/>
  </p:clrMapOvr>
</p:sld>
</file>

<file path=ppt/theme/theme1.xml><?xml version="1.0" encoding="utf-8"?>
<a:theme xmlns:a="http://schemas.openxmlformats.org/drawingml/2006/main" name="Crop">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3F97F2D857454897E555215B172CEF" ma:contentTypeVersion="8" ma:contentTypeDescription="Create a new document." ma:contentTypeScope="" ma:versionID="a7b8f10fcef449cb4ae58d207a1a3813">
  <xsd:schema xmlns:xsd="http://www.w3.org/2001/XMLSchema" xmlns:xs="http://www.w3.org/2001/XMLSchema" xmlns:p="http://schemas.microsoft.com/office/2006/metadata/properties" xmlns:ns2="18aae5a6-488e-48b7-b668-4b7a842b9a27" xmlns:ns3="5720fd21-3244-4a90-b9c4-c894564e2a96" targetNamespace="http://schemas.microsoft.com/office/2006/metadata/properties" ma:root="true" ma:fieldsID="e85a6b427ce009be3c5cee720a2af476" ns2:_="" ns3:_="">
    <xsd:import namespace="18aae5a6-488e-48b7-b668-4b7a842b9a27"/>
    <xsd:import namespace="5720fd21-3244-4a90-b9c4-c894564e2a9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aae5a6-488e-48b7-b668-4b7a842b9a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20fd21-3244-4a90-b9c4-c894564e2a9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6EC862A-2A30-4DF8-B899-F52091F1E9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aae5a6-488e-48b7-b668-4b7a842b9a27"/>
    <ds:schemaRef ds:uri="5720fd21-3244-4a90-b9c4-c894564e2a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0442BE4-53AE-4199-8A50-F5C68E836B8E}">
  <ds:schemaRefs>
    <ds:schemaRef ds:uri="http://schemas.microsoft.com/sharepoint/v3/contenttype/forms"/>
  </ds:schemaRefs>
</ds:datastoreItem>
</file>

<file path=customXml/itemProps3.xml><?xml version="1.0" encoding="utf-8"?>
<ds:datastoreItem xmlns:ds="http://schemas.openxmlformats.org/officeDocument/2006/customXml" ds:itemID="{E2B7839F-17AD-484B-B5BF-0D79AE5524D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TM10001105[[fn=Crop]]</Template>
  <TotalTime>5511</TotalTime>
  <Words>11719</Words>
  <Application>Microsoft Office PowerPoint</Application>
  <PresentationFormat>On-screen Show (4:3)</PresentationFormat>
  <Paragraphs>491</Paragraphs>
  <Slides>28</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Franklin Gothic Book</vt:lpstr>
      <vt:lpstr>Crop</vt:lpstr>
      <vt:lpstr>Unmasking the Mystery of Federal Land Transfers</vt:lpstr>
      <vt:lpstr>Dave Leighow  Realty Specialist Federal Highway Administration Olympia, Washington</vt:lpstr>
      <vt:lpstr>Terms and Acronyms </vt:lpstr>
      <vt:lpstr>Course Objectives</vt:lpstr>
      <vt:lpstr>Background</vt:lpstr>
      <vt:lpstr>Statutory Authority</vt:lpstr>
      <vt:lpstr>Regulatory Authority</vt:lpstr>
      <vt:lpstr>Wildcat Creek Bridge, SR 12</vt:lpstr>
      <vt:lpstr>Direct Transfers</vt:lpstr>
      <vt:lpstr>FLTs &amp; Project Development</vt:lpstr>
      <vt:lpstr>Key Points</vt:lpstr>
      <vt:lpstr>Summary of the Process</vt:lpstr>
      <vt:lpstr>Summary of the Process cont’d</vt:lpstr>
      <vt:lpstr>Step 1</vt:lpstr>
      <vt:lpstr>Step 2</vt:lpstr>
      <vt:lpstr>Step 3</vt:lpstr>
      <vt:lpstr>Step 4</vt:lpstr>
      <vt:lpstr>Step 5</vt:lpstr>
      <vt:lpstr>Step 6</vt:lpstr>
      <vt:lpstr>Step 7</vt:lpstr>
      <vt:lpstr>Step 8</vt:lpstr>
      <vt:lpstr>Forms of Transfer</vt:lpstr>
      <vt:lpstr>Controlling Agency Procedures</vt:lpstr>
      <vt:lpstr>Cost Recovery</vt:lpstr>
      <vt:lpstr>Materials Sites</vt:lpstr>
      <vt:lpstr>Summary of Key Points</vt:lpstr>
      <vt:lpstr>To Access FLT Manual</vt:lpstr>
      <vt:lpstr>QUESTIONS and ANSWERS</vt:lpstr>
    </vt:vector>
  </TitlesOfParts>
  <Company>FHWA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Manual for Federal Land Transfers for Federal-aid Projects</dc:title>
  <dc:creator>Dave Leighow</dc:creator>
  <cp:lastModifiedBy>Volpe</cp:lastModifiedBy>
  <cp:revision>170</cp:revision>
  <dcterms:created xsi:type="dcterms:W3CDTF">2009-04-22T21:59:15Z</dcterms:created>
  <dcterms:modified xsi:type="dcterms:W3CDTF">2021-11-04T21:13:44Z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0x0101001B3F97F2D857454897E555215B172CEF</vt:lpwstr>
  </property>
</Properties>
</file>