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handoutMasterIdLst>
    <p:handoutMasterId r:id="rId16"/>
  </p:handoutMasterIdLst>
  <p:sldIdLst>
    <p:sldId id="257" r:id="rId5"/>
    <p:sldId id="296" r:id="rId6"/>
    <p:sldId id="293" r:id="rId7"/>
    <p:sldId id="294" r:id="rId8"/>
    <p:sldId id="295" r:id="rId9"/>
    <p:sldId id="297" r:id="rId10"/>
    <p:sldId id="298" r:id="rId11"/>
    <p:sldId id="299" r:id="rId12"/>
    <p:sldId id="300" r:id="rId13"/>
    <p:sldId id="292"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788" autoAdjust="0"/>
  </p:normalViewPr>
  <p:slideViewPr>
    <p:cSldViewPr>
      <p:cViewPr varScale="1">
        <p:scale>
          <a:sx n="99" d="100"/>
          <a:sy n="99" d="100"/>
        </p:scale>
        <p:origin x="1218"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e, Carson (Volpe)" userId="6ae83194-c6b8-4776-922d-edd82b306dc3" providerId="ADAL" clId="{8E98ED75-7E1E-451F-AC02-5D1F6BC801BA}"/>
    <pc:docChg chg="custSel modSld">
      <pc:chgData name="Poe, Carson (Volpe)" userId="6ae83194-c6b8-4776-922d-edd82b306dc3" providerId="ADAL" clId="{8E98ED75-7E1E-451F-AC02-5D1F6BC801BA}" dt="2021-11-04T21:14:40.186" v="3136" actId="13244"/>
      <pc:docMkLst>
        <pc:docMk/>
      </pc:docMkLst>
      <pc:sldChg chg="addSp delSp modSp mod">
        <pc:chgData name="Poe, Carson (Volpe)" userId="6ae83194-c6b8-4776-922d-edd82b306dc3" providerId="ADAL" clId="{8E98ED75-7E1E-451F-AC02-5D1F6BC801BA}" dt="2021-11-04T21:14:31.931" v="3134" actId="13244"/>
        <pc:sldMkLst>
          <pc:docMk/>
          <pc:sldMk cId="2833786530" sldId="257"/>
        </pc:sldMkLst>
        <pc:spChg chg="del">
          <ac:chgData name="Poe, Carson (Volpe)" userId="6ae83194-c6b8-4776-922d-edd82b306dc3" providerId="ADAL" clId="{8E98ED75-7E1E-451F-AC02-5D1F6BC801BA}" dt="2021-11-04T21:14:19.442" v="3131" actId="478"/>
          <ac:spMkLst>
            <pc:docMk/>
            <pc:sldMk cId="2833786530" sldId="257"/>
            <ac:spMk id="2" creationId="{00000000-0000-0000-0000-000000000000}"/>
          </ac:spMkLst>
        </pc:spChg>
        <pc:spChg chg="ord">
          <ac:chgData name="Poe, Carson (Volpe)" userId="6ae83194-c6b8-4776-922d-edd82b306dc3" providerId="ADAL" clId="{8E98ED75-7E1E-451F-AC02-5D1F6BC801BA}" dt="2021-11-04T21:14:30.630" v="3133" actId="13244"/>
          <ac:spMkLst>
            <pc:docMk/>
            <pc:sldMk cId="2833786530" sldId="257"/>
            <ac:spMk id="3" creationId="{00000000-0000-0000-0000-000000000000}"/>
          </ac:spMkLst>
        </pc:spChg>
        <pc:spChg chg="ord">
          <ac:chgData name="Poe, Carson (Volpe)" userId="6ae83194-c6b8-4776-922d-edd82b306dc3" providerId="ADAL" clId="{8E98ED75-7E1E-451F-AC02-5D1F6BC801BA}" dt="2021-11-04T21:14:31.931" v="3134" actId="13244"/>
          <ac:spMkLst>
            <pc:docMk/>
            <pc:sldMk cId="2833786530" sldId="257"/>
            <ac:spMk id="4" creationId="{00000000-0000-0000-0000-000000000000}"/>
          </ac:spMkLst>
        </pc:spChg>
        <pc:spChg chg="add del mod">
          <ac:chgData name="Poe, Carson (Volpe)" userId="6ae83194-c6b8-4776-922d-edd82b306dc3" providerId="ADAL" clId="{8E98ED75-7E1E-451F-AC02-5D1F6BC801BA}" dt="2021-11-04T21:14:23.371" v="3132" actId="478"/>
          <ac:spMkLst>
            <pc:docMk/>
            <pc:sldMk cId="2833786530" sldId="257"/>
            <ac:spMk id="7" creationId="{7250BB40-DB3F-4A01-A8A0-60EC7E848C83}"/>
          </ac:spMkLst>
        </pc:spChg>
        <pc:picChg chg="mod">
          <ac:chgData name="Poe, Carson (Volpe)" userId="6ae83194-c6b8-4776-922d-edd82b306dc3" providerId="ADAL" clId="{8E98ED75-7E1E-451F-AC02-5D1F6BC801BA}" dt="2021-10-22T15:19:08.797" v="523" actId="962"/>
          <ac:picMkLst>
            <pc:docMk/>
            <pc:sldMk cId="2833786530" sldId="257"/>
            <ac:picMk id="5" creationId="{00000000-0000-0000-0000-000000000000}"/>
          </ac:picMkLst>
        </pc:picChg>
      </pc:sldChg>
      <pc:sldChg chg="addSp delSp modSp mod">
        <pc:chgData name="Poe, Carson (Volpe)" userId="6ae83194-c6b8-4776-922d-edd82b306dc3" providerId="ADAL" clId="{8E98ED75-7E1E-451F-AC02-5D1F6BC801BA}" dt="2021-10-22T15:24:47.482" v="3130" actId="1076"/>
        <pc:sldMkLst>
          <pc:docMk/>
          <pc:sldMk cId="3238572780" sldId="292"/>
        </pc:sldMkLst>
        <pc:spChg chg="add mod">
          <ac:chgData name="Poe, Carson (Volpe)" userId="6ae83194-c6b8-4776-922d-edd82b306dc3" providerId="ADAL" clId="{8E98ED75-7E1E-451F-AC02-5D1F6BC801BA}" dt="2021-10-22T15:24:47.482" v="3130" actId="1076"/>
          <ac:spMkLst>
            <pc:docMk/>
            <pc:sldMk cId="3238572780" sldId="292"/>
            <ac:spMk id="6" creationId="{D151A0BD-BEA0-4C01-890C-433DC6B97D2D}"/>
          </ac:spMkLst>
        </pc:spChg>
        <pc:picChg chg="del">
          <ac:chgData name="Poe, Carson (Volpe)" userId="6ae83194-c6b8-4776-922d-edd82b306dc3" providerId="ADAL" clId="{8E98ED75-7E1E-451F-AC02-5D1F6BC801BA}" dt="2021-10-22T15:24:36.869" v="3117" actId="478"/>
          <ac:picMkLst>
            <pc:docMk/>
            <pc:sldMk cId="3238572780" sldId="292"/>
            <ac:picMk id="5" creationId="{00000000-0000-0000-0000-000000000000}"/>
          </ac:picMkLst>
        </pc:picChg>
      </pc:sldChg>
      <pc:sldChg chg="modSp mod">
        <pc:chgData name="Poe, Carson (Volpe)" userId="6ae83194-c6b8-4776-922d-edd82b306dc3" providerId="ADAL" clId="{8E98ED75-7E1E-451F-AC02-5D1F6BC801BA}" dt="2021-10-22T15:20:21.247" v="1175" actId="962"/>
        <pc:sldMkLst>
          <pc:docMk/>
          <pc:sldMk cId="78840123" sldId="293"/>
        </pc:sldMkLst>
        <pc:picChg chg="mod">
          <ac:chgData name="Poe, Carson (Volpe)" userId="6ae83194-c6b8-4776-922d-edd82b306dc3" providerId="ADAL" clId="{8E98ED75-7E1E-451F-AC02-5D1F6BC801BA}" dt="2021-10-22T15:20:21.247" v="1175" actId="962"/>
          <ac:picMkLst>
            <pc:docMk/>
            <pc:sldMk cId="78840123" sldId="293"/>
            <ac:picMk id="6" creationId="{00000000-0000-0000-0000-000000000000}"/>
          </ac:picMkLst>
        </pc:picChg>
      </pc:sldChg>
      <pc:sldChg chg="modSp mod">
        <pc:chgData name="Poe, Carson (Volpe)" userId="6ae83194-c6b8-4776-922d-edd82b306dc3" providerId="ADAL" clId="{8E98ED75-7E1E-451F-AC02-5D1F6BC801BA}" dt="2021-10-22T15:21:45.487" v="1859" actId="962"/>
        <pc:sldMkLst>
          <pc:docMk/>
          <pc:sldMk cId="1917335735" sldId="294"/>
        </pc:sldMkLst>
        <pc:picChg chg="mod">
          <ac:chgData name="Poe, Carson (Volpe)" userId="6ae83194-c6b8-4776-922d-edd82b306dc3" providerId="ADAL" clId="{8E98ED75-7E1E-451F-AC02-5D1F6BC801BA}" dt="2021-10-22T15:21:45.487" v="1859" actId="962"/>
          <ac:picMkLst>
            <pc:docMk/>
            <pc:sldMk cId="1917335735" sldId="294"/>
            <ac:picMk id="6" creationId="{00000000-0000-0000-0000-000000000000}"/>
          </ac:picMkLst>
        </pc:picChg>
      </pc:sldChg>
      <pc:sldChg chg="modSp mod">
        <pc:chgData name="Poe, Carson (Volpe)" userId="6ae83194-c6b8-4776-922d-edd82b306dc3" providerId="ADAL" clId="{8E98ED75-7E1E-451F-AC02-5D1F6BC801BA}" dt="2021-10-22T15:22:32.261" v="2193" actId="962"/>
        <pc:sldMkLst>
          <pc:docMk/>
          <pc:sldMk cId="848774125" sldId="295"/>
        </pc:sldMkLst>
        <pc:picChg chg="mod">
          <ac:chgData name="Poe, Carson (Volpe)" userId="6ae83194-c6b8-4776-922d-edd82b306dc3" providerId="ADAL" clId="{8E98ED75-7E1E-451F-AC02-5D1F6BC801BA}" dt="2021-10-22T15:22:32.261" v="2193" actId="962"/>
          <ac:picMkLst>
            <pc:docMk/>
            <pc:sldMk cId="848774125" sldId="295"/>
            <ac:picMk id="6" creationId="{00000000-0000-0000-0000-000000000000}"/>
          </ac:picMkLst>
        </pc:picChg>
      </pc:sldChg>
      <pc:sldChg chg="modSp mod">
        <pc:chgData name="Poe, Carson (Volpe)" userId="6ae83194-c6b8-4776-922d-edd82b306dc3" providerId="ADAL" clId="{8E98ED75-7E1E-451F-AC02-5D1F6BC801BA}" dt="2021-11-04T21:14:40.186" v="3136" actId="13244"/>
        <pc:sldMkLst>
          <pc:docMk/>
          <pc:sldMk cId="849918726" sldId="296"/>
        </pc:sldMkLst>
        <pc:spChg chg="ord">
          <ac:chgData name="Poe, Carson (Volpe)" userId="6ae83194-c6b8-4776-922d-edd82b306dc3" providerId="ADAL" clId="{8E98ED75-7E1E-451F-AC02-5D1F6BC801BA}" dt="2021-11-04T21:14:40.186" v="3136" actId="13244"/>
          <ac:spMkLst>
            <pc:docMk/>
            <pc:sldMk cId="849918726" sldId="296"/>
            <ac:spMk id="4" creationId="{00000000-0000-0000-0000-000000000000}"/>
          </ac:spMkLst>
        </pc:spChg>
      </pc:sldChg>
      <pc:sldChg chg="modSp mod">
        <pc:chgData name="Poe, Carson (Volpe)" userId="6ae83194-c6b8-4776-922d-edd82b306dc3" providerId="ADAL" clId="{8E98ED75-7E1E-451F-AC02-5D1F6BC801BA}" dt="2021-10-22T15:23:15.266" v="2490" actId="962"/>
        <pc:sldMkLst>
          <pc:docMk/>
          <pc:sldMk cId="2838486686" sldId="297"/>
        </pc:sldMkLst>
        <pc:spChg chg="mod">
          <ac:chgData name="Poe, Carson (Volpe)" userId="6ae83194-c6b8-4776-922d-edd82b306dc3" providerId="ADAL" clId="{8E98ED75-7E1E-451F-AC02-5D1F6BC801BA}" dt="2021-10-22T15:22:37.851" v="2194" actId="20577"/>
          <ac:spMkLst>
            <pc:docMk/>
            <pc:sldMk cId="2838486686" sldId="297"/>
            <ac:spMk id="2" creationId="{00000000-0000-0000-0000-000000000000}"/>
          </ac:spMkLst>
        </pc:spChg>
        <pc:picChg chg="mod">
          <ac:chgData name="Poe, Carson (Volpe)" userId="6ae83194-c6b8-4776-922d-edd82b306dc3" providerId="ADAL" clId="{8E98ED75-7E1E-451F-AC02-5D1F6BC801BA}" dt="2021-10-22T15:23:15.266" v="2490" actId="962"/>
          <ac:picMkLst>
            <pc:docMk/>
            <pc:sldMk cId="2838486686" sldId="297"/>
            <ac:picMk id="6" creationId="{00000000-0000-0000-0000-000000000000}"/>
          </ac:picMkLst>
        </pc:picChg>
      </pc:sldChg>
      <pc:sldChg chg="modSp mod">
        <pc:chgData name="Poe, Carson (Volpe)" userId="6ae83194-c6b8-4776-922d-edd82b306dc3" providerId="ADAL" clId="{8E98ED75-7E1E-451F-AC02-5D1F6BC801BA}" dt="2021-10-22T15:23:59.741" v="2882" actId="962"/>
        <pc:sldMkLst>
          <pc:docMk/>
          <pc:sldMk cId="901011569" sldId="298"/>
        </pc:sldMkLst>
        <pc:picChg chg="mod">
          <ac:chgData name="Poe, Carson (Volpe)" userId="6ae83194-c6b8-4776-922d-edd82b306dc3" providerId="ADAL" clId="{8E98ED75-7E1E-451F-AC02-5D1F6BC801BA}" dt="2021-10-22T15:23:59.741" v="2882" actId="962"/>
          <ac:picMkLst>
            <pc:docMk/>
            <pc:sldMk cId="901011569" sldId="298"/>
            <ac:picMk id="6" creationId="{00000000-0000-0000-0000-000000000000}"/>
          </ac:picMkLst>
        </pc:picChg>
      </pc:sldChg>
      <pc:sldChg chg="modSp mod">
        <pc:chgData name="Poe, Carson (Volpe)" userId="6ae83194-c6b8-4776-922d-edd82b306dc3" providerId="ADAL" clId="{8E98ED75-7E1E-451F-AC02-5D1F6BC801BA}" dt="2021-10-22T15:24:25.319" v="3112" actId="962"/>
        <pc:sldMkLst>
          <pc:docMk/>
          <pc:sldMk cId="2904607444" sldId="299"/>
        </pc:sldMkLst>
        <pc:picChg chg="mod">
          <ac:chgData name="Poe, Carson (Volpe)" userId="6ae83194-c6b8-4776-922d-edd82b306dc3" providerId="ADAL" clId="{8E98ED75-7E1E-451F-AC02-5D1F6BC801BA}" dt="2021-10-22T15:24:25.319" v="3112" actId="962"/>
          <ac:picMkLst>
            <pc:docMk/>
            <pc:sldMk cId="2904607444" sldId="299"/>
            <ac:picMk id="6" creationId="{00000000-0000-0000-0000-000000000000}"/>
          </ac:picMkLst>
        </pc:picChg>
      </pc:sldChg>
      <pc:sldChg chg="addSp delSp modSp mod">
        <pc:chgData name="Poe, Carson (Volpe)" userId="6ae83194-c6b8-4776-922d-edd82b306dc3" providerId="ADAL" clId="{8E98ED75-7E1E-451F-AC02-5D1F6BC801BA}" dt="2021-10-22T15:24:33.607" v="3116" actId="27636"/>
        <pc:sldMkLst>
          <pc:docMk/>
          <pc:sldMk cId="658897534" sldId="300"/>
        </pc:sldMkLst>
        <pc:spChg chg="mod">
          <ac:chgData name="Poe, Carson (Volpe)" userId="6ae83194-c6b8-4776-922d-edd82b306dc3" providerId="ADAL" clId="{8E98ED75-7E1E-451F-AC02-5D1F6BC801BA}" dt="2021-10-22T15:24:33.607" v="3116" actId="27636"/>
          <ac:spMkLst>
            <pc:docMk/>
            <pc:sldMk cId="658897534" sldId="300"/>
            <ac:spMk id="3" creationId="{00000000-0000-0000-0000-000000000000}"/>
          </ac:spMkLst>
        </pc:spChg>
        <pc:spChg chg="add del mod">
          <ac:chgData name="Poe, Carson (Volpe)" userId="6ae83194-c6b8-4776-922d-edd82b306dc3" providerId="ADAL" clId="{8E98ED75-7E1E-451F-AC02-5D1F6BC801BA}" dt="2021-10-22T15:24:31.371" v="3114" actId="478"/>
          <ac:spMkLst>
            <pc:docMk/>
            <pc:sldMk cId="658897534" sldId="300"/>
            <ac:spMk id="7" creationId="{CCE8C9A3-B7F9-4C47-8300-2371B90E01C5}"/>
          </ac:spMkLst>
        </pc:spChg>
        <pc:picChg chg="del">
          <ac:chgData name="Poe, Carson (Volpe)" userId="6ae83194-c6b8-4776-922d-edd82b306dc3" providerId="ADAL" clId="{8E98ED75-7E1E-451F-AC02-5D1F6BC801BA}" dt="2021-10-22T15:24:29.699" v="3113" actId="478"/>
          <ac:picMkLst>
            <pc:docMk/>
            <pc:sldMk cId="658897534" sldId="300"/>
            <ac:picMk id="6" creationId="{00000000-0000-0000-0000-00000000000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7B5E8083-937C-43DE-8301-4C144D580A7F}" type="datetimeFigureOut">
              <a:rPr lang="en-US" smtClean="0"/>
              <a:t>11/4/2021</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53ED2201-BFD3-4811-8C76-B2E7C4EBAC19}" type="slidenum">
              <a:rPr lang="en-US" smtClean="0"/>
              <a:t>‹#›</a:t>
            </a:fld>
            <a:endParaRPr lang="en-US"/>
          </a:p>
        </p:txBody>
      </p:sp>
    </p:spTree>
    <p:extLst>
      <p:ext uri="{BB962C8B-B14F-4D97-AF65-F5344CB8AC3E}">
        <p14:creationId xmlns:p14="http://schemas.microsoft.com/office/powerpoint/2010/main" val="36296078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595" tIns="46797" rIns="93595" bIns="46797"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3595" tIns="46797" rIns="93595" bIns="46797" rtlCol="0"/>
          <a:lstStyle>
            <a:lvl1pPr algn="r">
              <a:defRPr sz="1200"/>
            </a:lvl1pPr>
          </a:lstStyle>
          <a:p>
            <a:fld id="{8C58463C-EB53-45FA-BB60-50D3A52B8C2E}" type="datetimeFigureOut">
              <a:rPr lang="en-US" smtClean="0"/>
              <a:t>11/4/2021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595" tIns="46797" rIns="93595" bIns="46797"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595" tIns="46797" rIns="93595" bIns="4679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595" tIns="46797" rIns="93595" bIns="46797"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3595" tIns="46797" rIns="93595" bIns="46797" rtlCol="0" anchor="b"/>
          <a:lstStyle>
            <a:lvl1pPr algn="r">
              <a:defRPr sz="1200"/>
            </a:lvl1pPr>
          </a:lstStyle>
          <a:p>
            <a:fld id="{55AD3894-DE28-4F0A-BEDF-D92DC160B24F}" type="slidenum">
              <a:rPr lang="en-US" smtClean="0"/>
              <a:t>‹#›</a:t>
            </a:fld>
            <a:endParaRPr lang="en-US"/>
          </a:p>
        </p:txBody>
      </p:sp>
    </p:spTree>
    <p:extLst>
      <p:ext uri="{BB962C8B-B14F-4D97-AF65-F5344CB8AC3E}">
        <p14:creationId xmlns:p14="http://schemas.microsoft.com/office/powerpoint/2010/main" val="2937009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a:t>
            </a:r>
            <a:r>
              <a:rPr lang="en-US" baseline="0" dirty="0"/>
              <a:t> presentation will focus on six topics specific to the Federal land transfer process.  </a:t>
            </a:r>
            <a:endParaRPr lang="en-US" dirty="0"/>
          </a:p>
        </p:txBody>
      </p:sp>
      <p:sp>
        <p:nvSpPr>
          <p:cNvPr id="4" name="Slide Number Placeholder 3"/>
          <p:cNvSpPr>
            <a:spLocks noGrp="1"/>
          </p:cNvSpPr>
          <p:nvPr>
            <p:ph type="sldNum" sz="quarter" idx="10"/>
          </p:nvPr>
        </p:nvSpPr>
        <p:spPr/>
        <p:txBody>
          <a:bodyPr/>
          <a:lstStyle/>
          <a:p>
            <a:fld id="{55AD3894-DE28-4F0A-BEDF-D92DC160B24F}" type="slidenum">
              <a:rPr lang="en-US" smtClean="0"/>
              <a:t>1</a:t>
            </a:fld>
            <a:endParaRPr lang="en-US"/>
          </a:p>
        </p:txBody>
      </p:sp>
    </p:spTree>
    <p:extLst>
      <p:ext uri="{BB962C8B-B14F-4D97-AF65-F5344CB8AC3E}">
        <p14:creationId xmlns:p14="http://schemas.microsoft.com/office/powerpoint/2010/main" val="1821989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of the acronyms</a:t>
            </a:r>
            <a:r>
              <a:rPr lang="en-US" baseline="0" dirty="0"/>
              <a:t> used in this presentation</a:t>
            </a:r>
            <a:endParaRPr lang="en-US" dirty="0"/>
          </a:p>
        </p:txBody>
      </p:sp>
      <p:sp>
        <p:nvSpPr>
          <p:cNvPr id="4" name="Slide Number Placeholder 3"/>
          <p:cNvSpPr>
            <a:spLocks noGrp="1"/>
          </p:cNvSpPr>
          <p:nvPr>
            <p:ph type="sldNum" sz="quarter" idx="10"/>
          </p:nvPr>
        </p:nvSpPr>
        <p:spPr/>
        <p:txBody>
          <a:bodyPr/>
          <a:lstStyle/>
          <a:p>
            <a:fld id="{55AD3894-DE28-4F0A-BEDF-D92DC160B24F}" type="slidenum">
              <a:rPr lang="en-US" smtClean="0"/>
              <a:t>2</a:t>
            </a:fld>
            <a:endParaRPr lang="en-US"/>
          </a:p>
        </p:txBody>
      </p:sp>
    </p:spTree>
    <p:extLst>
      <p:ext uri="{BB962C8B-B14F-4D97-AF65-F5344CB8AC3E}">
        <p14:creationId xmlns:p14="http://schemas.microsoft.com/office/powerpoint/2010/main" val="1657825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presentation will look at some of the issues that can arise with requests for, and processing of, federal land transfers.  The issues this session will focus on are:</a:t>
            </a:r>
          </a:p>
          <a:p>
            <a:pPr marL="228600" indent="-228600">
              <a:buFont typeface="+mj-lt"/>
              <a:buAutoNum type="arabicPeriod"/>
            </a:pPr>
            <a:r>
              <a:rPr lang="en-US" dirty="0"/>
              <a:t>When 23 USC</a:t>
            </a:r>
            <a:r>
              <a:rPr lang="en-US" baseline="0" dirty="0"/>
              <a:t> 317 and 107(d) apply, and when the Federal land management agency’s (FLMA) process applies;</a:t>
            </a:r>
          </a:p>
          <a:p>
            <a:pPr marL="228600" indent="-228600">
              <a:buFont typeface="+mj-lt"/>
              <a:buAutoNum type="arabicPeriod"/>
            </a:pPr>
            <a:r>
              <a:rPr lang="en-US" baseline="0" dirty="0"/>
              <a:t>When, and why, do I ask for a right of entry from the FLMA;</a:t>
            </a:r>
          </a:p>
          <a:p>
            <a:pPr marL="228600" indent="-228600">
              <a:buFont typeface="+mj-lt"/>
              <a:buAutoNum type="arabicPeriod"/>
            </a:pPr>
            <a:r>
              <a:rPr lang="en-US" baseline="0" dirty="0"/>
              <a:t>Are there other types of property interests besides a Highway Easement Deed (HED) that can be obtained;</a:t>
            </a:r>
          </a:p>
          <a:p>
            <a:pPr marL="228600" indent="-228600">
              <a:buFont typeface="+mj-lt"/>
              <a:buAutoNum type="arabicPeriod"/>
            </a:pPr>
            <a:r>
              <a:rPr lang="en-US" baseline="0" dirty="0"/>
              <a:t>What if there is no federal funding in the project that requires an FLT;</a:t>
            </a:r>
          </a:p>
          <a:p>
            <a:pPr marL="228600" indent="-228600">
              <a:buFont typeface="+mj-lt"/>
              <a:buAutoNum type="arabicPeriod"/>
            </a:pPr>
            <a:r>
              <a:rPr lang="en-US" baseline="0" dirty="0"/>
              <a:t>What if the project only requires materials from the FLMA;</a:t>
            </a:r>
          </a:p>
          <a:p>
            <a:pPr marL="228600" indent="-228600">
              <a:buFont typeface="+mj-lt"/>
              <a:buAutoNum type="arabicPeriod"/>
            </a:pPr>
            <a:r>
              <a:rPr lang="en-US" baseline="0" dirty="0"/>
              <a:t>What is the requirement for a determination of legal sufficiency, and who makes it.</a:t>
            </a:r>
          </a:p>
          <a:p>
            <a:pPr marL="228600" indent="-22860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55AD3894-DE28-4F0A-BEDF-D92DC160B24F}" type="slidenum">
              <a:rPr lang="en-US" smtClean="0"/>
              <a:t>3</a:t>
            </a:fld>
            <a:endParaRPr lang="en-US"/>
          </a:p>
        </p:txBody>
      </p:sp>
    </p:spTree>
    <p:extLst>
      <p:ext uri="{BB962C8B-B14F-4D97-AF65-F5344CB8AC3E}">
        <p14:creationId xmlns:p14="http://schemas.microsoft.com/office/powerpoint/2010/main" val="3496396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process that is typically used for Federal land transfers is the process that is statutorily</a:t>
            </a:r>
            <a:r>
              <a:rPr lang="en-US" baseline="0" dirty="0"/>
              <a:t> established in 23 USC 317 and 107(d), and codified in 23 CFR 601.  If the FLT follows this process, the state will make application to the FHWA Division Office for the transfer, the Division Office will request a Letter of Consent (LOC) from the FLMA, and once the LOC is received and the Highway Easement Deed is determined to be legally sufficient by both the State and FHWA, the deed is executed by the Division Administrator or designee.  </a:t>
            </a:r>
          </a:p>
          <a:p>
            <a:endParaRPr lang="en-US" baseline="0" dirty="0"/>
          </a:p>
          <a:p>
            <a:r>
              <a:rPr lang="en-US" baseline="0" dirty="0"/>
              <a:t>Alternatively, if the FLMA has its own process for FLTs the SDOT may work directly with the FLMA rather than follow the 23 USC/CFR process.  However, there are some risks involved, primarily with the processing time.</a:t>
            </a:r>
            <a:endParaRPr lang="en-US" dirty="0"/>
          </a:p>
        </p:txBody>
      </p:sp>
      <p:sp>
        <p:nvSpPr>
          <p:cNvPr id="4" name="Slide Number Placeholder 3"/>
          <p:cNvSpPr>
            <a:spLocks noGrp="1"/>
          </p:cNvSpPr>
          <p:nvPr>
            <p:ph type="sldNum" sz="quarter" idx="10"/>
          </p:nvPr>
        </p:nvSpPr>
        <p:spPr/>
        <p:txBody>
          <a:bodyPr/>
          <a:lstStyle/>
          <a:p>
            <a:fld id="{55AD3894-DE28-4F0A-BEDF-D92DC160B24F}" type="slidenum">
              <a:rPr lang="en-US" smtClean="0"/>
              <a:t>4</a:t>
            </a:fld>
            <a:endParaRPr lang="en-US"/>
          </a:p>
        </p:txBody>
      </p:sp>
    </p:spTree>
    <p:extLst>
      <p:ext uri="{BB962C8B-B14F-4D97-AF65-F5344CB8AC3E}">
        <p14:creationId xmlns:p14="http://schemas.microsoft.com/office/powerpoint/2010/main" val="29877945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SDOT may ask FHWA to request a right of entry from the FLMA.  The FLMA is not</a:t>
            </a:r>
            <a:r>
              <a:rPr lang="en-US" baseline="0" dirty="0"/>
              <a:t> required to grant the RoE, but they frequently do, sometimes with conditions attached.  The value of obtaining a RoE is that it enables the state to start construction while waiting on the completion of the HED.  However, an historical problem we have encountered is constructing roads on federal lands with a RoE and not following through with execution of the HED.  Some states are currently working with FHWA to perfect title to some of these federal lands.</a:t>
            </a:r>
            <a:endParaRPr lang="en-US" dirty="0"/>
          </a:p>
        </p:txBody>
      </p:sp>
      <p:sp>
        <p:nvSpPr>
          <p:cNvPr id="4" name="Slide Number Placeholder 3"/>
          <p:cNvSpPr>
            <a:spLocks noGrp="1"/>
          </p:cNvSpPr>
          <p:nvPr>
            <p:ph type="sldNum" sz="quarter" idx="10"/>
          </p:nvPr>
        </p:nvSpPr>
        <p:spPr/>
        <p:txBody>
          <a:bodyPr/>
          <a:lstStyle/>
          <a:p>
            <a:fld id="{55AD3894-DE28-4F0A-BEDF-D92DC160B24F}" type="slidenum">
              <a:rPr lang="en-US" smtClean="0"/>
              <a:t>5</a:t>
            </a:fld>
            <a:endParaRPr lang="en-US"/>
          </a:p>
        </p:txBody>
      </p:sp>
    </p:spTree>
    <p:extLst>
      <p:ext uri="{BB962C8B-B14F-4D97-AF65-F5344CB8AC3E}">
        <p14:creationId xmlns:p14="http://schemas.microsoft.com/office/powerpoint/2010/main" val="9982517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Except for the acquisition of materials from a FLMA materials site, the acquisition of property interests from the U.S. via the FLMA is typically by HED.  Acquisition</a:t>
            </a:r>
            <a:r>
              <a:rPr lang="en-US" baseline="0" dirty="0"/>
              <a:t> of a fee interest would be very rare—even in those instances where a FLMA may not be interested in continuing to maintain the property, it is still a federal decision whether to move it out of federal ownership.</a:t>
            </a:r>
            <a:endParaRPr lang="en-US" dirty="0"/>
          </a:p>
        </p:txBody>
      </p:sp>
      <p:sp>
        <p:nvSpPr>
          <p:cNvPr id="4" name="Slide Number Placeholder 3"/>
          <p:cNvSpPr>
            <a:spLocks noGrp="1"/>
          </p:cNvSpPr>
          <p:nvPr>
            <p:ph type="sldNum" sz="quarter" idx="10"/>
          </p:nvPr>
        </p:nvSpPr>
        <p:spPr/>
        <p:txBody>
          <a:bodyPr/>
          <a:lstStyle/>
          <a:p>
            <a:fld id="{55AD3894-DE28-4F0A-BEDF-D92DC160B24F}" type="slidenum">
              <a:rPr lang="en-US" smtClean="0"/>
              <a:t>6</a:t>
            </a:fld>
            <a:endParaRPr lang="en-US"/>
          </a:p>
        </p:txBody>
      </p:sp>
    </p:spTree>
    <p:extLst>
      <p:ext uri="{BB962C8B-B14F-4D97-AF65-F5344CB8AC3E}">
        <p14:creationId xmlns:p14="http://schemas.microsoft.com/office/powerpoint/2010/main" val="194910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Unless</a:t>
            </a:r>
            <a:r>
              <a:rPr lang="en-US" baseline="0" dirty="0"/>
              <a:t> the SDOT works directly with a FLMA on a transfer, the FHWA process will be used under either of two conditions:</a:t>
            </a:r>
          </a:p>
          <a:p>
            <a:endParaRPr lang="en-US" baseline="0" dirty="0"/>
          </a:p>
          <a:p>
            <a:pPr marL="228600" indent="-228600">
              <a:buFont typeface="+mj-lt"/>
              <a:buAutoNum type="arabicPeriod"/>
            </a:pPr>
            <a:r>
              <a:rPr lang="en-US" baseline="0" dirty="0"/>
              <a:t>If there is FHWA funding participation in the project;</a:t>
            </a:r>
          </a:p>
          <a:p>
            <a:pPr marL="228600" indent="-228600">
              <a:buFont typeface="+mj-lt"/>
              <a:buAutoNum type="arabicPeriod"/>
            </a:pPr>
            <a:r>
              <a:rPr lang="en-US" baseline="0" dirty="0"/>
              <a:t>If not FHWA funded, SDOT must request FHWA concurrence that the project has a “strong Federal transportation interest.”</a:t>
            </a:r>
          </a:p>
          <a:p>
            <a:pPr marL="228600" indent="-228600">
              <a:buFont typeface="+mj-lt"/>
              <a:buAutoNum type="arabicPeriod"/>
            </a:pPr>
            <a:endParaRPr lang="en-US" baseline="0" dirty="0"/>
          </a:p>
          <a:p>
            <a:pPr marL="0" indent="0">
              <a:buFont typeface="+mj-lt"/>
              <a:buNone/>
            </a:pPr>
            <a:r>
              <a:rPr lang="en-US" baseline="0" dirty="0"/>
              <a:t>The regulation specifically addresses FLTs when there is federal funding in a project or when there is no federal funding, but FHWA finds that a “strong Federal transportation interest” exists.  If neither of these two situations applies, there is not regulatory language that </a:t>
            </a:r>
            <a:r>
              <a:rPr lang="en-US" baseline="0" dirty="0" err="1"/>
              <a:t>specifically.provides</a:t>
            </a:r>
            <a:r>
              <a:rPr lang="en-US" baseline="0" dirty="0"/>
              <a:t> for processing an FLT for the SDOT.</a:t>
            </a:r>
            <a:endParaRPr lang="en-US" dirty="0"/>
          </a:p>
        </p:txBody>
      </p:sp>
      <p:sp>
        <p:nvSpPr>
          <p:cNvPr id="4" name="Slide Number Placeholder 3"/>
          <p:cNvSpPr>
            <a:spLocks noGrp="1"/>
          </p:cNvSpPr>
          <p:nvPr>
            <p:ph type="sldNum" sz="quarter" idx="10"/>
          </p:nvPr>
        </p:nvSpPr>
        <p:spPr/>
        <p:txBody>
          <a:bodyPr/>
          <a:lstStyle/>
          <a:p>
            <a:fld id="{55AD3894-DE28-4F0A-BEDF-D92DC160B24F}" type="slidenum">
              <a:rPr lang="en-US" smtClean="0"/>
              <a:t>7</a:t>
            </a:fld>
            <a:endParaRPr lang="en-US"/>
          </a:p>
        </p:txBody>
      </p:sp>
    </p:spTree>
    <p:extLst>
      <p:ext uri="{BB962C8B-B14F-4D97-AF65-F5344CB8AC3E}">
        <p14:creationId xmlns:p14="http://schemas.microsoft.com/office/powerpoint/2010/main" val="23709709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cases where the SDOT needs both an easement AND materials</a:t>
            </a:r>
            <a:r>
              <a:rPr lang="en-US" baseline="0" dirty="0"/>
              <a:t> from an FLMA, they should be included in the SDOT’s application to FHWA and the Division Office will request them from the FLMA.  If only materials are needed, an FLT could still be used, but it might be more efficient for the SDOT to obtain a permit for such materials directly from the FLMA.</a:t>
            </a:r>
          </a:p>
          <a:p>
            <a:endParaRPr lang="en-US" baseline="0" dirty="0"/>
          </a:p>
          <a:p>
            <a:r>
              <a:rPr lang="en-US" baseline="0" dirty="0"/>
              <a:t>The SDOT needs to understand, and be clear in their request, what project or projects the materials will be needed for, and the projected length of that need.  Lacking such specifics in the deed or permit, the SDOT might assume they can use such materials at any time for any project; unless otherwise agreed to by the FLMA, that is contrary to the intent of the transfer or permit.</a:t>
            </a:r>
            <a:endParaRPr lang="en-US" dirty="0"/>
          </a:p>
        </p:txBody>
      </p:sp>
      <p:sp>
        <p:nvSpPr>
          <p:cNvPr id="4" name="Slide Number Placeholder 3"/>
          <p:cNvSpPr>
            <a:spLocks noGrp="1"/>
          </p:cNvSpPr>
          <p:nvPr>
            <p:ph type="sldNum" sz="quarter" idx="10"/>
          </p:nvPr>
        </p:nvSpPr>
        <p:spPr/>
        <p:txBody>
          <a:bodyPr/>
          <a:lstStyle/>
          <a:p>
            <a:fld id="{55AD3894-DE28-4F0A-BEDF-D92DC160B24F}" type="slidenum">
              <a:rPr lang="en-US" smtClean="0"/>
              <a:t>8</a:t>
            </a:fld>
            <a:endParaRPr lang="en-US"/>
          </a:p>
        </p:txBody>
      </p:sp>
    </p:spTree>
    <p:extLst>
      <p:ext uri="{BB962C8B-B14F-4D97-AF65-F5344CB8AC3E}">
        <p14:creationId xmlns:p14="http://schemas.microsoft.com/office/powerpoint/2010/main" val="11223444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Time can be saved in the FLT process by providing copies of a draft HED to both</a:t>
            </a:r>
            <a:r>
              <a:rPr lang="en-US" baseline="0" dirty="0"/>
              <a:t> the SDOT’s and FHWA’s legal staff for review.  That can be done when the request for an LOC is sent to the FLMA.  However, since the FLMA may provide conditions they want in the HED, it is typically more efficient to send the document for concurrent legal review once it contains the stipulations agreed to and/or acceptable to the SDOT ROW staff and the FHWA Division Office.</a:t>
            </a:r>
            <a:endParaRPr lang="en-US" dirty="0"/>
          </a:p>
        </p:txBody>
      </p:sp>
      <p:sp>
        <p:nvSpPr>
          <p:cNvPr id="4" name="Slide Number Placeholder 3"/>
          <p:cNvSpPr>
            <a:spLocks noGrp="1"/>
          </p:cNvSpPr>
          <p:nvPr>
            <p:ph type="sldNum" sz="quarter" idx="10"/>
          </p:nvPr>
        </p:nvSpPr>
        <p:spPr/>
        <p:txBody>
          <a:bodyPr/>
          <a:lstStyle/>
          <a:p>
            <a:fld id="{55AD3894-DE28-4F0A-BEDF-D92DC160B24F}" type="slidenum">
              <a:rPr lang="en-US" smtClean="0"/>
              <a:t>9</a:t>
            </a:fld>
            <a:endParaRPr lang="en-US"/>
          </a:p>
        </p:txBody>
      </p:sp>
    </p:spTree>
    <p:extLst>
      <p:ext uri="{BB962C8B-B14F-4D97-AF65-F5344CB8AC3E}">
        <p14:creationId xmlns:p14="http://schemas.microsoft.com/office/powerpoint/2010/main" val="20378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9200" y="1676400"/>
            <a:ext cx="7162800" cy="17526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Title Placeholder 1"/>
          <p:cNvSpPr>
            <a:spLocks noGrp="1"/>
          </p:cNvSpPr>
          <p:nvPr>
            <p:ph type="title"/>
          </p:nvPr>
        </p:nvSpPr>
        <p:spPr>
          <a:xfrm>
            <a:off x="1219200" y="76200"/>
            <a:ext cx="7141221"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BA8E02B2-FFCB-4E8B-A9AD-5944ECC8BCB2}" type="datetime1">
              <a:rPr lang="en-US" smtClean="0"/>
              <a:t>11/4/2021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64C510D-D580-43A2-9ABD-5D3EEA2F3D97}" type="slidenum">
              <a:rPr lang="en-US" smtClean="0"/>
              <a:pPr/>
              <a:t>‹#›</a:t>
            </a:fld>
            <a:endParaRPr lang="en-US" dirty="0"/>
          </a:p>
        </p:txBody>
      </p:sp>
    </p:spTree>
    <p:extLst>
      <p:ext uri="{BB962C8B-B14F-4D97-AF65-F5344CB8AC3E}">
        <p14:creationId xmlns:p14="http://schemas.microsoft.com/office/powerpoint/2010/main" val="2097455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BBA09E-951C-4383-A2C6-5BA58CBD940C}" type="datetime1">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4C510D-D580-43A2-9ABD-5D3EEA2F3D97}" type="slidenum">
              <a:rPr lang="en-US" smtClean="0"/>
              <a:t>‹#›</a:t>
            </a:fld>
            <a:endParaRPr lang="en-US"/>
          </a:p>
        </p:txBody>
      </p:sp>
    </p:spTree>
    <p:extLst>
      <p:ext uri="{BB962C8B-B14F-4D97-AF65-F5344CB8AC3E}">
        <p14:creationId xmlns:p14="http://schemas.microsoft.com/office/powerpoint/2010/main" val="1030483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8236C8-7D60-4553-A4D2-F80C4C905D41}" type="datetime1">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4C510D-D580-43A2-9ABD-5D3EEA2F3D97}" type="slidenum">
              <a:rPr lang="en-US" smtClean="0"/>
              <a:t>‹#›</a:t>
            </a:fld>
            <a:endParaRPr lang="en-US"/>
          </a:p>
        </p:txBody>
      </p:sp>
    </p:spTree>
    <p:extLst>
      <p:ext uri="{BB962C8B-B14F-4D97-AF65-F5344CB8AC3E}">
        <p14:creationId xmlns:p14="http://schemas.microsoft.com/office/powerpoint/2010/main" val="1535288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A5CEDF-D319-40F4-93BA-30052ACFAFE9}" type="datetime1">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4C510D-D580-43A2-9ABD-5D3EEA2F3D97}" type="slidenum">
              <a:rPr lang="en-US" smtClean="0"/>
              <a:t>‹#›</a:t>
            </a:fld>
            <a:endParaRPr lang="en-US"/>
          </a:p>
        </p:txBody>
      </p:sp>
      <p:sp>
        <p:nvSpPr>
          <p:cNvPr id="7" name="Title Placeholder 1"/>
          <p:cNvSpPr>
            <a:spLocks noGrp="1"/>
          </p:cNvSpPr>
          <p:nvPr>
            <p:ph type="title"/>
          </p:nvPr>
        </p:nvSpPr>
        <p:spPr>
          <a:xfrm>
            <a:off x="1219200" y="76200"/>
            <a:ext cx="7141221" cy="114300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909400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4000" y="3581400"/>
            <a:ext cx="7010400" cy="1362075"/>
          </a:xfrm>
          <a:solidFill>
            <a:schemeClr val="bg1"/>
          </a:solidFill>
        </p:spPr>
        <p:txBody>
          <a:bodyPr anchor="t"/>
          <a:lstStyle>
            <a:lvl1pPr algn="l">
              <a:defRPr sz="4000" b="1" cap="all">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524000" y="1752600"/>
            <a:ext cx="6934200" cy="1500187"/>
          </a:xfrm>
        </p:spPr>
        <p:txBody>
          <a:bodyPr anchor="b"/>
          <a:lstStyle>
            <a:lvl1pPr marL="0" indent="0">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23ADBB-DF8F-4B9A-9694-7F8841222BDB}" type="datetime1">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4C510D-D580-43A2-9ABD-5D3EEA2F3D97}" type="slidenum">
              <a:rPr lang="en-US" smtClean="0"/>
              <a:t>‹#›</a:t>
            </a:fld>
            <a:endParaRPr lang="en-US"/>
          </a:p>
        </p:txBody>
      </p:sp>
      <p:sp>
        <p:nvSpPr>
          <p:cNvPr id="7" name="Title Placeholder 1"/>
          <p:cNvSpPr txBox="1">
            <a:spLocks/>
          </p:cNvSpPr>
          <p:nvPr userDrawn="1"/>
        </p:nvSpPr>
        <p:spPr>
          <a:xfrm>
            <a:off x="1219200" y="76200"/>
            <a:ext cx="7141221"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r>
              <a:rPr lang="en-US"/>
              <a:t>Click to edit Master title style</a:t>
            </a:r>
            <a:endParaRPr lang="en-US" dirty="0"/>
          </a:p>
        </p:txBody>
      </p:sp>
    </p:spTree>
    <p:extLst>
      <p:ext uri="{BB962C8B-B14F-4D97-AF65-F5344CB8AC3E}">
        <p14:creationId xmlns:p14="http://schemas.microsoft.com/office/powerpoint/2010/main" val="3436517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95400" y="1905000"/>
            <a:ext cx="3657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29200" y="1905000"/>
            <a:ext cx="39624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841D4F6-58E1-413D-98C3-7523DCC93AA2}" type="datetime1">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4C510D-D580-43A2-9ABD-5D3EEA2F3D97}" type="slidenum">
              <a:rPr lang="en-US" smtClean="0"/>
              <a:t>‹#›</a:t>
            </a:fld>
            <a:endParaRPr lang="en-US"/>
          </a:p>
        </p:txBody>
      </p:sp>
    </p:spTree>
    <p:extLst>
      <p:ext uri="{BB962C8B-B14F-4D97-AF65-F5344CB8AC3E}">
        <p14:creationId xmlns:p14="http://schemas.microsoft.com/office/powerpoint/2010/main" val="1586887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219199" y="1828800"/>
            <a:ext cx="3451927" cy="6096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19200" y="2590800"/>
            <a:ext cx="3429000" cy="2907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29200" y="1828800"/>
            <a:ext cx="33559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29200" y="2603162"/>
            <a:ext cx="3355975" cy="28956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3C641BC-D247-49ED-8DD0-B316C5A42779}" type="datetime1">
              <a:rPr lang="en-US" smtClean="0"/>
              <a:t>11/4/2021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4C510D-D580-43A2-9ABD-5D3EEA2F3D97}" type="slidenum">
              <a:rPr lang="en-US" smtClean="0"/>
              <a:t>‹#›</a:t>
            </a:fld>
            <a:endParaRPr lang="en-US"/>
          </a:p>
        </p:txBody>
      </p:sp>
    </p:spTree>
    <p:extLst>
      <p:ext uri="{BB962C8B-B14F-4D97-AF65-F5344CB8AC3E}">
        <p14:creationId xmlns:p14="http://schemas.microsoft.com/office/powerpoint/2010/main" val="2082650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E6B223F-E0F9-40D1-BF68-F2EDEA083FA5}" type="datetime1">
              <a:rPr lang="en-US" smtClean="0"/>
              <a:t>11/4/2021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4C510D-D580-43A2-9ABD-5D3EEA2F3D97}" type="slidenum">
              <a:rPr lang="en-US" smtClean="0"/>
              <a:t>‹#›</a:t>
            </a:fld>
            <a:endParaRPr lang="en-US"/>
          </a:p>
        </p:txBody>
      </p:sp>
    </p:spTree>
    <p:extLst>
      <p:ext uri="{BB962C8B-B14F-4D97-AF65-F5344CB8AC3E}">
        <p14:creationId xmlns:p14="http://schemas.microsoft.com/office/powerpoint/2010/main" val="3575672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B6F880-E6E6-4C32-B46C-E16E2C8044C6}" type="datetime1">
              <a:rPr lang="en-US" smtClean="0"/>
              <a:t>11/4/2021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4C510D-D580-43A2-9ABD-5D3EEA2F3D97}" type="slidenum">
              <a:rPr lang="en-US" smtClean="0"/>
              <a:t>‹#›</a:t>
            </a:fld>
            <a:endParaRPr lang="en-US"/>
          </a:p>
        </p:txBody>
      </p:sp>
      <p:sp>
        <p:nvSpPr>
          <p:cNvPr id="5" name="Title Placeholder 1"/>
          <p:cNvSpPr>
            <a:spLocks noGrp="1"/>
          </p:cNvSpPr>
          <p:nvPr>
            <p:ph type="title"/>
          </p:nvPr>
        </p:nvSpPr>
        <p:spPr>
          <a:xfrm>
            <a:off x="1219200" y="76200"/>
            <a:ext cx="7141221" cy="114300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96716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76400"/>
            <a:ext cx="5111750" cy="4449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76400"/>
            <a:ext cx="3008313" cy="4449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8AF68F-F5C7-4F13-AF40-88251EA9C56C}" type="datetime1">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4C510D-D580-43A2-9ABD-5D3EEA2F3D97}" type="slidenum">
              <a:rPr lang="en-US" smtClean="0"/>
              <a:t>‹#›</a:t>
            </a:fld>
            <a:endParaRPr lang="en-US"/>
          </a:p>
        </p:txBody>
      </p:sp>
      <p:sp>
        <p:nvSpPr>
          <p:cNvPr id="8" name="Title Placeholder 1"/>
          <p:cNvSpPr>
            <a:spLocks noGrp="1"/>
          </p:cNvSpPr>
          <p:nvPr>
            <p:ph type="title"/>
          </p:nvPr>
        </p:nvSpPr>
        <p:spPr>
          <a:xfrm>
            <a:off x="1219200" y="76200"/>
            <a:ext cx="7141221" cy="114300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3297037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648200"/>
            <a:ext cx="5486400" cy="566738"/>
          </a:xfrm>
        </p:spPr>
        <p:txBody>
          <a:bodyPr anchor="b"/>
          <a:lstStyle>
            <a:lvl1pPr algn="l">
              <a:defRPr sz="2000" b="1">
                <a:solidFill>
                  <a:schemeClr val="accent3">
                    <a:lumMod val="50000"/>
                  </a:schemeClr>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1792288" y="1752600"/>
            <a:ext cx="5486400" cy="297497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595938"/>
            <a:ext cx="5486400" cy="423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BC94B4-55FF-435D-BBB6-CB851795F604}" type="datetime1">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4C510D-D580-43A2-9ABD-5D3EEA2F3D97}" type="slidenum">
              <a:rPr lang="en-US" smtClean="0"/>
              <a:t>‹#›</a:t>
            </a:fld>
            <a:endParaRPr lang="en-US"/>
          </a:p>
        </p:txBody>
      </p:sp>
      <p:sp>
        <p:nvSpPr>
          <p:cNvPr id="8" name="Title Placeholder 1"/>
          <p:cNvSpPr txBox="1">
            <a:spLocks/>
          </p:cNvSpPr>
          <p:nvPr userDrawn="1"/>
        </p:nvSpPr>
        <p:spPr>
          <a:xfrm>
            <a:off x="1219200" y="76200"/>
            <a:ext cx="7141221"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r>
              <a:rPr lang="en-US"/>
              <a:t>Click to edit Master title style</a:t>
            </a:r>
            <a:endParaRPr lang="en-US" dirty="0"/>
          </a:p>
        </p:txBody>
      </p:sp>
    </p:spTree>
    <p:extLst>
      <p:ext uri="{BB962C8B-B14F-4D97-AF65-F5344CB8AC3E}">
        <p14:creationId xmlns:p14="http://schemas.microsoft.com/office/powerpoint/2010/main" val="1602127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9200" y="76200"/>
            <a:ext cx="7141221"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19200" y="1676400"/>
            <a:ext cx="7162800" cy="4343399"/>
          </a:xfrm>
          <a:prstGeom prst="rect">
            <a:avLst/>
          </a:prstGeom>
          <a:solidFill>
            <a:schemeClr val="bg1"/>
          </a:solidFill>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438400" y="6324600"/>
            <a:ext cx="1066800" cy="365125"/>
          </a:xfrm>
          <a:prstGeom prst="rect">
            <a:avLst/>
          </a:prstGeom>
        </p:spPr>
        <p:txBody>
          <a:bodyPr vert="horz" lIns="91440" tIns="45720" rIns="91440" bIns="45720" rtlCol="0" anchor="ctr"/>
          <a:lstStyle>
            <a:lvl1pPr algn="l">
              <a:defRPr sz="1200">
                <a:solidFill>
                  <a:schemeClr val="bg1"/>
                </a:solidFill>
              </a:defRPr>
            </a:lvl1pPr>
          </a:lstStyle>
          <a:p>
            <a:fld id="{67BB9C36-502A-43C9-8B90-027477CABB40}" type="datetime1">
              <a:rPr lang="en-US" smtClean="0"/>
              <a:t>11/4/2021</a:t>
            </a:fld>
            <a:endParaRPr lang="en-US" dirty="0"/>
          </a:p>
        </p:txBody>
      </p:sp>
      <p:sp>
        <p:nvSpPr>
          <p:cNvPr id="5" name="Footer Placeholder 4"/>
          <p:cNvSpPr>
            <a:spLocks noGrp="1"/>
          </p:cNvSpPr>
          <p:nvPr>
            <p:ph type="ftr" sz="quarter" idx="3"/>
          </p:nvPr>
        </p:nvSpPr>
        <p:spPr>
          <a:xfrm>
            <a:off x="3657600" y="6324600"/>
            <a:ext cx="25908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6324600" y="6324600"/>
            <a:ext cx="2133600" cy="365125"/>
          </a:xfrm>
          <a:prstGeom prst="rect">
            <a:avLst/>
          </a:prstGeom>
        </p:spPr>
        <p:txBody>
          <a:bodyPr vert="horz" lIns="91440" tIns="45720" rIns="91440" bIns="45720" rtlCol="0" anchor="ctr"/>
          <a:lstStyle>
            <a:lvl1pPr algn="r">
              <a:defRPr sz="1200">
                <a:solidFill>
                  <a:schemeClr val="bg1"/>
                </a:solidFill>
              </a:defRPr>
            </a:lvl1pPr>
          </a:lstStyle>
          <a:p>
            <a:fld id="{964C510D-D580-43A2-9ABD-5D3EEA2F3D97}" type="slidenum">
              <a:rPr lang="en-US" smtClean="0"/>
              <a:pPr/>
              <a:t>‹#›</a:t>
            </a:fld>
            <a:endParaRPr lang="en-US" dirty="0"/>
          </a:p>
        </p:txBody>
      </p:sp>
    </p:spTree>
    <p:extLst>
      <p:ext uri="{BB962C8B-B14F-4D97-AF65-F5344CB8AC3E}">
        <p14:creationId xmlns:p14="http://schemas.microsoft.com/office/powerpoint/2010/main" val="1509543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76200"/>
            <a:ext cx="7674621" cy="1143000"/>
          </a:xfrm>
        </p:spPr>
        <p:txBody>
          <a:bodyPr/>
          <a:lstStyle/>
          <a:p>
            <a:r>
              <a:rPr lang="en-US" dirty="0"/>
              <a:t>Federal Land Transfers</a:t>
            </a:r>
          </a:p>
        </p:txBody>
      </p:sp>
      <p:pic>
        <p:nvPicPr>
          <p:cNvPr id="5" name="Picture 4" descr="This is a photo from Gallatin National Forest. There a mountain in the background. In the foreground is a field of grass surrounded by evergreen trees to each side. The sky is clea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676400"/>
            <a:ext cx="7543800" cy="4343399"/>
          </a:xfrm>
          <a:prstGeom prst="rect">
            <a:avLst/>
          </a:prstGeom>
        </p:spPr>
      </p:pic>
      <p:sp>
        <p:nvSpPr>
          <p:cNvPr id="4" name="Slide Number Placeholder 3"/>
          <p:cNvSpPr>
            <a:spLocks noGrp="1"/>
          </p:cNvSpPr>
          <p:nvPr>
            <p:ph type="sldNum" sz="quarter" idx="12"/>
          </p:nvPr>
        </p:nvSpPr>
        <p:spPr/>
        <p:txBody>
          <a:bodyPr/>
          <a:lstStyle/>
          <a:p>
            <a:fld id="{964C510D-D580-43A2-9ABD-5D3EEA2F3D97}" type="slidenum">
              <a:rPr lang="en-US" smtClean="0"/>
              <a:t>1</a:t>
            </a:fld>
            <a:endParaRPr lang="en-US"/>
          </a:p>
        </p:txBody>
      </p:sp>
    </p:spTree>
    <p:extLst>
      <p:ext uri="{BB962C8B-B14F-4D97-AF65-F5344CB8AC3E}">
        <p14:creationId xmlns:p14="http://schemas.microsoft.com/office/powerpoint/2010/main" val="2833786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62499"/>
            <a:ext cx="8610600" cy="1143000"/>
          </a:xfrm>
        </p:spPr>
        <p:txBody>
          <a:bodyPr>
            <a:normAutofit fontScale="90000"/>
          </a:bodyPr>
          <a:lstStyle/>
          <a:p>
            <a:r>
              <a:rPr lang="en-US" dirty="0"/>
              <a:t>Questions about Federal Land Transfers</a:t>
            </a:r>
          </a:p>
        </p:txBody>
      </p:sp>
      <p:sp>
        <p:nvSpPr>
          <p:cNvPr id="3" name="Slide Number Placeholder 2"/>
          <p:cNvSpPr>
            <a:spLocks noGrp="1"/>
          </p:cNvSpPr>
          <p:nvPr>
            <p:ph type="sldNum" sz="quarter" idx="12"/>
          </p:nvPr>
        </p:nvSpPr>
        <p:spPr/>
        <p:txBody>
          <a:bodyPr/>
          <a:lstStyle/>
          <a:p>
            <a:fld id="{964C510D-D580-43A2-9ABD-5D3EEA2F3D97}" type="slidenum">
              <a:rPr lang="en-US" smtClean="0"/>
              <a:t>10</a:t>
            </a:fld>
            <a:endParaRPr lang="en-US"/>
          </a:p>
        </p:txBody>
      </p:sp>
      <p:sp>
        <p:nvSpPr>
          <p:cNvPr id="6" name="Content Placeholder 5">
            <a:extLst>
              <a:ext uri="{FF2B5EF4-FFF2-40B4-BE49-F238E27FC236}">
                <a16:creationId xmlns:a16="http://schemas.microsoft.com/office/drawing/2014/main" id="{D151A0BD-BEA0-4C01-890C-433DC6B97D2D}"/>
              </a:ext>
            </a:extLst>
          </p:cNvPr>
          <p:cNvSpPr>
            <a:spLocks noGrp="1"/>
          </p:cNvSpPr>
          <p:nvPr>
            <p:ph idx="1"/>
          </p:nvPr>
        </p:nvSpPr>
        <p:spPr>
          <a:xfrm>
            <a:off x="1219200" y="2743200"/>
            <a:ext cx="7162800" cy="914400"/>
          </a:xfrm>
        </p:spPr>
        <p:txBody>
          <a:bodyPr/>
          <a:lstStyle/>
          <a:p>
            <a:r>
              <a:rPr lang="en-US" dirty="0"/>
              <a:t>Questions?</a:t>
            </a:r>
          </a:p>
        </p:txBody>
      </p:sp>
    </p:spTree>
    <p:extLst>
      <p:ext uri="{BB962C8B-B14F-4D97-AF65-F5344CB8AC3E}">
        <p14:creationId xmlns:p14="http://schemas.microsoft.com/office/powerpoint/2010/main" val="3238572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24927"/>
            <a:ext cx="8305800" cy="1143000"/>
          </a:xfrm>
        </p:spPr>
        <p:txBody>
          <a:bodyPr/>
          <a:lstStyle/>
          <a:p>
            <a:r>
              <a:rPr lang="en-US" dirty="0"/>
              <a:t>Acronyms</a:t>
            </a:r>
          </a:p>
        </p:txBody>
      </p:sp>
      <p:sp>
        <p:nvSpPr>
          <p:cNvPr id="2" name="Content Placeholder 1"/>
          <p:cNvSpPr>
            <a:spLocks noGrp="1"/>
          </p:cNvSpPr>
          <p:nvPr>
            <p:ph idx="1"/>
          </p:nvPr>
        </p:nvSpPr>
        <p:spPr>
          <a:xfrm>
            <a:off x="609600" y="1674564"/>
            <a:ext cx="8382000" cy="4343399"/>
          </a:xfrm>
        </p:spPr>
        <p:txBody>
          <a:bodyPr>
            <a:normAutofit fontScale="85000" lnSpcReduction="20000"/>
          </a:bodyPr>
          <a:lstStyle/>
          <a:p>
            <a:pPr marL="0" indent="0">
              <a:buNone/>
            </a:pPr>
            <a:r>
              <a:rPr lang="en-US" dirty="0"/>
              <a:t>Some acronyms that will be encountered are:</a:t>
            </a:r>
          </a:p>
          <a:p>
            <a:pPr marL="171450" indent="-171450"/>
            <a:r>
              <a:rPr lang="en-US" dirty="0"/>
              <a:t>FLT – acronym for Federal Land Transfer</a:t>
            </a:r>
          </a:p>
          <a:p>
            <a:pPr marL="171450" indent="-171450"/>
            <a:r>
              <a:rPr lang="en-US" dirty="0"/>
              <a:t>FLMA – acronym for Federal Land Management Agency; common FLMAs are the Forest Service, GSA, and the Bureau of Land Management</a:t>
            </a:r>
          </a:p>
          <a:p>
            <a:pPr marL="171450" indent="-171450"/>
            <a:r>
              <a:rPr lang="en-US" dirty="0"/>
              <a:t>HED – Highway Easement Deed, the most common conveyance document for FLTs</a:t>
            </a:r>
          </a:p>
          <a:p>
            <a:pPr marL="171450" indent="-171450"/>
            <a:r>
              <a:rPr lang="en-US" dirty="0"/>
              <a:t>LOC – Letter of Consent is requested from the FLMA</a:t>
            </a:r>
          </a:p>
          <a:p>
            <a:pPr marL="171450" indent="-171450"/>
            <a:r>
              <a:rPr lang="en-US" dirty="0"/>
              <a:t>RoE – a right of entry, which allows the state to proceed to construction while waiting for the completion of the HED</a:t>
            </a:r>
          </a:p>
          <a:p>
            <a:pPr marL="0" indent="0">
              <a:buNone/>
            </a:pPr>
            <a:endParaRPr lang="en-US" dirty="0"/>
          </a:p>
        </p:txBody>
      </p:sp>
      <p:sp>
        <p:nvSpPr>
          <p:cNvPr id="3" name="Slide Number Placeholder 2"/>
          <p:cNvSpPr>
            <a:spLocks noGrp="1"/>
          </p:cNvSpPr>
          <p:nvPr>
            <p:ph type="sldNum" sz="quarter" idx="12"/>
          </p:nvPr>
        </p:nvSpPr>
        <p:spPr/>
        <p:txBody>
          <a:bodyPr/>
          <a:lstStyle/>
          <a:p>
            <a:fld id="{964C510D-D580-43A2-9ABD-5D3EEA2F3D97}" type="slidenum">
              <a:rPr lang="en-US" smtClean="0"/>
              <a:t>2</a:t>
            </a:fld>
            <a:endParaRPr lang="en-US"/>
          </a:p>
        </p:txBody>
      </p:sp>
    </p:spTree>
    <p:extLst>
      <p:ext uri="{BB962C8B-B14F-4D97-AF65-F5344CB8AC3E}">
        <p14:creationId xmlns:p14="http://schemas.microsoft.com/office/powerpoint/2010/main" val="849918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458199" cy="1143000"/>
          </a:xfrm>
        </p:spPr>
        <p:txBody>
          <a:bodyPr/>
          <a:lstStyle/>
          <a:p>
            <a:r>
              <a:rPr lang="en-US" dirty="0"/>
              <a:t>Topics for Federal Land Transfers</a:t>
            </a:r>
          </a:p>
        </p:txBody>
      </p:sp>
      <p:sp>
        <p:nvSpPr>
          <p:cNvPr id="3" name="Content Placeholder 2"/>
          <p:cNvSpPr>
            <a:spLocks noGrp="1"/>
          </p:cNvSpPr>
          <p:nvPr>
            <p:ph sz="half" idx="1"/>
          </p:nvPr>
        </p:nvSpPr>
        <p:spPr>
          <a:xfrm>
            <a:off x="228600" y="1905000"/>
            <a:ext cx="4648200" cy="3886200"/>
          </a:xfrm>
        </p:spPr>
        <p:txBody>
          <a:bodyPr/>
          <a:lstStyle/>
          <a:p>
            <a:pPr>
              <a:buFont typeface="Wingdings" panose="05000000000000000000" pitchFamily="2" charset="2"/>
              <a:buChar char="Ø"/>
            </a:pPr>
            <a:r>
              <a:rPr lang="en-US" dirty="0"/>
              <a:t>Which process do I follow?</a:t>
            </a:r>
          </a:p>
          <a:p>
            <a:pPr>
              <a:buFont typeface="Wingdings" panose="05000000000000000000" pitchFamily="2" charset="2"/>
              <a:buChar char="Ø"/>
            </a:pPr>
            <a:r>
              <a:rPr lang="en-US" dirty="0"/>
              <a:t>Ask, and you might receive?</a:t>
            </a:r>
          </a:p>
          <a:p>
            <a:pPr>
              <a:buFont typeface="Wingdings" panose="05000000000000000000" pitchFamily="2" charset="2"/>
              <a:buChar char="Ø"/>
            </a:pPr>
            <a:r>
              <a:rPr lang="en-US" dirty="0"/>
              <a:t>Easement?  Is that all?</a:t>
            </a:r>
          </a:p>
          <a:p>
            <a:pPr>
              <a:buFont typeface="Wingdings" panose="05000000000000000000" pitchFamily="2" charset="2"/>
              <a:buChar char="Ø"/>
            </a:pPr>
            <a:r>
              <a:rPr lang="en-US" dirty="0"/>
              <a:t>Not an FHWA project?</a:t>
            </a:r>
          </a:p>
          <a:p>
            <a:pPr>
              <a:buFont typeface="Wingdings" panose="05000000000000000000" pitchFamily="2" charset="2"/>
              <a:buChar char="Ø"/>
            </a:pPr>
            <a:r>
              <a:rPr lang="en-US" dirty="0"/>
              <a:t>Wait!  I only want gravel.</a:t>
            </a:r>
          </a:p>
          <a:p>
            <a:pPr>
              <a:buFont typeface="Wingdings" panose="05000000000000000000" pitchFamily="2" charset="2"/>
              <a:buChar char="Ø"/>
            </a:pPr>
            <a:r>
              <a:rPr lang="en-US" dirty="0"/>
              <a:t>Legally sufficient?  Who knows?</a:t>
            </a:r>
          </a:p>
        </p:txBody>
      </p:sp>
      <p:pic>
        <p:nvPicPr>
          <p:cNvPr id="6" name="Content Placeholder 5" descr="This is a rendering of the flag of the United States Forest Service. The background is green. The logo is the yellow USFS shield and says &quot;Forest Service, Department of Agriculture.&quot;"/>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5029200" y="2438400"/>
            <a:ext cx="3962400" cy="2377440"/>
          </a:xfrm>
        </p:spPr>
      </p:pic>
      <p:sp>
        <p:nvSpPr>
          <p:cNvPr id="5" name="Slide Number Placeholder 4"/>
          <p:cNvSpPr>
            <a:spLocks noGrp="1"/>
          </p:cNvSpPr>
          <p:nvPr>
            <p:ph type="sldNum" sz="quarter" idx="12"/>
          </p:nvPr>
        </p:nvSpPr>
        <p:spPr/>
        <p:txBody>
          <a:bodyPr/>
          <a:lstStyle/>
          <a:p>
            <a:fld id="{964C510D-D580-43A2-9ABD-5D3EEA2F3D97}" type="slidenum">
              <a:rPr lang="en-US" smtClean="0"/>
              <a:t>3</a:t>
            </a:fld>
            <a:endParaRPr lang="en-US"/>
          </a:p>
        </p:txBody>
      </p:sp>
    </p:spTree>
    <p:extLst>
      <p:ext uri="{BB962C8B-B14F-4D97-AF65-F5344CB8AC3E}">
        <p14:creationId xmlns:p14="http://schemas.microsoft.com/office/powerpoint/2010/main" val="78840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32272"/>
            <a:ext cx="7141221" cy="1143000"/>
          </a:xfrm>
        </p:spPr>
        <p:txBody>
          <a:bodyPr/>
          <a:lstStyle/>
          <a:p>
            <a:r>
              <a:rPr lang="en-US" dirty="0"/>
              <a:t>Which process to follow?</a:t>
            </a:r>
          </a:p>
        </p:txBody>
      </p:sp>
      <p:pic>
        <p:nvPicPr>
          <p:cNvPr id="6" name="Content Placeholder 5" descr="This is a rendering of the flag of the United States Bureau of Land Management. The background is blue. The logo shows a snow-capped mountain with a river running from it toward the foreground. It says, &quot;U.S&gt; Department of the Interior, Bureau of Land Management&quot; at its top. "/>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52400" y="1676400"/>
            <a:ext cx="3970522" cy="4038600"/>
          </a:xfrm>
        </p:spPr>
      </p:pic>
      <p:sp>
        <p:nvSpPr>
          <p:cNvPr id="4" name="Content Placeholder 3"/>
          <p:cNvSpPr>
            <a:spLocks noGrp="1"/>
          </p:cNvSpPr>
          <p:nvPr>
            <p:ph sz="half" idx="2"/>
          </p:nvPr>
        </p:nvSpPr>
        <p:spPr>
          <a:xfrm>
            <a:off x="4191000" y="1676400"/>
            <a:ext cx="4724400" cy="4724400"/>
          </a:xfrm>
        </p:spPr>
        <p:txBody>
          <a:bodyPr/>
          <a:lstStyle/>
          <a:p>
            <a:pPr>
              <a:buFont typeface="Wingdings" panose="05000000000000000000" pitchFamily="2" charset="2"/>
              <a:buChar char="Ø"/>
            </a:pPr>
            <a:r>
              <a:rPr lang="en-US" dirty="0"/>
              <a:t>For projects w/FHWA funding, 23 CFR 601 is typically used</a:t>
            </a:r>
          </a:p>
          <a:p>
            <a:pPr>
              <a:buFont typeface="Wingdings" panose="05000000000000000000" pitchFamily="2" charset="2"/>
              <a:buChar char="Ø"/>
            </a:pPr>
            <a:r>
              <a:rPr lang="en-US" dirty="0"/>
              <a:t>A state DOT may choose to work directly with the Federal Land Management Agency &amp; use their process, but with some potential risk</a:t>
            </a:r>
          </a:p>
          <a:p>
            <a:pPr>
              <a:buFont typeface="Wingdings" panose="05000000000000000000" pitchFamily="2" charset="2"/>
              <a:buChar char="Ø"/>
            </a:pPr>
            <a:r>
              <a:rPr lang="en-US" dirty="0"/>
              <a:t>The FLMA may prefer to follow 23 CFR</a:t>
            </a:r>
          </a:p>
        </p:txBody>
      </p:sp>
      <p:sp>
        <p:nvSpPr>
          <p:cNvPr id="5" name="Slide Number Placeholder 4"/>
          <p:cNvSpPr>
            <a:spLocks noGrp="1"/>
          </p:cNvSpPr>
          <p:nvPr>
            <p:ph type="sldNum" sz="quarter" idx="12"/>
          </p:nvPr>
        </p:nvSpPr>
        <p:spPr/>
        <p:txBody>
          <a:bodyPr/>
          <a:lstStyle/>
          <a:p>
            <a:fld id="{964C510D-D580-43A2-9ABD-5D3EEA2F3D97}" type="slidenum">
              <a:rPr lang="en-US" smtClean="0"/>
              <a:t>4</a:t>
            </a:fld>
            <a:endParaRPr lang="en-US"/>
          </a:p>
        </p:txBody>
      </p:sp>
    </p:spTree>
    <p:extLst>
      <p:ext uri="{BB962C8B-B14F-4D97-AF65-F5344CB8AC3E}">
        <p14:creationId xmlns:p14="http://schemas.microsoft.com/office/powerpoint/2010/main" val="1917335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534400" cy="1143000"/>
          </a:xfrm>
        </p:spPr>
        <p:txBody>
          <a:bodyPr/>
          <a:lstStyle/>
          <a:p>
            <a:r>
              <a:rPr lang="en-US" dirty="0"/>
              <a:t>Right of Entry</a:t>
            </a:r>
          </a:p>
        </p:txBody>
      </p:sp>
      <p:sp>
        <p:nvSpPr>
          <p:cNvPr id="3" name="Content Placeholder 2"/>
          <p:cNvSpPr>
            <a:spLocks noGrp="1"/>
          </p:cNvSpPr>
          <p:nvPr>
            <p:ph sz="half" idx="1"/>
          </p:nvPr>
        </p:nvSpPr>
        <p:spPr>
          <a:xfrm>
            <a:off x="533400" y="1828800"/>
            <a:ext cx="4724400" cy="4190999"/>
          </a:xfrm>
        </p:spPr>
        <p:txBody>
          <a:bodyPr/>
          <a:lstStyle/>
          <a:p>
            <a:pPr>
              <a:buFont typeface="Wingdings" panose="05000000000000000000" pitchFamily="2" charset="2"/>
              <a:buChar char="Ø"/>
            </a:pPr>
            <a:r>
              <a:rPr lang="en-US" dirty="0"/>
              <a:t>The State may request FHWA to ask the FLMA for a Right of Entry</a:t>
            </a:r>
          </a:p>
          <a:p>
            <a:pPr>
              <a:buFont typeface="Wingdings" panose="05000000000000000000" pitchFamily="2" charset="2"/>
              <a:buChar char="Ø"/>
            </a:pPr>
            <a:r>
              <a:rPr lang="en-US" dirty="0"/>
              <a:t>This is useful and enables the SDOT to begin construction while waiting for the Highway Easement Deed to be signed</a:t>
            </a:r>
          </a:p>
          <a:p>
            <a:pPr>
              <a:buFont typeface="Wingdings" panose="05000000000000000000" pitchFamily="2" charset="2"/>
              <a:buChar char="Ø"/>
            </a:pPr>
            <a:r>
              <a:rPr lang="en-US" dirty="0"/>
              <a:t>May not be needed</a:t>
            </a:r>
          </a:p>
        </p:txBody>
      </p:sp>
      <p:pic>
        <p:nvPicPr>
          <p:cNvPr id="6" name="Content Placeholder 5" descr="This is a rendering of the logo for the U.S Department of the Interior, Bureau of Reclamation. It is light blue with three mountain peaks in the middle."/>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410200" y="2438400"/>
            <a:ext cx="3324576" cy="2286000"/>
          </a:xfrm>
        </p:spPr>
      </p:pic>
      <p:sp>
        <p:nvSpPr>
          <p:cNvPr id="5" name="Slide Number Placeholder 4"/>
          <p:cNvSpPr>
            <a:spLocks noGrp="1"/>
          </p:cNvSpPr>
          <p:nvPr>
            <p:ph type="sldNum" sz="quarter" idx="12"/>
          </p:nvPr>
        </p:nvSpPr>
        <p:spPr/>
        <p:txBody>
          <a:bodyPr/>
          <a:lstStyle/>
          <a:p>
            <a:fld id="{964C510D-D580-43A2-9ABD-5D3EEA2F3D97}" type="slidenum">
              <a:rPr lang="en-US" smtClean="0"/>
              <a:t>5</a:t>
            </a:fld>
            <a:endParaRPr lang="en-US"/>
          </a:p>
        </p:txBody>
      </p:sp>
    </p:spTree>
    <p:extLst>
      <p:ext uri="{BB962C8B-B14F-4D97-AF65-F5344CB8AC3E}">
        <p14:creationId xmlns:p14="http://schemas.microsoft.com/office/powerpoint/2010/main" val="848774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1143000"/>
          </a:xfrm>
        </p:spPr>
        <p:txBody>
          <a:bodyPr>
            <a:normAutofit fontScale="90000"/>
          </a:bodyPr>
          <a:lstStyle/>
          <a:p>
            <a:r>
              <a:rPr lang="en-US" dirty="0"/>
              <a:t>Acquisition by Highway Easement Deed</a:t>
            </a:r>
          </a:p>
        </p:txBody>
      </p:sp>
      <p:pic>
        <p:nvPicPr>
          <p:cNvPr id="6" name="Content Placeholder 5" descr="This is a picture of the logo for the General Services Administration. It is blue with white letters reading &quot;GSA.&quot;"/>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381000" y="2209800"/>
            <a:ext cx="3429000" cy="3038157"/>
          </a:xfrm>
        </p:spPr>
      </p:pic>
      <p:sp>
        <p:nvSpPr>
          <p:cNvPr id="4" name="Content Placeholder 3"/>
          <p:cNvSpPr>
            <a:spLocks noGrp="1"/>
          </p:cNvSpPr>
          <p:nvPr>
            <p:ph sz="half" idx="2"/>
          </p:nvPr>
        </p:nvSpPr>
        <p:spPr>
          <a:xfrm>
            <a:off x="3962400" y="1929788"/>
            <a:ext cx="5029200" cy="4394812"/>
          </a:xfrm>
        </p:spPr>
        <p:txBody>
          <a:bodyPr>
            <a:normAutofit lnSpcReduction="10000"/>
          </a:bodyPr>
          <a:lstStyle/>
          <a:p>
            <a:pPr>
              <a:buFont typeface="Wingdings" panose="05000000000000000000" pitchFamily="2" charset="2"/>
              <a:buChar char="Ø"/>
            </a:pPr>
            <a:r>
              <a:rPr lang="en-US" dirty="0"/>
              <a:t>Property interests from the U.S. via Federal land transfer are typically by Highway Easement Deed</a:t>
            </a:r>
          </a:p>
          <a:p>
            <a:pPr>
              <a:buFont typeface="Wingdings" panose="05000000000000000000" pitchFamily="2" charset="2"/>
              <a:buChar char="Ø"/>
            </a:pPr>
            <a:r>
              <a:rPr lang="en-US" dirty="0"/>
              <a:t>Acquisition in fee is rare and would likely only happen when the FLMA has no interest in retaining the property</a:t>
            </a:r>
          </a:p>
          <a:p>
            <a:pPr>
              <a:buFont typeface="Wingdings" panose="05000000000000000000" pitchFamily="2" charset="2"/>
              <a:buChar char="Ø"/>
            </a:pPr>
            <a:r>
              <a:rPr lang="en-US" dirty="0"/>
              <a:t>Note, however, GSA might be interested in retention</a:t>
            </a:r>
          </a:p>
        </p:txBody>
      </p:sp>
      <p:sp>
        <p:nvSpPr>
          <p:cNvPr id="5" name="Slide Number Placeholder 4"/>
          <p:cNvSpPr>
            <a:spLocks noGrp="1"/>
          </p:cNvSpPr>
          <p:nvPr>
            <p:ph type="sldNum" sz="quarter" idx="12"/>
          </p:nvPr>
        </p:nvSpPr>
        <p:spPr/>
        <p:txBody>
          <a:bodyPr/>
          <a:lstStyle/>
          <a:p>
            <a:fld id="{964C510D-D580-43A2-9ABD-5D3EEA2F3D97}" type="slidenum">
              <a:rPr lang="en-US" smtClean="0"/>
              <a:t>6</a:t>
            </a:fld>
            <a:endParaRPr lang="en-US"/>
          </a:p>
        </p:txBody>
      </p:sp>
    </p:spTree>
    <p:extLst>
      <p:ext uri="{BB962C8B-B14F-4D97-AF65-F5344CB8AC3E}">
        <p14:creationId xmlns:p14="http://schemas.microsoft.com/office/powerpoint/2010/main" val="2838486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4300"/>
            <a:ext cx="8686799" cy="1143000"/>
          </a:xfrm>
        </p:spPr>
        <p:txBody>
          <a:bodyPr/>
          <a:lstStyle/>
          <a:p>
            <a:r>
              <a:rPr lang="en-US" dirty="0"/>
              <a:t>Not a Federal Project?</a:t>
            </a:r>
          </a:p>
        </p:txBody>
      </p:sp>
      <p:sp>
        <p:nvSpPr>
          <p:cNvPr id="3" name="Content Placeholder 2"/>
          <p:cNvSpPr>
            <a:spLocks noGrp="1"/>
          </p:cNvSpPr>
          <p:nvPr>
            <p:ph sz="half" idx="1"/>
          </p:nvPr>
        </p:nvSpPr>
        <p:spPr>
          <a:xfrm>
            <a:off x="228600" y="1905000"/>
            <a:ext cx="4876800" cy="3886200"/>
          </a:xfrm>
        </p:spPr>
        <p:txBody>
          <a:bodyPr/>
          <a:lstStyle/>
          <a:p>
            <a:pPr>
              <a:buFont typeface="Wingdings" panose="05000000000000000000" pitchFamily="2" charset="2"/>
              <a:buChar char="Ø"/>
            </a:pPr>
            <a:r>
              <a:rPr lang="en-US" dirty="0"/>
              <a:t>If no FHWA funds in project, must determine a “strong Federal transportation interest”</a:t>
            </a:r>
          </a:p>
          <a:p>
            <a:pPr>
              <a:buFont typeface="Wingdings" panose="05000000000000000000" pitchFamily="2" charset="2"/>
              <a:buChar char="Ø"/>
            </a:pPr>
            <a:r>
              <a:rPr lang="en-US" dirty="0"/>
              <a:t>Requires HQ concurrence</a:t>
            </a:r>
          </a:p>
          <a:p>
            <a:pPr>
              <a:buFont typeface="Wingdings" panose="05000000000000000000" pitchFamily="2" charset="2"/>
              <a:buChar char="Ø"/>
            </a:pPr>
            <a:r>
              <a:rPr lang="en-US" dirty="0"/>
              <a:t>If not, FHWA involvement not required</a:t>
            </a:r>
          </a:p>
          <a:p>
            <a:pPr>
              <a:buFont typeface="Wingdings" panose="05000000000000000000" pitchFamily="2" charset="2"/>
              <a:buChar char="Ø"/>
            </a:pPr>
            <a:endParaRPr lang="en-US" dirty="0"/>
          </a:p>
        </p:txBody>
      </p:sp>
      <p:pic>
        <p:nvPicPr>
          <p:cNvPr id="6" name="Content Placeholder 5" descr="This is a photo of road construction taking place in Kalama, WA. There is heavy equipment in the middle of the road, which is blocked at both ends by traffic cones."/>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210112" y="2209800"/>
            <a:ext cx="3552888" cy="3352800"/>
          </a:xfrm>
        </p:spPr>
      </p:pic>
      <p:sp>
        <p:nvSpPr>
          <p:cNvPr id="5" name="Slide Number Placeholder 4"/>
          <p:cNvSpPr>
            <a:spLocks noGrp="1"/>
          </p:cNvSpPr>
          <p:nvPr>
            <p:ph type="sldNum" sz="quarter" idx="12"/>
          </p:nvPr>
        </p:nvSpPr>
        <p:spPr/>
        <p:txBody>
          <a:bodyPr/>
          <a:lstStyle/>
          <a:p>
            <a:fld id="{964C510D-D580-43A2-9ABD-5D3EEA2F3D97}" type="slidenum">
              <a:rPr lang="en-US" smtClean="0"/>
              <a:t>7</a:t>
            </a:fld>
            <a:endParaRPr lang="en-US"/>
          </a:p>
        </p:txBody>
      </p:sp>
    </p:spTree>
    <p:extLst>
      <p:ext uri="{BB962C8B-B14F-4D97-AF65-F5344CB8AC3E}">
        <p14:creationId xmlns:p14="http://schemas.microsoft.com/office/powerpoint/2010/main" val="901011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399" cy="1143000"/>
          </a:xfrm>
        </p:spPr>
        <p:txBody>
          <a:bodyPr/>
          <a:lstStyle/>
          <a:p>
            <a:r>
              <a:rPr lang="en-US" dirty="0"/>
              <a:t>But I just want materials!!</a:t>
            </a:r>
          </a:p>
        </p:txBody>
      </p:sp>
      <p:pic>
        <p:nvPicPr>
          <p:cNvPr id="6" name="Content Placeholder 5" descr="This is a photograph of a gravel pit. It features a large mound of gravel. A forest is in the background."/>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84149" y="2362200"/>
            <a:ext cx="3549651" cy="3124200"/>
          </a:xfrm>
        </p:spPr>
      </p:pic>
      <p:sp>
        <p:nvSpPr>
          <p:cNvPr id="4" name="Content Placeholder 3"/>
          <p:cNvSpPr>
            <a:spLocks noGrp="1"/>
          </p:cNvSpPr>
          <p:nvPr>
            <p:ph sz="half" idx="2"/>
          </p:nvPr>
        </p:nvSpPr>
        <p:spPr>
          <a:xfrm>
            <a:off x="4114800" y="1828800"/>
            <a:ext cx="4724399" cy="4495799"/>
          </a:xfrm>
        </p:spPr>
        <p:txBody>
          <a:bodyPr>
            <a:normAutofit lnSpcReduction="10000"/>
          </a:bodyPr>
          <a:lstStyle/>
          <a:p>
            <a:pPr>
              <a:buFont typeface="Wingdings" panose="05000000000000000000" pitchFamily="2" charset="2"/>
              <a:buChar char="Ø"/>
            </a:pPr>
            <a:r>
              <a:rPr lang="en-US" dirty="0"/>
              <a:t>If the SDOT needs both land and materials from an FLMA, they should be included in the request for an LOC</a:t>
            </a:r>
          </a:p>
          <a:p>
            <a:pPr>
              <a:buFont typeface="Wingdings" panose="05000000000000000000" pitchFamily="2" charset="2"/>
              <a:buChar char="Ø"/>
            </a:pPr>
            <a:r>
              <a:rPr lang="en-US" dirty="0"/>
              <a:t>If materials only are needed, it might be more efficient to obtain access via an FLMA permit</a:t>
            </a:r>
          </a:p>
          <a:p>
            <a:pPr>
              <a:buFont typeface="Wingdings" panose="05000000000000000000" pitchFamily="2" charset="2"/>
              <a:buChar char="Ø"/>
            </a:pPr>
            <a:r>
              <a:rPr lang="en-US" dirty="0"/>
              <a:t>Request for materials should be specific, both to the need and the project(s)</a:t>
            </a:r>
          </a:p>
        </p:txBody>
      </p:sp>
      <p:sp>
        <p:nvSpPr>
          <p:cNvPr id="5" name="Slide Number Placeholder 4"/>
          <p:cNvSpPr>
            <a:spLocks noGrp="1"/>
          </p:cNvSpPr>
          <p:nvPr>
            <p:ph type="sldNum" sz="quarter" idx="12"/>
          </p:nvPr>
        </p:nvSpPr>
        <p:spPr/>
        <p:txBody>
          <a:bodyPr/>
          <a:lstStyle/>
          <a:p>
            <a:fld id="{964C510D-D580-43A2-9ABD-5D3EEA2F3D97}" type="slidenum">
              <a:rPr lang="en-US" smtClean="0"/>
              <a:t>8</a:t>
            </a:fld>
            <a:endParaRPr lang="en-US"/>
          </a:p>
        </p:txBody>
      </p:sp>
    </p:spTree>
    <p:extLst>
      <p:ext uri="{BB962C8B-B14F-4D97-AF65-F5344CB8AC3E}">
        <p14:creationId xmlns:p14="http://schemas.microsoft.com/office/powerpoint/2010/main" val="2904607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4928"/>
            <a:ext cx="8686800" cy="1143000"/>
          </a:xfrm>
        </p:spPr>
        <p:txBody>
          <a:bodyPr/>
          <a:lstStyle/>
          <a:p>
            <a:r>
              <a:rPr lang="en-US" dirty="0"/>
              <a:t>Determination of Legal Sufficiency</a:t>
            </a:r>
          </a:p>
        </p:txBody>
      </p:sp>
      <p:sp>
        <p:nvSpPr>
          <p:cNvPr id="3" name="Content Placeholder 2"/>
          <p:cNvSpPr>
            <a:spLocks noGrp="1"/>
          </p:cNvSpPr>
          <p:nvPr>
            <p:ph sz="half" idx="1"/>
          </p:nvPr>
        </p:nvSpPr>
        <p:spPr>
          <a:xfrm>
            <a:off x="304800" y="1905000"/>
            <a:ext cx="8077200" cy="3886200"/>
          </a:xfrm>
        </p:spPr>
        <p:txBody>
          <a:bodyPr>
            <a:normAutofit/>
          </a:bodyPr>
          <a:lstStyle/>
          <a:p>
            <a:pPr>
              <a:buFont typeface="Wingdings" panose="05000000000000000000" pitchFamily="2" charset="2"/>
              <a:buChar char="Ø"/>
            </a:pPr>
            <a:r>
              <a:rPr lang="en-US" dirty="0"/>
              <a:t>The HED must be determined to be legally sufficient both by the State’s legal division and FHWA</a:t>
            </a:r>
          </a:p>
          <a:p>
            <a:pPr>
              <a:buFont typeface="Wingdings" panose="05000000000000000000" pitchFamily="2" charset="2"/>
              <a:buChar char="Ø"/>
            </a:pPr>
            <a:r>
              <a:rPr lang="en-US" dirty="0"/>
              <a:t>While a draft copy of the HED may be circulated for concurrent legal review, the determination of legal sufficiency by the State will precede such determination by FHWA-HCC</a:t>
            </a:r>
          </a:p>
        </p:txBody>
      </p:sp>
      <p:sp>
        <p:nvSpPr>
          <p:cNvPr id="5" name="Slide Number Placeholder 4"/>
          <p:cNvSpPr>
            <a:spLocks noGrp="1"/>
          </p:cNvSpPr>
          <p:nvPr>
            <p:ph type="sldNum" sz="quarter" idx="12"/>
          </p:nvPr>
        </p:nvSpPr>
        <p:spPr/>
        <p:txBody>
          <a:bodyPr/>
          <a:lstStyle/>
          <a:p>
            <a:fld id="{964C510D-D580-43A2-9ABD-5D3EEA2F3D97}" type="slidenum">
              <a:rPr lang="en-US" smtClean="0"/>
              <a:t>9</a:t>
            </a:fld>
            <a:endParaRPr lang="en-US"/>
          </a:p>
        </p:txBody>
      </p:sp>
    </p:spTree>
    <p:extLst>
      <p:ext uri="{BB962C8B-B14F-4D97-AF65-F5344CB8AC3E}">
        <p14:creationId xmlns:p14="http://schemas.microsoft.com/office/powerpoint/2010/main" val="658897534"/>
      </p:ext>
    </p:extLst>
  </p:cSld>
  <p:clrMapOvr>
    <a:masterClrMapping/>
  </p:clrMapOvr>
</p:sld>
</file>

<file path=ppt/theme/theme1.xml><?xml version="1.0" encoding="utf-8"?>
<a:theme xmlns:a="http://schemas.openxmlformats.org/drawingml/2006/main" name="FHWA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B3F97F2D857454897E555215B172CEF" ma:contentTypeVersion="8" ma:contentTypeDescription="Create a new document." ma:contentTypeScope="" ma:versionID="a7b8f10fcef449cb4ae58d207a1a3813">
  <xsd:schema xmlns:xsd="http://www.w3.org/2001/XMLSchema" xmlns:xs="http://www.w3.org/2001/XMLSchema" xmlns:p="http://schemas.microsoft.com/office/2006/metadata/properties" xmlns:ns2="18aae5a6-488e-48b7-b668-4b7a842b9a27" xmlns:ns3="5720fd21-3244-4a90-b9c4-c894564e2a96" targetNamespace="http://schemas.microsoft.com/office/2006/metadata/properties" ma:root="true" ma:fieldsID="e85a6b427ce009be3c5cee720a2af476" ns2:_="" ns3:_="">
    <xsd:import namespace="18aae5a6-488e-48b7-b668-4b7a842b9a27"/>
    <xsd:import namespace="5720fd21-3244-4a90-b9c4-c894564e2a9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aae5a6-488e-48b7-b668-4b7a842b9a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20fd21-3244-4a90-b9c4-c894564e2a9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9219FC-B219-45ED-BF47-BCA76ADB83DC}">
  <ds:schemaRefs>
    <ds:schemaRef ds:uri="http://schemas.microsoft.com/sharepoint/v3/contenttype/forms"/>
  </ds:schemaRefs>
</ds:datastoreItem>
</file>

<file path=customXml/itemProps2.xml><?xml version="1.0" encoding="utf-8"?>
<ds:datastoreItem xmlns:ds="http://schemas.openxmlformats.org/officeDocument/2006/customXml" ds:itemID="{570686C6-881C-4588-BE71-6EB28A565DD0}">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DD345C09-C76F-4C14-ADB8-03B8F6E5EE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aae5a6-488e-48b7-b668-4b7a842b9a27"/>
    <ds:schemaRef ds:uri="5720fd21-3244-4a90-b9c4-c894564e2a9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FHWATheme</Template>
  <TotalTime>2181</TotalTime>
  <Words>1281</Words>
  <Application>Microsoft Office PowerPoint</Application>
  <PresentationFormat>On-screen Show (4:3)</PresentationFormat>
  <Paragraphs>83</Paragraphs>
  <Slides>10</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Wingdings</vt:lpstr>
      <vt:lpstr>FHWATheme</vt:lpstr>
      <vt:lpstr>Federal Land Transfers</vt:lpstr>
      <vt:lpstr>Acronyms</vt:lpstr>
      <vt:lpstr>Topics for Federal Land Transfers</vt:lpstr>
      <vt:lpstr>Which process to follow?</vt:lpstr>
      <vt:lpstr>Right of Entry</vt:lpstr>
      <vt:lpstr>Acquisition by Highway Easement Deed</vt:lpstr>
      <vt:lpstr>Not a Federal Project?</vt:lpstr>
      <vt:lpstr>But I just want materials!!</vt:lpstr>
      <vt:lpstr>Determination of Legal Sufficiency</vt:lpstr>
      <vt:lpstr>Questions about Federal Land Transfers</vt:lpstr>
    </vt:vector>
  </TitlesOfParts>
  <Company>DOT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david.leighow</dc:creator>
  <cp:lastModifiedBy>Volpe</cp:lastModifiedBy>
  <cp:revision>141</cp:revision>
  <cp:lastPrinted>2017-11-01T17:14:25Z</cp:lastPrinted>
  <dcterms:created xsi:type="dcterms:W3CDTF">2013-07-09T21:35:35Z</dcterms:created>
  <dcterms:modified xsi:type="dcterms:W3CDTF">2021-11-04T21:14:46Z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0x0101001B3F97F2D857454897E555215B172CEF</vt:lpwstr>
  </property>
</Properties>
</file>