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257" r:id="rId5"/>
    <p:sldId id="296" r:id="rId6"/>
    <p:sldId id="302" r:id="rId7"/>
    <p:sldId id="303" r:id="rId8"/>
    <p:sldId id="301" r:id="rId9"/>
    <p:sldId id="304" r:id="rId10"/>
    <p:sldId id="294" r:id="rId11"/>
    <p:sldId id="293" r:id="rId12"/>
    <p:sldId id="305" r:id="rId13"/>
    <p:sldId id="297" r:id="rId14"/>
    <p:sldId id="300" r:id="rId15"/>
    <p:sldId id="292" r:id="rId16"/>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1" autoAdjust="0"/>
    <p:restoredTop sz="78785" autoAdjust="0"/>
  </p:normalViewPr>
  <p:slideViewPr>
    <p:cSldViewPr>
      <p:cViewPr varScale="1">
        <p:scale>
          <a:sx n="66" d="100"/>
          <a:sy n="66" d="100"/>
        </p:scale>
        <p:origin x="1044"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092"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7B5E8083-937C-43DE-8301-4C144D580A7F}" type="datetimeFigureOut">
              <a:rPr lang="en-US" smtClean="0"/>
              <a:t>7/12/2022</a:t>
            </a:fld>
            <a:endParaRPr lang="en-US"/>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53ED2201-BFD3-4811-8C76-B2E7C4EBAC19}" type="slidenum">
              <a:rPr lang="en-US" smtClean="0"/>
              <a:t>‹#›</a:t>
            </a:fld>
            <a:endParaRPr lang="en-US"/>
          </a:p>
        </p:txBody>
      </p:sp>
    </p:spTree>
    <p:extLst>
      <p:ext uri="{BB962C8B-B14F-4D97-AF65-F5344CB8AC3E}">
        <p14:creationId xmlns:p14="http://schemas.microsoft.com/office/powerpoint/2010/main" val="3629607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595" tIns="46797" rIns="93595" bIns="46797" rtlCol="0"/>
          <a:lstStyle>
            <a:lvl1pPr algn="l">
              <a:defRPr sz="1200"/>
            </a:lvl1pPr>
          </a:lstStyle>
          <a:p>
            <a:endParaRPr lang="en-US"/>
          </a:p>
        </p:txBody>
      </p:sp>
      <p:sp>
        <p:nvSpPr>
          <p:cNvPr id="3" name="Date Placeholder 2"/>
          <p:cNvSpPr>
            <a:spLocks noGrp="1"/>
          </p:cNvSpPr>
          <p:nvPr>
            <p:ph type="dt" idx="1"/>
          </p:nvPr>
        </p:nvSpPr>
        <p:spPr>
          <a:xfrm>
            <a:off x="5265810" y="0"/>
            <a:ext cx="4028440" cy="350520"/>
          </a:xfrm>
          <a:prstGeom prst="rect">
            <a:avLst/>
          </a:prstGeom>
        </p:spPr>
        <p:txBody>
          <a:bodyPr vert="horz" lIns="93595" tIns="46797" rIns="93595" bIns="46797" rtlCol="0"/>
          <a:lstStyle>
            <a:lvl1pPr algn="r">
              <a:defRPr sz="1200"/>
            </a:lvl1pPr>
          </a:lstStyle>
          <a:p>
            <a:fld id="{8C58463C-EB53-45FA-BB60-50D3A52B8C2E}" type="datetimeFigureOut">
              <a:rPr lang="en-US" smtClean="0"/>
              <a:t>7/12/2022</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595" tIns="46797" rIns="93595" bIns="46797"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595" tIns="46797" rIns="93595" bIns="4679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0520"/>
          </a:xfrm>
          <a:prstGeom prst="rect">
            <a:avLst/>
          </a:prstGeom>
        </p:spPr>
        <p:txBody>
          <a:bodyPr vert="horz" lIns="93595" tIns="46797" rIns="93595" bIns="46797" rtlCol="0" anchor="b"/>
          <a:lstStyle>
            <a:lvl1pPr algn="l">
              <a:defRPr sz="1200"/>
            </a:lvl1pPr>
          </a:lstStyle>
          <a:p>
            <a:endParaRPr lang="en-US"/>
          </a:p>
        </p:txBody>
      </p:sp>
      <p:sp>
        <p:nvSpPr>
          <p:cNvPr id="7" name="Slide Number Placeholder 6"/>
          <p:cNvSpPr>
            <a:spLocks noGrp="1"/>
          </p:cNvSpPr>
          <p:nvPr>
            <p:ph type="sldNum" sz="quarter" idx="5"/>
          </p:nvPr>
        </p:nvSpPr>
        <p:spPr>
          <a:xfrm>
            <a:off x="5265810" y="6658664"/>
            <a:ext cx="4028440" cy="350520"/>
          </a:xfrm>
          <a:prstGeom prst="rect">
            <a:avLst/>
          </a:prstGeom>
        </p:spPr>
        <p:txBody>
          <a:bodyPr vert="horz" lIns="93595" tIns="46797" rIns="93595" bIns="46797" rtlCol="0" anchor="b"/>
          <a:lstStyle>
            <a:lvl1pPr algn="r">
              <a:defRPr sz="1200"/>
            </a:lvl1pPr>
          </a:lstStyle>
          <a:p>
            <a:fld id="{55AD3894-DE28-4F0A-BEDF-D92DC160B24F}" type="slidenum">
              <a:rPr lang="en-US" smtClean="0"/>
              <a:t>‹#›</a:t>
            </a:fld>
            <a:endParaRPr lang="en-US"/>
          </a:p>
        </p:txBody>
      </p:sp>
    </p:spTree>
    <p:extLst>
      <p:ext uri="{BB962C8B-B14F-4D97-AF65-F5344CB8AC3E}">
        <p14:creationId xmlns:p14="http://schemas.microsoft.com/office/powerpoint/2010/main" val="2937009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9640" y="5410200"/>
            <a:ext cx="7437120" cy="1074420"/>
          </a:xfrm>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1</a:t>
            </a:fld>
            <a:endParaRPr lang="en-US"/>
          </a:p>
        </p:txBody>
      </p:sp>
    </p:spTree>
    <p:extLst>
      <p:ext uri="{BB962C8B-B14F-4D97-AF65-F5344CB8AC3E}">
        <p14:creationId xmlns:p14="http://schemas.microsoft.com/office/powerpoint/2010/main" val="18219899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Except for the acquisition of materials from a FLMA materials site, the acquisition of property interests from the U.S. via the FLMA is typically by HED.  Acquisition</a:t>
            </a:r>
            <a:r>
              <a:rPr lang="en-US" baseline="0" dirty="0"/>
              <a:t> of a fee interest would be very rare—even in those instances where a FLMA may not be interested in continuing to maintain the property, it is still a federal decision whether to move it out of federal ownership.</a:t>
            </a: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10</a:t>
            </a:fld>
            <a:endParaRPr lang="en-US"/>
          </a:p>
        </p:txBody>
      </p:sp>
    </p:spTree>
    <p:extLst>
      <p:ext uri="{BB962C8B-B14F-4D97-AF65-F5344CB8AC3E}">
        <p14:creationId xmlns:p14="http://schemas.microsoft.com/office/powerpoint/2010/main" val="194910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Time can be saved in the FLT process by providing copies of a draft HED to both</a:t>
            </a:r>
            <a:r>
              <a:rPr lang="en-US" baseline="0" dirty="0"/>
              <a:t> the SDOT’s and FHWA’s legal staff for review.  That can be done when the request for an LOC is sent to the FLMA.  However, since the FLMA may provide conditions they want in the HED, it is typically more efficient to send the document for concurrent legal review once it contains the stipulations agreed to and/or acceptable to the SDOT ROW staff and the FHWA Division Office.</a:t>
            </a: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11</a:t>
            </a:fld>
            <a:endParaRPr lang="en-US"/>
          </a:p>
        </p:txBody>
      </p:sp>
    </p:spTree>
    <p:extLst>
      <p:ext uri="{BB962C8B-B14F-4D97-AF65-F5344CB8AC3E}">
        <p14:creationId xmlns:p14="http://schemas.microsoft.com/office/powerpoint/2010/main" val="20378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5AD3894-DE28-4F0A-BEDF-D92DC160B24F}" type="slidenum">
              <a:rPr lang="en-US" smtClean="0"/>
              <a:t>12</a:t>
            </a:fld>
            <a:endParaRPr lang="en-US"/>
          </a:p>
        </p:txBody>
      </p:sp>
    </p:spTree>
    <p:extLst>
      <p:ext uri="{BB962C8B-B14F-4D97-AF65-F5344CB8AC3E}">
        <p14:creationId xmlns:p14="http://schemas.microsoft.com/office/powerpoint/2010/main" val="2548765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of the acronyms</a:t>
            </a:r>
            <a:r>
              <a:rPr lang="en-US" baseline="0" dirty="0"/>
              <a:t> used in this presentation</a:t>
            </a: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2</a:t>
            </a:fld>
            <a:endParaRPr lang="en-US"/>
          </a:p>
        </p:txBody>
      </p:sp>
    </p:spTree>
    <p:extLst>
      <p:ext uri="{BB962C8B-B14F-4D97-AF65-F5344CB8AC3E}">
        <p14:creationId xmlns:p14="http://schemas.microsoft.com/office/powerpoint/2010/main" val="1657825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AD3894-DE28-4F0A-BEDF-D92DC160B24F}" type="slidenum">
              <a:rPr lang="en-US" smtClean="0"/>
              <a:t>3</a:t>
            </a:fld>
            <a:endParaRPr lang="en-US"/>
          </a:p>
        </p:txBody>
      </p:sp>
    </p:spTree>
    <p:extLst>
      <p:ext uri="{BB962C8B-B14F-4D97-AF65-F5344CB8AC3E}">
        <p14:creationId xmlns:p14="http://schemas.microsoft.com/office/powerpoint/2010/main" val="289017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5AD3894-DE28-4F0A-BEDF-D92DC160B24F}" type="slidenum">
              <a:rPr lang="en-US" smtClean="0"/>
              <a:t>4</a:t>
            </a:fld>
            <a:endParaRPr lang="en-US"/>
          </a:p>
        </p:txBody>
      </p:sp>
    </p:spTree>
    <p:extLst>
      <p:ext uri="{BB962C8B-B14F-4D97-AF65-F5344CB8AC3E}">
        <p14:creationId xmlns:p14="http://schemas.microsoft.com/office/powerpoint/2010/main" val="4186918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5AD3894-DE28-4F0A-BEDF-D92DC160B24F}" type="slidenum">
              <a:rPr lang="en-US" smtClean="0"/>
              <a:t>5</a:t>
            </a:fld>
            <a:endParaRPr lang="en-US"/>
          </a:p>
        </p:txBody>
      </p:sp>
    </p:spTree>
    <p:extLst>
      <p:ext uri="{BB962C8B-B14F-4D97-AF65-F5344CB8AC3E}">
        <p14:creationId xmlns:p14="http://schemas.microsoft.com/office/powerpoint/2010/main" val="429302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6</a:t>
            </a:fld>
            <a:endParaRPr lang="en-US"/>
          </a:p>
        </p:txBody>
      </p:sp>
    </p:spTree>
    <p:extLst>
      <p:ext uri="{BB962C8B-B14F-4D97-AF65-F5344CB8AC3E}">
        <p14:creationId xmlns:p14="http://schemas.microsoft.com/office/powerpoint/2010/main" val="2867340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process that is typically used for Federal land transfers is the process that is statutorily</a:t>
            </a:r>
            <a:r>
              <a:rPr lang="en-US" baseline="0" dirty="0"/>
              <a:t> established in 23 USC 317 and 107(d), and codified in 23 CFR 601.  If the FLT follows this process, the state will make application to the FHWA Division Office for the transfer, the Division Office will request a Letter of Consent (LOC) from the FLMA, and once the LOC is received and the Highway Easement Deed is determined to be legally sufficient by both the State and FHWA, the deed is executed by the Division Administrator or designee.  </a:t>
            </a:r>
          </a:p>
          <a:p>
            <a:endParaRPr lang="en-US" baseline="0" dirty="0"/>
          </a:p>
          <a:p>
            <a:r>
              <a:rPr lang="en-US" baseline="0" dirty="0"/>
              <a:t>Alternatively, if the FLMA has its own process for FLTs the SDOT may work directly with the FLMA rather than follow the 23 USC/CFR process.  However, there are some risks involved, primarily with the processing time.</a:t>
            </a: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7</a:t>
            </a:fld>
            <a:endParaRPr lang="en-US"/>
          </a:p>
        </p:txBody>
      </p:sp>
    </p:spTree>
    <p:extLst>
      <p:ext uri="{BB962C8B-B14F-4D97-AF65-F5344CB8AC3E}">
        <p14:creationId xmlns:p14="http://schemas.microsoft.com/office/powerpoint/2010/main" val="2987794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will look at some of the issues that can arise with requests for, and processing of, federal land transfers.  The issues this session will focus on are:</a:t>
            </a:r>
          </a:p>
          <a:p>
            <a:pPr marL="228600" indent="-228600">
              <a:buFont typeface="+mj-lt"/>
              <a:buAutoNum type="arabicPeriod"/>
            </a:pPr>
            <a:r>
              <a:rPr lang="en-US" dirty="0"/>
              <a:t>When 23 USC</a:t>
            </a:r>
            <a:r>
              <a:rPr lang="en-US" baseline="0" dirty="0"/>
              <a:t> 317 and 107(d) apply, and when the Federal land management agency’s (FLMA) process applies;</a:t>
            </a:r>
          </a:p>
          <a:p>
            <a:pPr marL="228600" indent="-228600">
              <a:buFont typeface="+mj-lt"/>
              <a:buAutoNum type="arabicPeriod"/>
            </a:pPr>
            <a:r>
              <a:rPr lang="en-US" baseline="0" dirty="0"/>
              <a:t>When, and why, do I ask for a right of entry from the FLMA;</a:t>
            </a:r>
          </a:p>
          <a:p>
            <a:pPr marL="228600" indent="-228600">
              <a:buFont typeface="+mj-lt"/>
              <a:buAutoNum type="arabicPeriod"/>
            </a:pPr>
            <a:r>
              <a:rPr lang="en-US" baseline="0" dirty="0"/>
              <a:t>Are there other types of property interests besides a Highway Easement Deed (HED) that can be obtained;</a:t>
            </a:r>
          </a:p>
          <a:p>
            <a:pPr marL="228600" indent="-228600">
              <a:buFont typeface="+mj-lt"/>
              <a:buAutoNum type="arabicPeriod"/>
            </a:pPr>
            <a:r>
              <a:rPr lang="en-US" baseline="0" dirty="0"/>
              <a:t>What if there is no federal funding in the project that requires an FLT;</a:t>
            </a:r>
          </a:p>
          <a:p>
            <a:pPr marL="228600" indent="-228600">
              <a:buFont typeface="+mj-lt"/>
              <a:buAutoNum type="arabicPeriod"/>
            </a:pPr>
            <a:r>
              <a:rPr lang="en-US" baseline="0" dirty="0"/>
              <a:t>What if the project only requires materials from the FLMA;</a:t>
            </a:r>
          </a:p>
          <a:p>
            <a:pPr marL="228600" indent="-228600">
              <a:buFont typeface="+mj-lt"/>
              <a:buAutoNum type="arabicPeriod"/>
            </a:pPr>
            <a:r>
              <a:rPr lang="en-US" baseline="0" dirty="0"/>
              <a:t>What is the requirement for a determination of legal sufficiency, and who makes it.</a:t>
            </a:r>
          </a:p>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8</a:t>
            </a:fld>
            <a:endParaRPr lang="en-US"/>
          </a:p>
        </p:txBody>
      </p:sp>
    </p:spTree>
    <p:extLst>
      <p:ext uri="{BB962C8B-B14F-4D97-AF65-F5344CB8AC3E}">
        <p14:creationId xmlns:p14="http://schemas.microsoft.com/office/powerpoint/2010/main" val="2806408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will look at some of the issues that can arise with requests for, and processing of, federal land transfers.  The issues this session will focus on are:</a:t>
            </a:r>
          </a:p>
          <a:p>
            <a:pPr marL="228600" indent="-228600">
              <a:buFont typeface="+mj-lt"/>
              <a:buAutoNum type="arabicPeriod"/>
            </a:pPr>
            <a:r>
              <a:rPr lang="en-US" dirty="0"/>
              <a:t>When 23 USC</a:t>
            </a:r>
            <a:r>
              <a:rPr lang="en-US" baseline="0" dirty="0"/>
              <a:t> 317 and 107(d) apply, and when the Federal land management agency’s (FLMA) process applies;</a:t>
            </a:r>
          </a:p>
          <a:p>
            <a:pPr marL="228600" indent="-228600">
              <a:buFont typeface="+mj-lt"/>
              <a:buAutoNum type="arabicPeriod"/>
            </a:pPr>
            <a:r>
              <a:rPr lang="en-US" baseline="0" dirty="0"/>
              <a:t>When, and why, do I ask for a right of entry from the FLMA;</a:t>
            </a:r>
          </a:p>
          <a:p>
            <a:pPr marL="228600" indent="-228600">
              <a:buFont typeface="+mj-lt"/>
              <a:buAutoNum type="arabicPeriod"/>
            </a:pPr>
            <a:r>
              <a:rPr lang="en-US" baseline="0" dirty="0"/>
              <a:t>Are there other types of property interests besides a Highway Easement Deed (HED) that can be obtained;</a:t>
            </a:r>
          </a:p>
          <a:p>
            <a:pPr marL="228600" indent="-228600">
              <a:buFont typeface="+mj-lt"/>
              <a:buAutoNum type="arabicPeriod"/>
            </a:pPr>
            <a:r>
              <a:rPr lang="en-US" baseline="0" dirty="0"/>
              <a:t>What if there is no federal funding in the project that requires an FLT;</a:t>
            </a:r>
          </a:p>
          <a:p>
            <a:pPr marL="228600" indent="-228600">
              <a:buFont typeface="+mj-lt"/>
              <a:buAutoNum type="arabicPeriod"/>
            </a:pPr>
            <a:r>
              <a:rPr lang="en-US" baseline="0" dirty="0"/>
              <a:t>What if the project only requires materials from the FLMA;</a:t>
            </a:r>
          </a:p>
          <a:p>
            <a:pPr marL="228600" indent="-228600">
              <a:buFont typeface="+mj-lt"/>
              <a:buAutoNum type="arabicPeriod"/>
            </a:pPr>
            <a:r>
              <a:rPr lang="en-US" baseline="0" dirty="0"/>
              <a:t>What is the requirement for a determination of legal sufficiency, and who makes it.</a:t>
            </a:r>
          </a:p>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55AD3894-DE28-4F0A-BEDF-D92DC160B24F}" type="slidenum">
              <a:rPr lang="en-US" smtClean="0"/>
              <a:t>9</a:t>
            </a:fld>
            <a:endParaRPr lang="en-US"/>
          </a:p>
        </p:txBody>
      </p:sp>
    </p:spTree>
    <p:extLst>
      <p:ext uri="{BB962C8B-B14F-4D97-AF65-F5344CB8AC3E}">
        <p14:creationId xmlns:p14="http://schemas.microsoft.com/office/powerpoint/2010/main" val="4068071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1676400"/>
            <a:ext cx="7162800" cy="17526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Title Placeholder 1"/>
          <p:cNvSpPr>
            <a:spLocks noGrp="1"/>
          </p:cNvSpPr>
          <p:nvPr>
            <p:ph type="title"/>
          </p:nvPr>
        </p:nvSpPr>
        <p:spPr>
          <a:xfrm>
            <a:off x="1219200" y="76200"/>
            <a:ext cx="7141221"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BA8E02B2-FFCB-4E8B-A9AD-5944ECC8BCB2}" type="datetime1">
              <a:rPr lang="en-US" smtClean="0"/>
              <a:t>7/12/2022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64C510D-D580-43A2-9ABD-5D3EEA2F3D97}" type="slidenum">
              <a:rPr lang="en-US" smtClean="0"/>
              <a:pPr/>
              <a:t>‹#›</a:t>
            </a:fld>
            <a:endParaRPr lang="en-US" dirty="0"/>
          </a:p>
        </p:txBody>
      </p:sp>
    </p:spTree>
    <p:extLst>
      <p:ext uri="{BB962C8B-B14F-4D97-AF65-F5344CB8AC3E}">
        <p14:creationId xmlns:p14="http://schemas.microsoft.com/office/powerpoint/2010/main" val="2097455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BBA09E-951C-4383-A2C6-5BA58CBD940C}" type="datetime1">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C510D-D580-43A2-9ABD-5D3EEA2F3D97}" type="slidenum">
              <a:rPr lang="en-US" smtClean="0"/>
              <a:t>‹#›</a:t>
            </a:fld>
            <a:endParaRPr lang="en-US"/>
          </a:p>
        </p:txBody>
      </p:sp>
    </p:spTree>
    <p:extLst>
      <p:ext uri="{BB962C8B-B14F-4D97-AF65-F5344CB8AC3E}">
        <p14:creationId xmlns:p14="http://schemas.microsoft.com/office/powerpoint/2010/main" val="1030483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8236C8-7D60-4553-A4D2-F80C4C905D41}" type="datetime1">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C510D-D580-43A2-9ABD-5D3EEA2F3D97}" type="slidenum">
              <a:rPr lang="en-US" smtClean="0"/>
              <a:t>‹#›</a:t>
            </a:fld>
            <a:endParaRPr lang="en-US"/>
          </a:p>
        </p:txBody>
      </p:sp>
    </p:spTree>
    <p:extLst>
      <p:ext uri="{BB962C8B-B14F-4D97-AF65-F5344CB8AC3E}">
        <p14:creationId xmlns:p14="http://schemas.microsoft.com/office/powerpoint/2010/main" val="1535288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A5CEDF-D319-40F4-93BA-30052ACFAFE9}" type="datetime1">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C510D-D580-43A2-9ABD-5D3EEA2F3D97}" type="slidenum">
              <a:rPr lang="en-US" smtClean="0"/>
              <a:t>‹#›</a:t>
            </a:fld>
            <a:endParaRPr lang="en-US"/>
          </a:p>
        </p:txBody>
      </p:sp>
      <p:sp>
        <p:nvSpPr>
          <p:cNvPr id="7" name="Title Placeholder 1"/>
          <p:cNvSpPr>
            <a:spLocks noGrp="1"/>
          </p:cNvSpPr>
          <p:nvPr>
            <p:ph type="title"/>
          </p:nvPr>
        </p:nvSpPr>
        <p:spPr>
          <a:xfrm>
            <a:off x="1219200" y="76200"/>
            <a:ext cx="7141221" cy="1143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909400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4000" y="3581400"/>
            <a:ext cx="7010400" cy="1362075"/>
          </a:xfrm>
          <a:solidFill>
            <a:schemeClr val="bg1"/>
          </a:solidFill>
        </p:spPr>
        <p:txBody>
          <a:bodyPr anchor="t"/>
          <a:lstStyle>
            <a:lvl1pPr algn="l">
              <a:defRPr sz="4000" b="1" cap="all">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524000" y="1752600"/>
            <a:ext cx="69342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23ADBB-DF8F-4B9A-9694-7F8841222BDB}" type="datetime1">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C510D-D580-43A2-9ABD-5D3EEA2F3D97}" type="slidenum">
              <a:rPr lang="en-US" smtClean="0"/>
              <a:t>‹#›</a:t>
            </a:fld>
            <a:endParaRPr lang="en-US"/>
          </a:p>
        </p:txBody>
      </p:sp>
      <p:sp>
        <p:nvSpPr>
          <p:cNvPr id="7" name="Title Placeholder 1"/>
          <p:cNvSpPr txBox="1">
            <a:spLocks/>
          </p:cNvSpPr>
          <p:nvPr userDrawn="1"/>
        </p:nvSpPr>
        <p:spPr>
          <a:xfrm>
            <a:off x="1219200" y="76200"/>
            <a:ext cx="7141221"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a:t>Click to edit Master title style</a:t>
            </a:r>
            <a:endParaRPr lang="en-US" dirty="0"/>
          </a:p>
        </p:txBody>
      </p:sp>
    </p:spTree>
    <p:extLst>
      <p:ext uri="{BB962C8B-B14F-4D97-AF65-F5344CB8AC3E}">
        <p14:creationId xmlns:p14="http://schemas.microsoft.com/office/powerpoint/2010/main" val="3436517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905000"/>
            <a:ext cx="3657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29200" y="1905000"/>
            <a:ext cx="39624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841D4F6-58E1-413D-98C3-7523DCC93AA2}" type="datetime1">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4C510D-D580-43A2-9ABD-5D3EEA2F3D97}" type="slidenum">
              <a:rPr lang="en-US" smtClean="0"/>
              <a:t>‹#›</a:t>
            </a:fld>
            <a:endParaRPr lang="en-US"/>
          </a:p>
        </p:txBody>
      </p:sp>
    </p:spTree>
    <p:extLst>
      <p:ext uri="{BB962C8B-B14F-4D97-AF65-F5344CB8AC3E}">
        <p14:creationId xmlns:p14="http://schemas.microsoft.com/office/powerpoint/2010/main" val="1586887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219199" y="1828800"/>
            <a:ext cx="3451927"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19200" y="2590800"/>
            <a:ext cx="3429000" cy="2907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29200" y="1828800"/>
            <a:ext cx="33559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29200" y="2603162"/>
            <a:ext cx="3355975" cy="2895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C641BC-D247-49ED-8DD0-B316C5A42779}" type="datetime1">
              <a:rPr lang="en-US" smtClean="0"/>
              <a:t>7/12/2022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4C510D-D580-43A2-9ABD-5D3EEA2F3D97}" type="slidenum">
              <a:rPr lang="en-US" smtClean="0"/>
              <a:t>‹#›</a:t>
            </a:fld>
            <a:endParaRPr lang="en-US"/>
          </a:p>
        </p:txBody>
      </p:sp>
    </p:spTree>
    <p:extLst>
      <p:ext uri="{BB962C8B-B14F-4D97-AF65-F5344CB8AC3E}">
        <p14:creationId xmlns:p14="http://schemas.microsoft.com/office/powerpoint/2010/main" val="2082650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6B223F-E0F9-40D1-BF68-F2EDEA083FA5}" type="datetime1">
              <a:rPr lang="en-US" smtClean="0"/>
              <a:t>7/12/2022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4C510D-D580-43A2-9ABD-5D3EEA2F3D97}" type="slidenum">
              <a:rPr lang="en-US" smtClean="0"/>
              <a:t>‹#›</a:t>
            </a:fld>
            <a:endParaRPr lang="en-US"/>
          </a:p>
        </p:txBody>
      </p:sp>
    </p:spTree>
    <p:extLst>
      <p:ext uri="{BB962C8B-B14F-4D97-AF65-F5344CB8AC3E}">
        <p14:creationId xmlns:p14="http://schemas.microsoft.com/office/powerpoint/2010/main" val="3575672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B6F880-E6E6-4C32-B46C-E16E2C8044C6}" type="datetime1">
              <a:rPr lang="en-US" smtClean="0"/>
              <a:t>7/12/2022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4C510D-D580-43A2-9ABD-5D3EEA2F3D97}" type="slidenum">
              <a:rPr lang="en-US" smtClean="0"/>
              <a:t>‹#›</a:t>
            </a:fld>
            <a:endParaRPr lang="en-US"/>
          </a:p>
        </p:txBody>
      </p:sp>
      <p:sp>
        <p:nvSpPr>
          <p:cNvPr id="5" name="Title Placeholder 1"/>
          <p:cNvSpPr>
            <a:spLocks noGrp="1"/>
          </p:cNvSpPr>
          <p:nvPr>
            <p:ph type="title"/>
          </p:nvPr>
        </p:nvSpPr>
        <p:spPr>
          <a:xfrm>
            <a:off x="1219200" y="76200"/>
            <a:ext cx="7141221" cy="1143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96716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76400"/>
            <a:ext cx="5111750" cy="4449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AF68F-F5C7-4F13-AF40-88251EA9C56C}" type="datetime1">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4C510D-D580-43A2-9ABD-5D3EEA2F3D97}" type="slidenum">
              <a:rPr lang="en-US" smtClean="0"/>
              <a:t>‹#›</a:t>
            </a:fld>
            <a:endParaRPr lang="en-US"/>
          </a:p>
        </p:txBody>
      </p:sp>
      <p:sp>
        <p:nvSpPr>
          <p:cNvPr id="8" name="Title Placeholder 1"/>
          <p:cNvSpPr>
            <a:spLocks noGrp="1"/>
          </p:cNvSpPr>
          <p:nvPr>
            <p:ph type="title"/>
          </p:nvPr>
        </p:nvSpPr>
        <p:spPr>
          <a:xfrm>
            <a:off x="1219200" y="76200"/>
            <a:ext cx="7141221" cy="1143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297037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48200"/>
            <a:ext cx="5486400" cy="566738"/>
          </a:xfrm>
        </p:spPr>
        <p:txBody>
          <a:bodyPr anchor="b"/>
          <a:lstStyle>
            <a:lvl1pPr algn="l">
              <a:defRPr sz="2000" b="1">
                <a:solidFill>
                  <a:schemeClr val="accent3">
                    <a:lumMod val="50000"/>
                  </a:schemeClr>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792288" y="1752600"/>
            <a:ext cx="5486400" cy="297497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595938"/>
            <a:ext cx="5486400" cy="423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BC94B4-55FF-435D-BBB6-CB851795F604}" type="datetime1">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4C510D-D580-43A2-9ABD-5D3EEA2F3D97}" type="slidenum">
              <a:rPr lang="en-US" smtClean="0"/>
              <a:t>‹#›</a:t>
            </a:fld>
            <a:endParaRPr lang="en-US"/>
          </a:p>
        </p:txBody>
      </p:sp>
      <p:sp>
        <p:nvSpPr>
          <p:cNvPr id="8" name="Title Placeholder 1"/>
          <p:cNvSpPr txBox="1">
            <a:spLocks/>
          </p:cNvSpPr>
          <p:nvPr userDrawn="1"/>
        </p:nvSpPr>
        <p:spPr>
          <a:xfrm>
            <a:off x="1219200" y="76200"/>
            <a:ext cx="7141221"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a:t>Click to edit Master title style</a:t>
            </a:r>
            <a:endParaRPr lang="en-US" dirty="0"/>
          </a:p>
        </p:txBody>
      </p:sp>
    </p:spTree>
    <p:extLst>
      <p:ext uri="{BB962C8B-B14F-4D97-AF65-F5344CB8AC3E}">
        <p14:creationId xmlns:p14="http://schemas.microsoft.com/office/powerpoint/2010/main" val="1602127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200" y="76200"/>
            <a:ext cx="7141221"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19200" y="1676400"/>
            <a:ext cx="7162800" cy="4343399"/>
          </a:xfrm>
          <a:prstGeom prst="rect">
            <a:avLst/>
          </a:prstGeom>
          <a:solidFill>
            <a:schemeClr val="bg1"/>
          </a:solidFill>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438400" y="6324600"/>
            <a:ext cx="1066800" cy="365125"/>
          </a:xfrm>
          <a:prstGeom prst="rect">
            <a:avLst/>
          </a:prstGeom>
        </p:spPr>
        <p:txBody>
          <a:bodyPr vert="horz" lIns="91440" tIns="45720" rIns="91440" bIns="45720" rtlCol="0" anchor="ctr"/>
          <a:lstStyle>
            <a:lvl1pPr algn="l">
              <a:defRPr sz="1200">
                <a:solidFill>
                  <a:schemeClr val="bg1"/>
                </a:solidFill>
              </a:defRPr>
            </a:lvl1pPr>
          </a:lstStyle>
          <a:p>
            <a:fld id="{67BB9C36-502A-43C9-8B90-027477CABB40}" type="datetime1">
              <a:rPr lang="en-US" smtClean="0"/>
              <a:t>7/12/2022</a:t>
            </a:fld>
            <a:endParaRPr lang="en-US" dirty="0"/>
          </a:p>
        </p:txBody>
      </p:sp>
      <p:sp>
        <p:nvSpPr>
          <p:cNvPr id="5" name="Footer Placeholder 4"/>
          <p:cNvSpPr>
            <a:spLocks noGrp="1"/>
          </p:cNvSpPr>
          <p:nvPr>
            <p:ph type="ftr" sz="quarter" idx="3"/>
          </p:nvPr>
        </p:nvSpPr>
        <p:spPr>
          <a:xfrm>
            <a:off x="3657600" y="6324600"/>
            <a:ext cx="25908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324600" y="6324600"/>
            <a:ext cx="2133600" cy="365125"/>
          </a:xfrm>
          <a:prstGeom prst="rect">
            <a:avLst/>
          </a:prstGeom>
        </p:spPr>
        <p:txBody>
          <a:bodyPr vert="horz" lIns="91440" tIns="45720" rIns="91440" bIns="45720" rtlCol="0" anchor="ctr"/>
          <a:lstStyle>
            <a:lvl1pPr algn="r">
              <a:defRPr sz="1200">
                <a:solidFill>
                  <a:schemeClr val="bg1"/>
                </a:solidFill>
              </a:defRPr>
            </a:lvl1pPr>
          </a:lstStyle>
          <a:p>
            <a:fld id="{964C510D-D580-43A2-9ABD-5D3EEA2F3D97}" type="slidenum">
              <a:rPr lang="en-US" smtClean="0"/>
              <a:pPr/>
              <a:t>‹#›</a:t>
            </a:fld>
            <a:endParaRPr lang="en-US" dirty="0"/>
          </a:p>
        </p:txBody>
      </p:sp>
    </p:spTree>
    <p:extLst>
      <p:ext uri="{BB962C8B-B14F-4D97-AF65-F5344CB8AC3E}">
        <p14:creationId xmlns:p14="http://schemas.microsoft.com/office/powerpoint/2010/main" val="1509543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mailto:Carolyn.James@dot.gov"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fhwa.dot.gov/real_estate/flt/toolkit/guidance/flt_manua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fhwa.dot.gov/real_estate/flt/toolki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76200"/>
            <a:ext cx="7674621" cy="1143000"/>
          </a:xfrm>
        </p:spPr>
        <p:txBody>
          <a:bodyPr/>
          <a:lstStyle/>
          <a:p>
            <a:r>
              <a:rPr lang="en-US" dirty="0"/>
              <a:t>Federal Land Transfers</a:t>
            </a:r>
          </a:p>
        </p:txBody>
      </p:sp>
      <p:pic>
        <p:nvPicPr>
          <p:cNvPr id="5" name="Picture 4" descr="This is a photo from Gallatin National Forest. There a mountain in the background. In the foreground is a field of grass surrounded by evergreen trees to each side. The sky is clea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676400"/>
            <a:ext cx="7543800" cy="4343399"/>
          </a:xfrm>
          <a:prstGeom prst="rect">
            <a:avLst/>
          </a:prstGeom>
        </p:spPr>
      </p:pic>
      <p:sp>
        <p:nvSpPr>
          <p:cNvPr id="4" name="Slide Number Placeholder 3"/>
          <p:cNvSpPr>
            <a:spLocks noGrp="1"/>
          </p:cNvSpPr>
          <p:nvPr>
            <p:ph type="sldNum" sz="quarter" idx="12"/>
          </p:nvPr>
        </p:nvSpPr>
        <p:spPr/>
        <p:txBody>
          <a:bodyPr/>
          <a:lstStyle/>
          <a:p>
            <a:fld id="{964C510D-D580-43A2-9ABD-5D3EEA2F3D97}" type="slidenum">
              <a:rPr lang="en-US" smtClean="0"/>
              <a:t>1</a:t>
            </a:fld>
            <a:endParaRPr lang="en-US"/>
          </a:p>
        </p:txBody>
      </p:sp>
    </p:spTree>
    <p:extLst>
      <p:ext uri="{BB962C8B-B14F-4D97-AF65-F5344CB8AC3E}">
        <p14:creationId xmlns:p14="http://schemas.microsoft.com/office/powerpoint/2010/main" val="2833786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143000"/>
          </a:xfrm>
        </p:spPr>
        <p:txBody>
          <a:bodyPr>
            <a:normAutofit fontScale="90000"/>
          </a:bodyPr>
          <a:lstStyle/>
          <a:p>
            <a:r>
              <a:rPr lang="en-US" dirty="0"/>
              <a:t>Acquisition by Highway Easement Deed</a:t>
            </a:r>
          </a:p>
        </p:txBody>
      </p:sp>
      <p:pic>
        <p:nvPicPr>
          <p:cNvPr id="6" name="Content Placeholder 5" descr="This is a picture of the logo for the General Services Administration. It is blue with white letters reading &quot;GSA.&quot;"/>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381000" y="2209800"/>
            <a:ext cx="3429000" cy="3038157"/>
          </a:xfrm>
        </p:spPr>
      </p:pic>
      <p:sp>
        <p:nvSpPr>
          <p:cNvPr id="4" name="Content Placeholder 3"/>
          <p:cNvSpPr>
            <a:spLocks noGrp="1"/>
          </p:cNvSpPr>
          <p:nvPr>
            <p:ph sz="half" idx="2"/>
          </p:nvPr>
        </p:nvSpPr>
        <p:spPr>
          <a:xfrm>
            <a:off x="3962400" y="1929788"/>
            <a:ext cx="5029200" cy="4394812"/>
          </a:xfrm>
        </p:spPr>
        <p:txBody>
          <a:bodyPr>
            <a:normAutofit lnSpcReduction="10000"/>
          </a:bodyPr>
          <a:lstStyle/>
          <a:p>
            <a:pPr>
              <a:buFont typeface="Wingdings" panose="05000000000000000000" pitchFamily="2" charset="2"/>
              <a:buChar char="Ø"/>
            </a:pPr>
            <a:r>
              <a:rPr lang="en-US" dirty="0"/>
              <a:t>Property interests from the U.S. via Federal land transfer are typically by Highway Easement Deed</a:t>
            </a:r>
          </a:p>
          <a:p>
            <a:pPr>
              <a:buFont typeface="Wingdings" panose="05000000000000000000" pitchFamily="2" charset="2"/>
              <a:buChar char="Ø"/>
            </a:pPr>
            <a:r>
              <a:rPr lang="en-US" dirty="0"/>
              <a:t>Acquisition in fee is rare and would likely only happen when the FLMA has no interest in retaining the property</a:t>
            </a:r>
          </a:p>
          <a:p>
            <a:pPr>
              <a:buFont typeface="Wingdings" panose="05000000000000000000" pitchFamily="2" charset="2"/>
              <a:buChar char="Ø"/>
            </a:pPr>
            <a:r>
              <a:rPr lang="en-US" dirty="0"/>
              <a:t>Note, however, GSA might be interested in retention</a:t>
            </a:r>
          </a:p>
        </p:txBody>
      </p:sp>
      <p:sp>
        <p:nvSpPr>
          <p:cNvPr id="5" name="Slide Number Placeholder 4"/>
          <p:cNvSpPr>
            <a:spLocks noGrp="1"/>
          </p:cNvSpPr>
          <p:nvPr>
            <p:ph type="sldNum" sz="quarter" idx="12"/>
          </p:nvPr>
        </p:nvSpPr>
        <p:spPr/>
        <p:txBody>
          <a:bodyPr/>
          <a:lstStyle/>
          <a:p>
            <a:fld id="{964C510D-D580-43A2-9ABD-5D3EEA2F3D97}" type="slidenum">
              <a:rPr lang="en-US" smtClean="0"/>
              <a:t>10</a:t>
            </a:fld>
            <a:endParaRPr lang="en-US"/>
          </a:p>
        </p:txBody>
      </p:sp>
    </p:spTree>
    <p:extLst>
      <p:ext uri="{BB962C8B-B14F-4D97-AF65-F5344CB8AC3E}">
        <p14:creationId xmlns:p14="http://schemas.microsoft.com/office/powerpoint/2010/main" val="2838486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4928"/>
            <a:ext cx="8686800" cy="1143000"/>
          </a:xfrm>
        </p:spPr>
        <p:txBody>
          <a:bodyPr/>
          <a:lstStyle/>
          <a:p>
            <a:r>
              <a:rPr lang="en-US" dirty="0"/>
              <a:t>Determination of Legal Sufficiency</a:t>
            </a:r>
          </a:p>
        </p:txBody>
      </p:sp>
      <p:sp>
        <p:nvSpPr>
          <p:cNvPr id="3" name="Content Placeholder 2"/>
          <p:cNvSpPr>
            <a:spLocks noGrp="1"/>
          </p:cNvSpPr>
          <p:nvPr>
            <p:ph sz="half" idx="1"/>
          </p:nvPr>
        </p:nvSpPr>
        <p:spPr>
          <a:xfrm>
            <a:off x="304800" y="1905000"/>
            <a:ext cx="8077200" cy="3886200"/>
          </a:xfrm>
        </p:spPr>
        <p:txBody>
          <a:bodyPr>
            <a:normAutofit/>
          </a:bodyPr>
          <a:lstStyle/>
          <a:p>
            <a:pPr>
              <a:buFont typeface="Wingdings" panose="05000000000000000000" pitchFamily="2" charset="2"/>
              <a:buChar char="Ø"/>
            </a:pPr>
            <a:r>
              <a:rPr lang="en-US" dirty="0"/>
              <a:t>The HED must be determined to be legally sufficient both by the State’s legal division and FHWA</a:t>
            </a:r>
          </a:p>
          <a:p>
            <a:pPr>
              <a:buFont typeface="Wingdings" panose="05000000000000000000" pitchFamily="2" charset="2"/>
              <a:buChar char="Ø"/>
            </a:pPr>
            <a:r>
              <a:rPr lang="en-US" dirty="0"/>
              <a:t>While a draft copy of the HED may be circulated for concurrent legal review, the determination of legal sufficiency by the State will precede such determination by FHWA-HCC</a:t>
            </a:r>
          </a:p>
        </p:txBody>
      </p:sp>
      <p:sp>
        <p:nvSpPr>
          <p:cNvPr id="5" name="Slide Number Placeholder 4"/>
          <p:cNvSpPr>
            <a:spLocks noGrp="1"/>
          </p:cNvSpPr>
          <p:nvPr>
            <p:ph type="sldNum" sz="quarter" idx="12"/>
          </p:nvPr>
        </p:nvSpPr>
        <p:spPr/>
        <p:txBody>
          <a:bodyPr/>
          <a:lstStyle/>
          <a:p>
            <a:fld id="{964C510D-D580-43A2-9ABD-5D3EEA2F3D97}" type="slidenum">
              <a:rPr lang="en-US" smtClean="0"/>
              <a:t>11</a:t>
            </a:fld>
            <a:endParaRPr lang="en-US"/>
          </a:p>
        </p:txBody>
      </p:sp>
    </p:spTree>
    <p:extLst>
      <p:ext uri="{BB962C8B-B14F-4D97-AF65-F5344CB8AC3E}">
        <p14:creationId xmlns:p14="http://schemas.microsoft.com/office/powerpoint/2010/main" val="658897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62499"/>
            <a:ext cx="8610600" cy="1143000"/>
          </a:xfrm>
        </p:spPr>
        <p:txBody>
          <a:bodyPr>
            <a:normAutofit fontScale="90000"/>
          </a:bodyPr>
          <a:lstStyle/>
          <a:p>
            <a:r>
              <a:rPr lang="en-US" dirty="0"/>
              <a:t>Questions about Federal Land Transfers</a:t>
            </a:r>
          </a:p>
        </p:txBody>
      </p:sp>
      <p:sp>
        <p:nvSpPr>
          <p:cNvPr id="3" name="Slide Number Placeholder 2"/>
          <p:cNvSpPr>
            <a:spLocks noGrp="1"/>
          </p:cNvSpPr>
          <p:nvPr>
            <p:ph type="sldNum" sz="quarter" idx="12"/>
          </p:nvPr>
        </p:nvSpPr>
        <p:spPr/>
        <p:txBody>
          <a:bodyPr/>
          <a:lstStyle/>
          <a:p>
            <a:fld id="{964C510D-D580-43A2-9ABD-5D3EEA2F3D97}" type="slidenum">
              <a:rPr lang="en-US" smtClean="0"/>
              <a:t>12</a:t>
            </a:fld>
            <a:endParaRPr lang="en-US"/>
          </a:p>
        </p:txBody>
      </p:sp>
      <p:sp>
        <p:nvSpPr>
          <p:cNvPr id="6" name="Content Placeholder 5">
            <a:extLst>
              <a:ext uri="{FF2B5EF4-FFF2-40B4-BE49-F238E27FC236}">
                <a16:creationId xmlns:a16="http://schemas.microsoft.com/office/drawing/2014/main" id="{D151A0BD-BEA0-4C01-890C-433DC6B97D2D}"/>
              </a:ext>
            </a:extLst>
          </p:cNvPr>
          <p:cNvSpPr>
            <a:spLocks noGrp="1"/>
          </p:cNvSpPr>
          <p:nvPr>
            <p:ph idx="1"/>
          </p:nvPr>
        </p:nvSpPr>
        <p:spPr>
          <a:xfrm>
            <a:off x="990600" y="2133600"/>
            <a:ext cx="7162800" cy="4038600"/>
          </a:xfrm>
        </p:spPr>
        <p:txBody>
          <a:bodyPr/>
          <a:lstStyle/>
          <a:p>
            <a:r>
              <a:rPr lang="en-US" dirty="0"/>
              <a:t>Questions?</a:t>
            </a:r>
          </a:p>
          <a:p>
            <a:endParaRPr lang="en-US" dirty="0"/>
          </a:p>
          <a:p>
            <a:endParaRPr lang="en-US" dirty="0"/>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Carolyn Winborne James</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Federal Highway Administration</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Office of Real Estate Services</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National Program Lead Federal Land Transfers </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1200 New Jersey Avenue, SE</a:t>
            </a:r>
          </a:p>
          <a:p>
            <a:pPr marL="0" marR="0" indent="0">
              <a:spcBef>
                <a:spcPts val="0"/>
              </a:spcBef>
              <a:spcAft>
                <a:spcPts val="0"/>
              </a:spcAft>
              <a:buNone/>
            </a:pPr>
            <a:r>
              <a:rPr lang="en-US" sz="1800" dirty="0" err="1">
                <a:effectLst/>
                <a:latin typeface="Calibri" panose="020F0502020204030204" pitchFamily="34" charset="0"/>
                <a:ea typeface="Calibri" panose="020F0502020204030204" pitchFamily="34" charset="0"/>
              </a:rPr>
              <a:t>Washington,DC</a:t>
            </a:r>
            <a:r>
              <a:rPr lang="en-US" sz="1800" dirty="0">
                <a:effectLst/>
                <a:latin typeface="Calibri" panose="020F0502020204030204" pitchFamily="34" charset="0"/>
                <a:ea typeface="Calibri" panose="020F0502020204030204" pitchFamily="34" charset="0"/>
              </a:rPr>
              <a:t> 20590</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202-493-0353</a:t>
            </a:r>
          </a:p>
          <a:p>
            <a:pPr marL="0" marR="0" indent="0">
              <a:spcBef>
                <a:spcPts val="0"/>
              </a:spcBef>
              <a:spcAft>
                <a:spcPts val="0"/>
              </a:spcAft>
              <a:buNone/>
            </a:pPr>
            <a:r>
              <a:rPr lang="en-US" sz="1800" u="sng" dirty="0">
                <a:solidFill>
                  <a:srgbClr val="0000FF"/>
                </a:solidFill>
                <a:effectLst/>
                <a:latin typeface="Calibri" panose="020F0502020204030204" pitchFamily="34" charset="0"/>
                <a:ea typeface="Calibri" panose="020F0502020204030204" pitchFamily="34" charset="0"/>
                <a:hlinkClick r:id="rId3"/>
              </a:rPr>
              <a:t>Carolyn.James@dot.gov</a:t>
            </a:r>
            <a:endParaRPr lang="en-US" sz="1800" dirty="0">
              <a:effectLst/>
              <a:latin typeface="Calibri" panose="020F0502020204030204" pitchFamily="34" charset="0"/>
              <a:ea typeface="Calibri" panose="020F0502020204030204" pitchFamily="34" charset="0"/>
            </a:endParaRPr>
          </a:p>
          <a:p>
            <a:endParaRPr lang="en-US" sz="1400" dirty="0"/>
          </a:p>
        </p:txBody>
      </p:sp>
    </p:spTree>
    <p:extLst>
      <p:ext uri="{BB962C8B-B14F-4D97-AF65-F5344CB8AC3E}">
        <p14:creationId xmlns:p14="http://schemas.microsoft.com/office/powerpoint/2010/main" val="3238572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24927"/>
            <a:ext cx="8305800" cy="1143000"/>
          </a:xfrm>
        </p:spPr>
        <p:txBody>
          <a:bodyPr/>
          <a:lstStyle/>
          <a:p>
            <a:r>
              <a:rPr lang="en-US" dirty="0"/>
              <a:t>Acronyms</a:t>
            </a:r>
          </a:p>
        </p:txBody>
      </p:sp>
      <p:sp>
        <p:nvSpPr>
          <p:cNvPr id="2" name="Content Placeholder 1"/>
          <p:cNvSpPr>
            <a:spLocks noGrp="1"/>
          </p:cNvSpPr>
          <p:nvPr>
            <p:ph idx="1"/>
          </p:nvPr>
        </p:nvSpPr>
        <p:spPr>
          <a:xfrm>
            <a:off x="609600" y="1674564"/>
            <a:ext cx="8382000" cy="4343399"/>
          </a:xfrm>
        </p:spPr>
        <p:txBody>
          <a:bodyPr>
            <a:normAutofit fontScale="92500"/>
          </a:bodyPr>
          <a:lstStyle/>
          <a:p>
            <a:pPr marL="0" indent="0">
              <a:buNone/>
            </a:pPr>
            <a:r>
              <a:rPr lang="en-US" dirty="0"/>
              <a:t>Some acronyms that will be encountered are:</a:t>
            </a:r>
          </a:p>
          <a:p>
            <a:pPr marL="171450" indent="-171450"/>
            <a:r>
              <a:rPr lang="en-US" dirty="0"/>
              <a:t>FLT – acronym for Federal Land Transfer</a:t>
            </a:r>
          </a:p>
          <a:p>
            <a:pPr marL="171450" indent="-171450"/>
            <a:r>
              <a:rPr lang="en-US" dirty="0"/>
              <a:t>FLMA – acronym for Federal Land Management Agency; common FLMAs are the Forest Service, GSA, and the Bureau of Land Management</a:t>
            </a:r>
          </a:p>
          <a:p>
            <a:pPr marL="171450" indent="-171450"/>
            <a:r>
              <a:rPr lang="en-US" dirty="0"/>
              <a:t>HED – Highway Easement Deed, the most common conveyance document for FLTs</a:t>
            </a:r>
          </a:p>
          <a:p>
            <a:pPr marL="171450" indent="-171450"/>
            <a:r>
              <a:rPr lang="en-US" dirty="0"/>
              <a:t>LOC – Letter of Consent is requested from the FLMA</a:t>
            </a:r>
          </a:p>
          <a:p>
            <a:pPr marL="0" indent="0">
              <a:buNone/>
            </a:pPr>
            <a:endParaRPr lang="en-US" dirty="0"/>
          </a:p>
        </p:txBody>
      </p:sp>
      <p:sp>
        <p:nvSpPr>
          <p:cNvPr id="3" name="Slide Number Placeholder 2"/>
          <p:cNvSpPr>
            <a:spLocks noGrp="1"/>
          </p:cNvSpPr>
          <p:nvPr>
            <p:ph type="sldNum" sz="quarter" idx="12"/>
          </p:nvPr>
        </p:nvSpPr>
        <p:spPr/>
        <p:txBody>
          <a:bodyPr/>
          <a:lstStyle/>
          <a:p>
            <a:fld id="{964C510D-D580-43A2-9ABD-5D3EEA2F3D97}" type="slidenum">
              <a:rPr lang="en-US" smtClean="0"/>
              <a:t>2</a:t>
            </a:fld>
            <a:endParaRPr lang="en-US"/>
          </a:p>
        </p:txBody>
      </p:sp>
    </p:spTree>
    <p:extLst>
      <p:ext uri="{BB962C8B-B14F-4D97-AF65-F5344CB8AC3E}">
        <p14:creationId xmlns:p14="http://schemas.microsoft.com/office/powerpoint/2010/main" val="849918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A6AA5D-04A6-4076-A680-45CC7BBFAA2E}"/>
              </a:ext>
            </a:extLst>
          </p:cNvPr>
          <p:cNvSpPr>
            <a:spLocks noGrp="1"/>
          </p:cNvSpPr>
          <p:nvPr>
            <p:ph idx="1"/>
          </p:nvPr>
        </p:nvSpPr>
        <p:spPr>
          <a:xfrm>
            <a:off x="1219200" y="1676400"/>
            <a:ext cx="7162800" cy="4953000"/>
          </a:xfrm>
        </p:spPr>
        <p:txBody>
          <a:bodyPr>
            <a:normAutofit fontScale="77500" lnSpcReduction="20000"/>
          </a:bodyPr>
          <a:lstStyle/>
          <a:p>
            <a:r>
              <a:rPr lang="en-US" dirty="0"/>
              <a:t>FHWA is authorized to transfer lands under the jurisdiction of federal agencies to State DOTs to construct, operate and maintain highways, or to obtain materials for such purposes. </a:t>
            </a:r>
          </a:p>
          <a:p>
            <a:r>
              <a:rPr lang="en-US" dirty="0"/>
              <a:t>A manual describing the process, referred to as the “Attorney’s Manual for Public Transfer and Federal Condemnation” (Attorney’s Manual), Publication No. FHWA-CC-89-006, was issued in 1989. </a:t>
            </a:r>
          </a:p>
          <a:p>
            <a:r>
              <a:rPr lang="en-US" dirty="0"/>
              <a:t>The 2009 document, entitled Manual for Federal Land Transfers for Federal-Aid Projects, updated and superseded chapter 1 of the 1989 manual. </a:t>
            </a:r>
          </a:p>
          <a:p>
            <a:r>
              <a:rPr lang="en-US" dirty="0">
                <a:hlinkClick r:id="rId3"/>
              </a:rPr>
              <a:t>https://www.fhwa.dot.gov/real_estate/flt/toolkit/guidance/flt_manual/</a:t>
            </a:r>
            <a:endParaRPr lang="en-US" dirty="0"/>
          </a:p>
          <a:p>
            <a:r>
              <a:rPr lang="en-US" dirty="0">
                <a:hlinkClick r:id="rId4"/>
              </a:rPr>
              <a:t>https://www.fhwa.dot.gov/real_estate/flt/toolkit/</a:t>
            </a:r>
            <a:endParaRPr lang="en-US" dirty="0"/>
          </a:p>
          <a:p>
            <a:endParaRPr lang="en-US" dirty="0"/>
          </a:p>
          <a:p>
            <a:endParaRPr lang="en-US" dirty="0"/>
          </a:p>
        </p:txBody>
      </p:sp>
      <p:sp>
        <p:nvSpPr>
          <p:cNvPr id="3" name="Slide Number Placeholder 2">
            <a:extLst>
              <a:ext uri="{FF2B5EF4-FFF2-40B4-BE49-F238E27FC236}">
                <a16:creationId xmlns:a16="http://schemas.microsoft.com/office/drawing/2014/main" id="{8FCEE0AE-4FA1-4631-8925-40D44172682D}"/>
              </a:ext>
            </a:extLst>
          </p:cNvPr>
          <p:cNvSpPr>
            <a:spLocks noGrp="1"/>
          </p:cNvSpPr>
          <p:nvPr>
            <p:ph type="sldNum" sz="quarter" idx="12"/>
          </p:nvPr>
        </p:nvSpPr>
        <p:spPr/>
        <p:txBody>
          <a:bodyPr/>
          <a:lstStyle/>
          <a:p>
            <a:fld id="{964C510D-D580-43A2-9ABD-5D3EEA2F3D97}" type="slidenum">
              <a:rPr lang="en-US" smtClean="0"/>
              <a:t>3</a:t>
            </a:fld>
            <a:endParaRPr lang="en-US"/>
          </a:p>
        </p:txBody>
      </p:sp>
      <p:sp>
        <p:nvSpPr>
          <p:cNvPr id="4" name="Title 3">
            <a:extLst>
              <a:ext uri="{FF2B5EF4-FFF2-40B4-BE49-F238E27FC236}">
                <a16:creationId xmlns:a16="http://schemas.microsoft.com/office/drawing/2014/main" id="{A45AD2C1-D2FC-4BF2-9CC5-7D323D355970}"/>
              </a:ext>
            </a:extLst>
          </p:cNvPr>
          <p:cNvSpPr>
            <a:spLocks noGrp="1"/>
          </p:cNvSpPr>
          <p:nvPr>
            <p:ph type="title"/>
          </p:nvPr>
        </p:nvSpPr>
        <p:spPr/>
        <p:txBody>
          <a:bodyPr/>
          <a:lstStyle/>
          <a:p>
            <a:r>
              <a:rPr lang="en-US" dirty="0"/>
              <a:t>Background</a:t>
            </a:r>
          </a:p>
        </p:txBody>
      </p:sp>
    </p:spTree>
    <p:extLst>
      <p:ext uri="{BB962C8B-B14F-4D97-AF65-F5344CB8AC3E}">
        <p14:creationId xmlns:p14="http://schemas.microsoft.com/office/powerpoint/2010/main" val="4004733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482DC2-EA72-4928-9D8A-CFC2C2B1B1B2}"/>
              </a:ext>
            </a:extLst>
          </p:cNvPr>
          <p:cNvSpPr>
            <a:spLocks noGrp="1"/>
          </p:cNvSpPr>
          <p:nvPr>
            <p:ph idx="1"/>
          </p:nvPr>
        </p:nvSpPr>
        <p:spPr/>
        <p:txBody>
          <a:bodyPr/>
          <a:lstStyle/>
          <a:p>
            <a:pPr marL="384048" marR="0" lvl="0" indent="-384048" algn="l" defTabSz="6858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en-US" altLang="en-US" sz="2800" b="0" i="0" u="none" strike="noStrike" kern="1200" cap="none" spc="0" normalizeH="0" baseline="0" noProof="0" dirty="0">
                <a:ln>
                  <a:noFill/>
                </a:ln>
                <a:solidFill>
                  <a:srgbClr val="1F497D"/>
                </a:solidFill>
                <a:effectLst/>
                <a:uLnTx/>
                <a:uFillTx/>
                <a:latin typeface="Franklin Gothic Book" panose="020B0503020102020204"/>
                <a:ea typeface="+mn-ea"/>
                <a:cs typeface="+mn-cs"/>
              </a:rPr>
              <a:t>23 U.S.C. 107(d) provides for the transfer of federal lands to a State or others for an Interstate facility.</a:t>
            </a:r>
          </a:p>
          <a:p>
            <a:pPr marL="384048" marR="0" lvl="0" indent="-384048" algn="l" defTabSz="6858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en-US" altLang="en-US" sz="2800" b="0" i="0" u="none" strike="noStrike" kern="1200" cap="none" spc="0" normalizeH="0" baseline="0" noProof="0" dirty="0">
                <a:ln>
                  <a:noFill/>
                </a:ln>
                <a:solidFill>
                  <a:srgbClr val="1F497D"/>
                </a:solidFill>
                <a:effectLst/>
                <a:uLnTx/>
                <a:uFillTx/>
                <a:latin typeface="Franklin Gothic Book" panose="020B0503020102020204"/>
                <a:ea typeface="+mn-ea"/>
                <a:cs typeface="+mn-cs"/>
              </a:rPr>
              <a:t>23 U.S.C. 317 provides for the transfer of federal lands to a State or others for the right-of-way of any highway.  The statute also provides a time frame for processing FLT requests and reversion language.</a:t>
            </a:r>
          </a:p>
          <a:p>
            <a:endParaRPr lang="en-US" dirty="0"/>
          </a:p>
        </p:txBody>
      </p:sp>
      <p:sp>
        <p:nvSpPr>
          <p:cNvPr id="3" name="Slide Number Placeholder 2">
            <a:extLst>
              <a:ext uri="{FF2B5EF4-FFF2-40B4-BE49-F238E27FC236}">
                <a16:creationId xmlns:a16="http://schemas.microsoft.com/office/drawing/2014/main" id="{E0F40701-60AF-4BF2-BD68-0ECE161E0707}"/>
              </a:ext>
            </a:extLst>
          </p:cNvPr>
          <p:cNvSpPr>
            <a:spLocks noGrp="1"/>
          </p:cNvSpPr>
          <p:nvPr>
            <p:ph type="sldNum" sz="quarter" idx="12"/>
          </p:nvPr>
        </p:nvSpPr>
        <p:spPr/>
        <p:txBody>
          <a:bodyPr/>
          <a:lstStyle/>
          <a:p>
            <a:fld id="{964C510D-D580-43A2-9ABD-5D3EEA2F3D97}" type="slidenum">
              <a:rPr lang="en-US" smtClean="0"/>
              <a:t>4</a:t>
            </a:fld>
            <a:endParaRPr lang="en-US"/>
          </a:p>
        </p:txBody>
      </p:sp>
      <p:sp>
        <p:nvSpPr>
          <p:cNvPr id="4" name="Title 3">
            <a:extLst>
              <a:ext uri="{FF2B5EF4-FFF2-40B4-BE49-F238E27FC236}">
                <a16:creationId xmlns:a16="http://schemas.microsoft.com/office/drawing/2014/main" id="{B44CD050-8FB9-4F19-9AF9-843F46AA0E76}"/>
              </a:ext>
            </a:extLst>
          </p:cNvPr>
          <p:cNvSpPr>
            <a:spLocks noGrp="1"/>
          </p:cNvSpPr>
          <p:nvPr>
            <p:ph type="title"/>
          </p:nvPr>
        </p:nvSpPr>
        <p:spPr/>
        <p:txBody>
          <a:bodyPr/>
          <a:lstStyle/>
          <a:p>
            <a:r>
              <a:rPr kumimoji="0" lang="en-US" sz="4400" b="0" i="0" u="none" strike="noStrike" kern="1200" cap="none" spc="0" normalizeH="0" baseline="0" noProof="0" dirty="0">
                <a:ln>
                  <a:noFill/>
                </a:ln>
                <a:solidFill>
                  <a:prstClr val="white"/>
                </a:solidFill>
                <a:effectLst/>
                <a:uLnTx/>
                <a:uFillTx/>
                <a:latin typeface="Calibri"/>
                <a:ea typeface="+mj-ea"/>
                <a:cs typeface="+mj-cs"/>
              </a:rPr>
              <a:t>Statutory Authority</a:t>
            </a:r>
            <a:endParaRPr lang="en-US" dirty="0"/>
          </a:p>
        </p:txBody>
      </p:sp>
    </p:spTree>
    <p:extLst>
      <p:ext uri="{BB962C8B-B14F-4D97-AF65-F5344CB8AC3E}">
        <p14:creationId xmlns:p14="http://schemas.microsoft.com/office/powerpoint/2010/main" val="1839664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4CEC608-F0E7-475D-AF0F-55DE4F8C7BDE}"/>
              </a:ext>
            </a:extLst>
          </p:cNvPr>
          <p:cNvSpPr>
            <a:spLocks noGrp="1"/>
          </p:cNvSpPr>
          <p:nvPr>
            <p:ph idx="1"/>
          </p:nvPr>
        </p:nvSpPr>
        <p:spPr/>
        <p:txBody>
          <a:bodyPr/>
          <a:lstStyle/>
          <a:p>
            <a:pPr marL="384048" marR="0" lvl="0" indent="-384048" algn="l" defTabSz="685800" rtl="0" eaLnBrk="1" fontAlgn="auto" latinLnBrk="0" hangingPunct="1">
              <a:lnSpc>
                <a:spcPct val="90000"/>
              </a:lnSpc>
              <a:spcBef>
                <a:spcPts val="1000"/>
              </a:spcBef>
              <a:spcAft>
                <a:spcPts val="200"/>
              </a:spcAft>
              <a:buClrTx/>
              <a:buSzTx/>
              <a:buFont typeface="Franklin Gothic Book" panose="020B0503020102020204" pitchFamily="34" charset="0"/>
              <a:buChar char="■"/>
              <a:tabLst/>
              <a:defRPr/>
            </a:pPr>
            <a:r>
              <a:rPr kumimoji="0" lang="en-US" altLang="en-US" sz="2800" b="0" i="0" u="none" strike="noStrike" kern="1200" cap="none" spc="0" normalizeH="0" baseline="0" noProof="0" dirty="0">
                <a:ln>
                  <a:noFill/>
                </a:ln>
                <a:solidFill>
                  <a:srgbClr val="1F497D"/>
                </a:solidFill>
                <a:effectLst/>
                <a:uLnTx/>
                <a:uFillTx/>
                <a:latin typeface="Franklin Gothic Book" panose="020B0503020102020204"/>
                <a:ea typeface="+mn-ea"/>
                <a:cs typeface="+mn-cs"/>
              </a:rPr>
              <a:t>As noted in the previous slide, sections 107(d) and 317 of Title 23, U.S.C., provide for land transfers from the U.S. to States or their nominees.</a:t>
            </a:r>
          </a:p>
          <a:p>
            <a:pPr marL="384048" marR="0" lvl="0" indent="-384048" algn="l" defTabSz="685800" rtl="0" eaLnBrk="1" fontAlgn="auto" latinLnBrk="0" hangingPunct="1">
              <a:lnSpc>
                <a:spcPct val="90000"/>
              </a:lnSpc>
              <a:spcBef>
                <a:spcPts val="1000"/>
              </a:spcBef>
              <a:spcAft>
                <a:spcPts val="200"/>
              </a:spcAft>
              <a:buClrTx/>
              <a:buSzTx/>
              <a:buFont typeface="Franklin Gothic Book" panose="020B0503020102020204" pitchFamily="34" charset="0"/>
              <a:buChar char="■"/>
              <a:tabLst/>
              <a:defRPr/>
            </a:pPr>
            <a:r>
              <a:rPr kumimoji="0" lang="en-US" altLang="en-US" sz="2800" b="0" i="0" u="none" strike="noStrike" kern="1200" cap="none" spc="0" normalizeH="0" baseline="0" noProof="0" dirty="0">
                <a:ln>
                  <a:noFill/>
                </a:ln>
                <a:solidFill>
                  <a:srgbClr val="1F497D"/>
                </a:solidFill>
                <a:effectLst/>
                <a:uLnTx/>
                <a:uFillTx/>
                <a:latin typeface="Franklin Gothic Book" panose="020B0503020102020204"/>
                <a:ea typeface="+mn-ea"/>
                <a:cs typeface="+mn-cs"/>
              </a:rPr>
              <a:t>The regulations in 23 CFR 710.601 define the process for such transfers.</a:t>
            </a:r>
          </a:p>
          <a:p>
            <a:pPr marL="384048" marR="0" lvl="0" indent="-384048" algn="l" defTabSz="685800" rtl="0" eaLnBrk="1" fontAlgn="auto" latinLnBrk="0" hangingPunct="1">
              <a:lnSpc>
                <a:spcPct val="90000"/>
              </a:lnSpc>
              <a:spcBef>
                <a:spcPts val="1000"/>
              </a:spcBef>
              <a:spcAft>
                <a:spcPts val="200"/>
              </a:spcAft>
              <a:buClrTx/>
              <a:buSzTx/>
              <a:buFont typeface="Franklin Gothic Book" panose="020B0503020102020204" pitchFamily="34" charset="0"/>
              <a:buChar char="■"/>
              <a:tabLst/>
              <a:defRPr/>
            </a:pPr>
            <a:r>
              <a:rPr kumimoji="0" lang="en-US" altLang="en-US" sz="2800" b="0" i="0" u="none" strike="noStrike" kern="1200" cap="none" spc="0" normalizeH="0" baseline="0" noProof="0" dirty="0">
                <a:ln>
                  <a:noFill/>
                </a:ln>
                <a:solidFill>
                  <a:srgbClr val="1F497D"/>
                </a:solidFill>
                <a:effectLst/>
                <a:uLnTx/>
                <a:uFillTx/>
                <a:latin typeface="Franklin Gothic Book" panose="020B0503020102020204"/>
                <a:ea typeface="+mn-ea"/>
                <a:cs typeface="+mn-cs"/>
              </a:rPr>
              <a:t>These regulations apply to projects with FHWA funding and those with no FHWA funds but </a:t>
            </a:r>
            <a:r>
              <a:rPr kumimoji="0" lang="en-US" altLang="en-US" sz="2800" b="1" i="0" u="none" strike="noStrike" kern="1200" cap="none" spc="0" normalizeH="0" baseline="0" noProof="0" dirty="0">
                <a:ln>
                  <a:noFill/>
                </a:ln>
                <a:solidFill>
                  <a:srgbClr val="C00000"/>
                </a:solidFill>
                <a:effectLst/>
                <a:uLnTx/>
                <a:uFillTx/>
                <a:latin typeface="Franklin Gothic Book" panose="020B0503020102020204"/>
                <a:ea typeface="+mn-ea"/>
                <a:cs typeface="+mn-cs"/>
              </a:rPr>
              <a:t>with a strong Federal interest</a:t>
            </a:r>
            <a:r>
              <a:rPr kumimoji="0" lang="en-US" altLang="en-US" sz="2800" b="0" i="0" u="none" strike="noStrike" kern="1200" cap="none" spc="0" normalizeH="0" baseline="0" noProof="0" dirty="0">
                <a:ln>
                  <a:noFill/>
                </a:ln>
                <a:solidFill>
                  <a:srgbClr val="1F497D"/>
                </a:solidFill>
                <a:effectLst/>
                <a:uLnTx/>
                <a:uFillTx/>
                <a:latin typeface="Franklin Gothic Book" panose="020B0503020102020204"/>
                <a:ea typeface="+mn-ea"/>
                <a:cs typeface="+mn-cs"/>
              </a:rPr>
              <a:t>.</a:t>
            </a:r>
            <a:endParaRPr lang="en-US" dirty="0"/>
          </a:p>
        </p:txBody>
      </p:sp>
      <p:sp>
        <p:nvSpPr>
          <p:cNvPr id="3" name="Slide Number Placeholder 2">
            <a:extLst>
              <a:ext uri="{FF2B5EF4-FFF2-40B4-BE49-F238E27FC236}">
                <a16:creationId xmlns:a16="http://schemas.microsoft.com/office/drawing/2014/main" id="{38D90E7C-95BC-4748-939E-7A00E85B214F}"/>
              </a:ext>
            </a:extLst>
          </p:cNvPr>
          <p:cNvSpPr>
            <a:spLocks noGrp="1"/>
          </p:cNvSpPr>
          <p:nvPr>
            <p:ph type="sldNum" sz="quarter" idx="12"/>
          </p:nvPr>
        </p:nvSpPr>
        <p:spPr/>
        <p:txBody>
          <a:bodyPr/>
          <a:lstStyle/>
          <a:p>
            <a:fld id="{964C510D-D580-43A2-9ABD-5D3EEA2F3D97}" type="slidenum">
              <a:rPr lang="en-US" smtClean="0"/>
              <a:t>5</a:t>
            </a:fld>
            <a:endParaRPr lang="en-US"/>
          </a:p>
        </p:txBody>
      </p:sp>
      <p:sp>
        <p:nvSpPr>
          <p:cNvPr id="4" name="Title 3">
            <a:extLst>
              <a:ext uri="{FF2B5EF4-FFF2-40B4-BE49-F238E27FC236}">
                <a16:creationId xmlns:a16="http://schemas.microsoft.com/office/drawing/2014/main" id="{7E1983B3-17C4-4199-BA1C-F7135332CB48}"/>
              </a:ext>
            </a:extLst>
          </p:cNvPr>
          <p:cNvSpPr>
            <a:spLocks noGrp="1"/>
          </p:cNvSpPr>
          <p:nvPr>
            <p:ph type="title"/>
          </p:nvPr>
        </p:nvSpPr>
        <p:spPr/>
        <p:txBody>
          <a:bodyPr/>
          <a:lstStyle/>
          <a:p>
            <a:r>
              <a:rPr lang="en-US" dirty="0"/>
              <a:t>Regulatory Authority</a:t>
            </a:r>
          </a:p>
        </p:txBody>
      </p:sp>
    </p:spTree>
    <p:extLst>
      <p:ext uri="{BB962C8B-B14F-4D97-AF65-F5344CB8AC3E}">
        <p14:creationId xmlns:p14="http://schemas.microsoft.com/office/powerpoint/2010/main" val="1674341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199" cy="1143000"/>
          </a:xfrm>
        </p:spPr>
        <p:txBody>
          <a:bodyPr/>
          <a:lstStyle/>
          <a:p>
            <a:r>
              <a:rPr lang="en-US" dirty="0"/>
              <a:t>Key Points</a:t>
            </a:r>
          </a:p>
        </p:txBody>
      </p:sp>
      <p:sp>
        <p:nvSpPr>
          <p:cNvPr id="3" name="Content Placeholder 2"/>
          <p:cNvSpPr>
            <a:spLocks noGrp="1"/>
          </p:cNvSpPr>
          <p:nvPr>
            <p:ph sz="half" idx="1"/>
          </p:nvPr>
        </p:nvSpPr>
        <p:spPr>
          <a:xfrm>
            <a:off x="228600" y="1905000"/>
            <a:ext cx="4648200" cy="3886200"/>
          </a:xfrm>
        </p:spPr>
        <p:txBody>
          <a:bodyPr>
            <a:normAutofit fontScale="92500" lnSpcReduction="20000"/>
          </a:bodyPr>
          <a:lstStyle/>
          <a:p>
            <a:pPr>
              <a:buFont typeface="Wingdings" panose="05000000000000000000" pitchFamily="2" charset="2"/>
              <a:buChar char="Ø"/>
            </a:pPr>
            <a:r>
              <a:rPr lang="en-US" dirty="0"/>
              <a:t>The FHWA does not take title to the land, nor does it bring it under FHWA control.</a:t>
            </a:r>
          </a:p>
          <a:p>
            <a:pPr>
              <a:buFont typeface="Wingdings" panose="05000000000000000000" pitchFamily="2" charset="2"/>
              <a:buChar char="Ø"/>
            </a:pPr>
            <a:r>
              <a:rPr lang="en-US" dirty="0"/>
              <a:t>Some federal controlling agencies deal directly with the State for transfers.</a:t>
            </a:r>
          </a:p>
          <a:p>
            <a:pPr>
              <a:buFont typeface="Wingdings" panose="05000000000000000000" pitchFamily="2" charset="2"/>
              <a:buChar char="Ø"/>
            </a:pPr>
            <a:r>
              <a:rPr lang="en-US" dirty="0"/>
              <a:t>Transfers are generally for projects with FHWA funding.  </a:t>
            </a:r>
          </a:p>
          <a:p>
            <a:pPr>
              <a:buFont typeface="Wingdings" panose="05000000000000000000" pitchFamily="2" charset="2"/>
              <a:buChar char="Ø"/>
            </a:pPr>
            <a:r>
              <a:rPr lang="en-US" dirty="0"/>
              <a:t>If no FHWA funds in project, must establish a strong federal transportation nexus.</a:t>
            </a:r>
          </a:p>
          <a:p>
            <a:pPr>
              <a:buFont typeface="Wingdings" panose="05000000000000000000" pitchFamily="2" charset="2"/>
              <a:buChar char="Ø"/>
            </a:pPr>
            <a:endParaRPr lang="en-US" dirty="0"/>
          </a:p>
        </p:txBody>
      </p:sp>
      <p:pic>
        <p:nvPicPr>
          <p:cNvPr id="6" name="Content Placeholder 5" descr="This is a rendering of the flag of the United States Forest Service. The background is green. The logo is the yellow USFS shield and says &quot;Forest Service, Department of Agriculture.&quot;"/>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029200" y="2438400"/>
            <a:ext cx="3962400" cy="2377440"/>
          </a:xfrm>
        </p:spPr>
      </p:pic>
      <p:sp>
        <p:nvSpPr>
          <p:cNvPr id="5" name="Slide Number Placeholder 4"/>
          <p:cNvSpPr>
            <a:spLocks noGrp="1"/>
          </p:cNvSpPr>
          <p:nvPr>
            <p:ph type="sldNum" sz="quarter" idx="12"/>
          </p:nvPr>
        </p:nvSpPr>
        <p:spPr/>
        <p:txBody>
          <a:bodyPr/>
          <a:lstStyle/>
          <a:p>
            <a:fld id="{964C510D-D580-43A2-9ABD-5D3EEA2F3D97}" type="slidenum">
              <a:rPr lang="en-US" smtClean="0"/>
              <a:t>6</a:t>
            </a:fld>
            <a:endParaRPr lang="en-US"/>
          </a:p>
        </p:txBody>
      </p:sp>
    </p:spTree>
    <p:extLst>
      <p:ext uri="{BB962C8B-B14F-4D97-AF65-F5344CB8AC3E}">
        <p14:creationId xmlns:p14="http://schemas.microsoft.com/office/powerpoint/2010/main" val="102656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32272"/>
            <a:ext cx="7141221" cy="1143000"/>
          </a:xfrm>
        </p:spPr>
        <p:txBody>
          <a:bodyPr/>
          <a:lstStyle/>
          <a:p>
            <a:r>
              <a:rPr lang="en-US" dirty="0"/>
              <a:t>Which process to follow?</a:t>
            </a:r>
          </a:p>
        </p:txBody>
      </p:sp>
      <p:pic>
        <p:nvPicPr>
          <p:cNvPr id="6" name="Content Placeholder 5" descr="This is a rendering of the flag of the United States Bureau of Land Management. The background is blue. The logo shows a snow-capped mountain with a river running from it toward the foreground. It says, &quot;U.S&gt; Department of the Interior, Bureau of Land Management&quot; at its top. "/>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52400" y="1676400"/>
            <a:ext cx="3970522" cy="4038600"/>
          </a:xfrm>
        </p:spPr>
      </p:pic>
      <p:sp>
        <p:nvSpPr>
          <p:cNvPr id="4" name="Content Placeholder 3"/>
          <p:cNvSpPr>
            <a:spLocks noGrp="1"/>
          </p:cNvSpPr>
          <p:nvPr>
            <p:ph sz="half" idx="2"/>
          </p:nvPr>
        </p:nvSpPr>
        <p:spPr>
          <a:xfrm>
            <a:off x="4191000" y="1676400"/>
            <a:ext cx="4724400" cy="4724400"/>
          </a:xfrm>
        </p:spPr>
        <p:txBody>
          <a:bodyPr/>
          <a:lstStyle/>
          <a:p>
            <a:pPr>
              <a:buFont typeface="Wingdings" panose="05000000000000000000" pitchFamily="2" charset="2"/>
              <a:buChar char="Ø"/>
            </a:pPr>
            <a:r>
              <a:rPr lang="en-US" dirty="0"/>
              <a:t>For projects w/FHWA funding, 23 CFR 710.601 is typically used</a:t>
            </a:r>
          </a:p>
          <a:p>
            <a:pPr>
              <a:buFont typeface="Wingdings" panose="05000000000000000000" pitchFamily="2" charset="2"/>
              <a:buChar char="Ø"/>
            </a:pPr>
            <a:r>
              <a:rPr lang="en-US" dirty="0"/>
              <a:t>A state DOT may choose to work directly with the Federal Land Management Agency &amp; use their process, but with some potential risk</a:t>
            </a:r>
          </a:p>
          <a:p>
            <a:pPr>
              <a:buFont typeface="Wingdings" panose="05000000000000000000" pitchFamily="2" charset="2"/>
              <a:buChar char="Ø"/>
            </a:pPr>
            <a:r>
              <a:rPr lang="en-US" dirty="0"/>
              <a:t>The FLMA may prefer to follow 23 CFR 710.601</a:t>
            </a:r>
          </a:p>
        </p:txBody>
      </p:sp>
      <p:sp>
        <p:nvSpPr>
          <p:cNvPr id="5" name="Slide Number Placeholder 4"/>
          <p:cNvSpPr>
            <a:spLocks noGrp="1"/>
          </p:cNvSpPr>
          <p:nvPr>
            <p:ph type="sldNum" sz="quarter" idx="12"/>
          </p:nvPr>
        </p:nvSpPr>
        <p:spPr/>
        <p:txBody>
          <a:bodyPr/>
          <a:lstStyle/>
          <a:p>
            <a:fld id="{964C510D-D580-43A2-9ABD-5D3EEA2F3D97}" type="slidenum">
              <a:rPr lang="en-US" smtClean="0"/>
              <a:t>7</a:t>
            </a:fld>
            <a:endParaRPr lang="en-US"/>
          </a:p>
        </p:txBody>
      </p:sp>
    </p:spTree>
    <p:extLst>
      <p:ext uri="{BB962C8B-B14F-4D97-AF65-F5344CB8AC3E}">
        <p14:creationId xmlns:p14="http://schemas.microsoft.com/office/powerpoint/2010/main" val="1917335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199" cy="1143000"/>
          </a:xfrm>
        </p:spPr>
        <p:txBody>
          <a:bodyPr/>
          <a:lstStyle/>
          <a:p>
            <a:r>
              <a:rPr lang="en-US" dirty="0"/>
              <a:t>Summary of the Process</a:t>
            </a:r>
          </a:p>
        </p:txBody>
      </p:sp>
      <p:sp>
        <p:nvSpPr>
          <p:cNvPr id="3" name="Content Placeholder 2"/>
          <p:cNvSpPr>
            <a:spLocks noGrp="1"/>
          </p:cNvSpPr>
          <p:nvPr>
            <p:ph sz="half" idx="1"/>
          </p:nvPr>
        </p:nvSpPr>
        <p:spPr>
          <a:xfrm>
            <a:off x="228600" y="1676400"/>
            <a:ext cx="5257800" cy="4800600"/>
          </a:xfrm>
        </p:spPr>
        <p:txBody>
          <a:bodyPr>
            <a:normAutofit fontScale="92500"/>
          </a:bodyPr>
          <a:lstStyle/>
          <a:p>
            <a:pPr marL="384048" lvl="0" indent="-384048" defTabSz="685800">
              <a:lnSpc>
                <a:spcPct val="94000"/>
              </a:lnSpc>
              <a:spcBef>
                <a:spcPts val="1000"/>
              </a:spcBef>
              <a:spcAft>
                <a:spcPts val="200"/>
              </a:spcAft>
              <a:buFont typeface="Franklin Gothic Book" panose="020B0503020102020204" pitchFamily="34" charset="0"/>
              <a:buChar char="■"/>
            </a:pPr>
            <a:r>
              <a:rPr lang="en-US" altLang="en-US" dirty="0">
                <a:solidFill>
                  <a:srgbClr val="1F497D"/>
                </a:solidFill>
                <a:latin typeface="Franklin Gothic Book" panose="020B0503020102020204"/>
              </a:rPr>
              <a:t>Step 1:  DOT files application with FHWA.</a:t>
            </a:r>
          </a:p>
          <a:p>
            <a:pPr marL="384048" lvl="0" indent="-384048" defTabSz="685800">
              <a:lnSpc>
                <a:spcPct val="94000"/>
              </a:lnSpc>
              <a:spcBef>
                <a:spcPts val="1000"/>
              </a:spcBef>
              <a:spcAft>
                <a:spcPts val="200"/>
              </a:spcAft>
              <a:buFont typeface="Franklin Gothic Book" panose="020B0503020102020204" pitchFamily="34" charset="0"/>
              <a:buChar char="■"/>
            </a:pPr>
            <a:r>
              <a:rPr lang="en-US" altLang="en-US" dirty="0">
                <a:solidFill>
                  <a:srgbClr val="1F497D"/>
                </a:solidFill>
                <a:latin typeface="Franklin Gothic Book" panose="020B0503020102020204"/>
              </a:rPr>
              <a:t>Step 2:  FHWA reviews. If o.k., then Step 3.</a:t>
            </a:r>
          </a:p>
          <a:p>
            <a:pPr marL="384048" lvl="0" indent="-384048" defTabSz="685800">
              <a:lnSpc>
                <a:spcPct val="94000"/>
              </a:lnSpc>
              <a:spcBef>
                <a:spcPts val="1000"/>
              </a:spcBef>
              <a:spcAft>
                <a:spcPts val="200"/>
              </a:spcAft>
              <a:buFont typeface="Franklin Gothic Book" panose="020B0503020102020204" pitchFamily="34" charset="0"/>
              <a:buChar char="■"/>
            </a:pPr>
            <a:r>
              <a:rPr lang="en-US" altLang="en-US" dirty="0">
                <a:solidFill>
                  <a:srgbClr val="1F497D"/>
                </a:solidFill>
                <a:latin typeface="Franklin Gothic Book" panose="020B0503020102020204"/>
              </a:rPr>
              <a:t>Step 3:  FHWA requests Letter of Consent from Controlling Agency.</a:t>
            </a:r>
          </a:p>
          <a:p>
            <a:pPr marL="384048" lvl="0" indent="-384048" defTabSz="685800">
              <a:lnSpc>
                <a:spcPct val="94000"/>
              </a:lnSpc>
              <a:spcBef>
                <a:spcPts val="1000"/>
              </a:spcBef>
              <a:spcAft>
                <a:spcPts val="200"/>
              </a:spcAft>
              <a:buFont typeface="Franklin Gothic Book" panose="020B0503020102020204" pitchFamily="34" charset="0"/>
              <a:buChar char="■"/>
            </a:pPr>
            <a:r>
              <a:rPr lang="en-US" altLang="en-US" dirty="0">
                <a:solidFill>
                  <a:srgbClr val="1F497D"/>
                </a:solidFill>
                <a:latin typeface="Franklin Gothic Book" panose="020B0503020102020204"/>
              </a:rPr>
              <a:t>Step 4:  If Controlling Agency concurs, they provide conditions of transfer and, if requested and approved, a right of entry.</a:t>
            </a:r>
          </a:p>
          <a:p>
            <a:pPr>
              <a:buFont typeface="Wingdings" panose="05000000000000000000" pitchFamily="2" charset="2"/>
              <a:buChar char="Ø"/>
            </a:pPr>
            <a:endParaRPr lang="en-US" dirty="0"/>
          </a:p>
        </p:txBody>
      </p:sp>
      <p:pic>
        <p:nvPicPr>
          <p:cNvPr id="6" name="Content Placeholder 5" descr="This is a rendering of the flag of the United States Forest Service. The background is green. The logo is the yellow USFS shield and says &quot;Forest Service, Department of Agriculture.&quot;"/>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664200" y="2819400"/>
            <a:ext cx="3327400" cy="1996440"/>
          </a:xfrm>
        </p:spPr>
      </p:pic>
      <p:sp>
        <p:nvSpPr>
          <p:cNvPr id="5" name="Slide Number Placeholder 4"/>
          <p:cNvSpPr>
            <a:spLocks noGrp="1"/>
          </p:cNvSpPr>
          <p:nvPr>
            <p:ph type="sldNum" sz="quarter" idx="12"/>
          </p:nvPr>
        </p:nvSpPr>
        <p:spPr/>
        <p:txBody>
          <a:bodyPr/>
          <a:lstStyle/>
          <a:p>
            <a:fld id="{964C510D-D580-43A2-9ABD-5D3EEA2F3D97}" type="slidenum">
              <a:rPr lang="en-US" smtClean="0"/>
              <a:t>8</a:t>
            </a:fld>
            <a:endParaRPr lang="en-US"/>
          </a:p>
        </p:txBody>
      </p:sp>
    </p:spTree>
    <p:extLst>
      <p:ext uri="{BB962C8B-B14F-4D97-AF65-F5344CB8AC3E}">
        <p14:creationId xmlns:p14="http://schemas.microsoft.com/office/powerpoint/2010/main" val="1231125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199" cy="1143000"/>
          </a:xfrm>
        </p:spPr>
        <p:txBody>
          <a:bodyPr/>
          <a:lstStyle/>
          <a:p>
            <a:r>
              <a:rPr lang="en-US" dirty="0"/>
              <a:t>Summary of the Process </a:t>
            </a:r>
            <a:r>
              <a:rPr lang="en-US" sz="4400" dirty="0"/>
              <a:t>cont’d</a:t>
            </a:r>
            <a:endParaRPr lang="en-US" dirty="0"/>
          </a:p>
        </p:txBody>
      </p:sp>
      <p:sp>
        <p:nvSpPr>
          <p:cNvPr id="3" name="Content Placeholder 2"/>
          <p:cNvSpPr>
            <a:spLocks noGrp="1"/>
          </p:cNvSpPr>
          <p:nvPr>
            <p:ph sz="half" idx="1"/>
          </p:nvPr>
        </p:nvSpPr>
        <p:spPr>
          <a:xfrm>
            <a:off x="228600" y="1676400"/>
            <a:ext cx="5257800" cy="4800600"/>
          </a:xfrm>
        </p:spPr>
        <p:txBody>
          <a:bodyPr>
            <a:normAutofit/>
          </a:bodyPr>
          <a:lstStyle/>
          <a:p>
            <a:r>
              <a:rPr lang="en-US" altLang="en-US" dirty="0"/>
              <a:t>Step 5:  State sends deed to FHWA for legal sufficiency.</a:t>
            </a:r>
          </a:p>
          <a:p>
            <a:r>
              <a:rPr lang="en-US" altLang="en-US" dirty="0"/>
              <a:t>Step 6:  FHWA Division and Legal review, determine legal sufficiency.</a:t>
            </a:r>
          </a:p>
          <a:p>
            <a:r>
              <a:rPr lang="en-US" altLang="en-US" dirty="0"/>
              <a:t>Step 7:  If legally sufficient, FHWA Division executes deed.</a:t>
            </a:r>
          </a:p>
          <a:p>
            <a:r>
              <a:rPr lang="en-US" altLang="en-US" dirty="0"/>
              <a:t>Step 8:  State records deed and sends copy to FHWA Division.</a:t>
            </a:r>
          </a:p>
          <a:p>
            <a:pPr marL="0" indent="0">
              <a:buNone/>
            </a:pPr>
            <a:endParaRPr lang="en-US" dirty="0"/>
          </a:p>
        </p:txBody>
      </p:sp>
      <p:pic>
        <p:nvPicPr>
          <p:cNvPr id="6" name="Content Placeholder 5" descr="This is a rendering of the flag of the United States Forest Service. The background is green. The logo is the yellow USFS shield and says &quot;Forest Service, Department of Agriculture.&quot;"/>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664200" y="2819400"/>
            <a:ext cx="3327400" cy="1996440"/>
          </a:xfrm>
        </p:spPr>
      </p:pic>
      <p:sp>
        <p:nvSpPr>
          <p:cNvPr id="5" name="Slide Number Placeholder 4"/>
          <p:cNvSpPr>
            <a:spLocks noGrp="1"/>
          </p:cNvSpPr>
          <p:nvPr>
            <p:ph type="sldNum" sz="quarter" idx="12"/>
          </p:nvPr>
        </p:nvSpPr>
        <p:spPr/>
        <p:txBody>
          <a:bodyPr/>
          <a:lstStyle/>
          <a:p>
            <a:fld id="{964C510D-D580-43A2-9ABD-5D3EEA2F3D97}" type="slidenum">
              <a:rPr lang="en-US" smtClean="0"/>
              <a:t>9</a:t>
            </a:fld>
            <a:endParaRPr lang="en-US"/>
          </a:p>
        </p:txBody>
      </p:sp>
    </p:spTree>
    <p:extLst>
      <p:ext uri="{BB962C8B-B14F-4D97-AF65-F5344CB8AC3E}">
        <p14:creationId xmlns:p14="http://schemas.microsoft.com/office/powerpoint/2010/main" val="2460370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HWA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B3F97F2D857454897E555215B172CEF" ma:contentTypeVersion="8" ma:contentTypeDescription="Create a new document." ma:contentTypeScope="" ma:versionID="a7b8f10fcef449cb4ae58d207a1a3813">
  <xsd:schema xmlns:xsd="http://www.w3.org/2001/XMLSchema" xmlns:xs="http://www.w3.org/2001/XMLSchema" xmlns:p="http://schemas.microsoft.com/office/2006/metadata/properties" xmlns:ns2="18aae5a6-488e-48b7-b668-4b7a842b9a27" xmlns:ns3="5720fd21-3244-4a90-b9c4-c894564e2a96" targetNamespace="http://schemas.microsoft.com/office/2006/metadata/properties" ma:root="true" ma:fieldsID="e85a6b427ce009be3c5cee720a2af476" ns2:_="" ns3:_="">
    <xsd:import namespace="18aae5a6-488e-48b7-b668-4b7a842b9a27"/>
    <xsd:import namespace="5720fd21-3244-4a90-b9c4-c894564e2a9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aae5a6-488e-48b7-b668-4b7a842b9a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20fd21-3244-4a90-b9c4-c894564e2a9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0686C6-881C-4588-BE71-6EB28A565DD0}">
  <ds:schemaRefs>
    <ds:schemaRef ds:uri="18aae5a6-488e-48b7-b668-4b7a842b9a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720fd21-3244-4a90-b9c4-c894564e2a96"/>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DD345C09-C76F-4C14-ADB8-03B8F6E5EE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aae5a6-488e-48b7-b668-4b7a842b9a27"/>
    <ds:schemaRef ds:uri="5720fd21-3244-4a90-b9c4-c894564e2a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9219FC-B219-45ED-BF47-BCA76ADB83D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FHWATheme</Template>
  <TotalTime>2691</TotalTime>
  <Words>1337</Words>
  <Application>Microsoft Office PowerPoint</Application>
  <PresentationFormat>On-screen Show (4:3)</PresentationFormat>
  <Paragraphs>103</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Franklin Gothic Book</vt:lpstr>
      <vt:lpstr>Wingdings</vt:lpstr>
      <vt:lpstr>FHWATheme</vt:lpstr>
      <vt:lpstr>Federal Land Transfers</vt:lpstr>
      <vt:lpstr>Acronyms</vt:lpstr>
      <vt:lpstr>Background</vt:lpstr>
      <vt:lpstr>Statutory Authority</vt:lpstr>
      <vt:lpstr>Regulatory Authority</vt:lpstr>
      <vt:lpstr>Key Points</vt:lpstr>
      <vt:lpstr>Which process to follow?</vt:lpstr>
      <vt:lpstr>Summary of the Process</vt:lpstr>
      <vt:lpstr>Summary of the Process cont’d</vt:lpstr>
      <vt:lpstr>Acquisition by Highway Easement Deed</vt:lpstr>
      <vt:lpstr>Determination of Legal Sufficiency</vt:lpstr>
      <vt:lpstr>Questions about Federal Land Transfers</vt:lpstr>
    </vt:vector>
  </TitlesOfParts>
  <Company>DOT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david.leighow</dc:creator>
  <cp:lastModifiedBy>James, Carolyn (FHWA)</cp:lastModifiedBy>
  <cp:revision>159</cp:revision>
  <cp:lastPrinted>2017-11-01T17:14:25Z</cp:lastPrinted>
  <dcterms:created xsi:type="dcterms:W3CDTF">2013-07-09T21:35:35Z</dcterms:created>
  <dcterms:modified xsi:type="dcterms:W3CDTF">2022-07-12T15:10:51Z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0x0101001B3F97F2D857454897E555215B172CEF</vt:lpwstr>
  </property>
</Properties>
</file>