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sldIdLst>
    <p:sldId id="256" r:id="rId6"/>
    <p:sldId id="257" r:id="rId7"/>
    <p:sldId id="258" r:id="rId8"/>
    <p:sldId id="260" r:id="rId9"/>
    <p:sldId id="263" r:id="rId10"/>
    <p:sldId id="261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" panose="02000000000000000000" pitchFamily="2" charset="0"/>
      <p:regular r:id="rId16"/>
      <p:bold r:id="rId17"/>
      <p:italic r:id="rId18"/>
      <p:boldItalic r:id="rId19"/>
    </p:embeddedFont>
    <p:embeddedFont>
      <p:font typeface="Roboto Medium" panose="02000000000000000000" pitchFamily="2" charset="0"/>
      <p:regular r:id="rId20"/>
      <p:italic r:id="rId21"/>
    </p:embeddedFont>
    <p:embeddedFont>
      <p:font typeface="Segoe UI" panose="020B0502040204020203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BC64"/>
    <a:srgbClr val="93C94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53" autoAdjust="0"/>
    <p:restoredTop sz="94660"/>
  </p:normalViewPr>
  <p:slideViewPr>
    <p:cSldViewPr>
      <p:cViewPr varScale="1">
        <p:scale>
          <a:sx n="113" d="100"/>
          <a:sy n="113" d="100"/>
        </p:scale>
        <p:origin x="29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2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3.fntdata"/><Relationship Id="rId5" Type="http://schemas.openxmlformats.org/officeDocument/2006/relationships/slideMaster" Target="slideMasters/slideMaster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8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527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2168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9298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9936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750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2023-02-16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414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2023-02-16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564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2023-02-16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3619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2023-02-16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973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2023-02-16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00454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8E0C5-8ADB-48E2-85A7-B0CB1A219377}" type="datetimeFigureOut">
              <a:rPr lang="en-CA" smtClean="0"/>
              <a:t>2023-02-16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6055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8E0C5-8ADB-48E2-85A7-B0CB1A219377}" type="datetimeFigureOut">
              <a:rPr lang="en-CA" smtClean="0"/>
              <a:t>2023-02-16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01C94-9C37-4FF0-8CA6-24330328645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381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sfusilie@blm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M logo, Graphic of topographic lines in black and grey. U.S department of the interior Bureau of Land Management." title="Graphic of topographic line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6" y="1"/>
            <a:ext cx="9144000" cy="68579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9288" y="931367"/>
            <a:ext cx="88072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Federal Highway Appropriations, FLPMA ROWs and the States Department of Transportation</a:t>
            </a:r>
            <a:endParaRPr lang="en-CA" sz="28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060848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Supporting Text</a:t>
            </a:r>
            <a:endParaRPr lang="en-CA" sz="2000" dirty="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4" name="Rectangle 3" title="green banner line"/>
          <p:cNvSpPr/>
          <p:nvPr/>
        </p:nvSpPr>
        <p:spPr>
          <a:xfrm>
            <a:off x="229288" y="870167"/>
            <a:ext cx="8712000" cy="61200"/>
          </a:xfrm>
          <a:prstGeom prst="rect">
            <a:avLst/>
          </a:prstGeom>
          <a:solidFill>
            <a:srgbClr val="ADB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99CC00"/>
              </a:solidFill>
            </a:endParaRPr>
          </a:p>
        </p:txBody>
      </p:sp>
      <p:sp>
        <p:nvSpPr>
          <p:cNvPr id="8" name="Rectangle 7" title="green banner line "/>
          <p:cNvSpPr/>
          <p:nvPr/>
        </p:nvSpPr>
        <p:spPr>
          <a:xfrm>
            <a:off x="229288" y="1889649"/>
            <a:ext cx="8712000" cy="61200"/>
          </a:xfrm>
          <a:prstGeom prst="rect">
            <a:avLst/>
          </a:prstGeom>
          <a:solidFill>
            <a:srgbClr val="ADB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 descr="A picture containing ground, mountain, nature, outdoor">
            <a:extLst>
              <a:ext uri="{FF2B5EF4-FFF2-40B4-BE49-F238E27FC236}">
                <a16:creationId xmlns:a16="http://schemas.microsoft.com/office/drawing/2014/main" id="{5AFC1C30-443E-4F50-838E-3D9E002A33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6" y="2092787"/>
            <a:ext cx="6123393" cy="40653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14BEEF9-631A-4481-A923-83431A7AFDC5}"/>
              </a:ext>
            </a:extLst>
          </p:cNvPr>
          <p:cNvSpPr txBox="1"/>
          <p:nvPr/>
        </p:nvSpPr>
        <p:spPr>
          <a:xfrm>
            <a:off x="6372553" y="2260903"/>
            <a:ext cx="293202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/>
            <a:r>
              <a:rPr lang="en-US" sz="2800" dirty="0">
                <a:latin typeface="Roboto"/>
                <a:ea typeface="Roboto"/>
              </a:rPr>
              <a:t>  </a:t>
            </a:r>
            <a:r>
              <a:rPr lang="en-US" sz="2400" dirty="0">
                <a:latin typeface="Roboto"/>
                <a:ea typeface="Roboto"/>
              </a:rPr>
              <a:t>PRESENTED BY: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F55ED1-F34A-44F0-99E6-2F2DA041B14E}"/>
              </a:ext>
            </a:extLst>
          </p:cNvPr>
          <p:cNvSpPr txBox="1"/>
          <p:nvPr/>
        </p:nvSpPr>
        <p:spPr>
          <a:xfrm>
            <a:off x="6372553" y="2878852"/>
            <a:ext cx="255211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Stephen Fusilier</a:t>
            </a:r>
          </a:p>
          <a:p>
            <a:r>
              <a:rPr lang="en-US" sz="1600" dirty="0"/>
              <a:t>Branch Chief, Rights-of-Way</a:t>
            </a:r>
          </a:p>
          <a:p>
            <a:r>
              <a:rPr lang="en-US" sz="1600" dirty="0"/>
              <a:t>HQ -350</a:t>
            </a:r>
          </a:p>
          <a:p>
            <a:r>
              <a:rPr lang="en-US" sz="1600" b="0" i="0" dirty="0">
                <a:effectLst/>
                <a:latin typeface="Segoe UI" panose="020B0502040204020203" pitchFamily="34" charset="0"/>
              </a:rPr>
              <a:t>Division of Lands, Realty &amp; Cadastral Survey</a:t>
            </a:r>
          </a:p>
          <a:p>
            <a:endParaRPr lang="en-US" sz="1600" dirty="0">
              <a:latin typeface="Segoe UI" panose="020B0502040204020203" pitchFamily="34" charset="0"/>
            </a:endParaRPr>
          </a:p>
          <a:p>
            <a:r>
              <a:rPr lang="en-US" sz="1600" dirty="0">
                <a:latin typeface="Segoe UI" panose="020B0502040204020203" pitchFamily="34" charset="0"/>
                <a:hlinkClick r:id="rId4"/>
              </a:rPr>
              <a:t>s</a:t>
            </a:r>
            <a:r>
              <a:rPr lang="en-US" sz="1600">
                <a:latin typeface="Segoe UI" panose="020B0502040204020203" pitchFamily="34" charset="0"/>
                <a:hlinkClick r:id="rId4"/>
              </a:rPr>
              <a:t>fusilie</a:t>
            </a:r>
            <a:r>
              <a:rPr lang="en-US" sz="1600" dirty="0">
                <a:latin typeface="Segoe UI" panose="020B0502040204020203" pitchFamily="34" charset="0"/>
                <a:hlinkClick r:id="rId4"/>
              </a:rPr>
              <a:t>@blm.gov</a:t>
            </a:r>
            <a:endParaRPr lang="en-US" sz="1600" dirty="0">
              <a:latin typeface="Segoe UI" panose="020B0502040204020203" pitchFamily="34" charset="0"/>
            </a:endParaRPr>
          </a:p>
          <a:p>
            <a:endParaRPr lang="en-US" sz="1600" dirty="0">
              <a:latin typeface="Segoe UI" panose="020B0502040204020203" pitchFamily="34" charset="0"/>
            </a:endParaRPr>
          </a:p>
          <a:p>
            <a:r>
              <a:rPr lang="en-US" sz="1600" dirty="0">
                <a:latin typeface="Segoe UI" panose="020B0502040204020203" pitchFamily="34" charset="0"/>
              </a:rPr>
              <a:t>Work:  202-309-3209</a:t>
            </a:r>
            <a:endParaRPr lang="en-US" sz="16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E12D05A-3041-4829-B4A2-E9145AA2EE49}"/>
              </a:ext>
            </a:extLst>
          </p:cNvPr>
          <p:cNvSpPr txBox="1"/>
          <p:nvPr/>
        </p:nvSpPr>
        <p:spPr>
          <a:xfrm>
            <a:off x="26576" y="6347596"/>
            <a:ext cx="1374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Interstate 70</a:t>
            </a:r>
          </a:p>
        </p:txBody>
      </p:sp>
    </p:spTree>
    <p:extLst>
      <p:ext uri="{BB962C8B-B14F-4D97-AF65-F5344CB8AC3E}">
        <p14:creationId xmlns:p14="http://schemas.microsoft.com/office/powerpoint/2010/main" val="2828616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.S department of interior Bureau of Land Management, Blm logo and graphic of Topographic lines in black and grey. " title="BLM banner 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" y="0"/>
            <a:ext cx="9144000" cy="68580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02C06AA-5040-4AD8-AABB-2CF9DF0DA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/>
          <a:lstStyle/>
          <a:p>
            <a:r>
              <a:rPr lang="en-US" dirty="0"/>
              <a:t>Agency Responsibilities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CAB6432-AE04-4D6E-A758-5A0F8F8590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4527" y="1830334"/>
            <a:ext cx="4131274" cy="25922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FHWA:  </a:t>
            </a:r>
          </a:p>
          <a:p>
            <a:pPr marL="0" indent="0">
              <a:buNone/>
            </a:pPr>
            <a:r>
              <a:rPr lang="en-US" dirty="0"/>
              <a:t>Is responsible for  administration and management of Federal–aid Highway System.</a:t>
            </a:r>
          </a:p>
          <a:p>
            <a:pPr marL="0" indent="0">
              <a:buNone/>
            </a:pPr>
            <a:r>
              <a:rPr lang="en-US" dirty="0"/>
              <a:t>(23 USC 107(d) and 317)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8B4D8B3-30EE-4537-A3A2-0A5178731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564961"/>
            <a:ext cx="4388296" cy="323219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The BLM: </a:t>
            </a:r>
          </a:p>
          <a:p>
            <a:pPr marL="0" indent="0">
              <a:buNone/>
            </a:pPr>
            <a:r>
              <a:rPr lang="en-US" dirty="0"/>
              <a:t>Provides a Letter of Consent for the appropriation of a ROW for FHWA purposes.  </a:t>
            </a:r>
          </a:p>
          <a:p>
            <a:pPr marL="0" indent="0">
              <a:buNone/>
            </a:pPr>
            <a:r>
              <a:rPr lang="en-US" dirty="0"/>
              <a:t>BLM issues Title V FLPMA ROWs for uses not subject to Title 23.  ROWs are for uses in support of or not related to a Federal-aid Highway.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9E12D2-1711-4B10-8359-0F211FE41D8B}"/>
              </a:ext>
            </a:extLst>
          </p:cNvPr>
          <p:cNvSpPr txBox="1"/>
          <p:nvPr/>
        </p:nvSpPr>
        <p:spPr>
          <a:xfrm>
            <a:off x="827584" y="5123129"/>
            <a:ext cx="799103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State DOT:  is responsible for Planning, Designing, Constructing and Maintaining the infrastructure for  </a:t>
            </a:r>
            <a:r>
              <a:rPr lang="en-US" sz="2600" u="sng" dirty="0"/>
              <a:t>Highway Purposes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437101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E5093ECC-8BEB-4546-A80D-0B4887662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.S department of interior Bureau of Land Management, Blm logo and graphic of Topographic lines in black and grey. " title="BLM banner ">
            <a:extLst>
              <a:ext uri="{FF2B5EF4-FFF2-40B4-BE49-F238E27FC236}">
                <a16:creationId xmlns:a16="http://schemas.microsoft.com/office/drawing/2014/main" id="{9B6182BD-B2ED-4FED-9AC1-1E57E53194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871"/>
          <a:stretch/>
        </p:blipFill>
        <p:spPr>
          <a:xfrm>
            <a:off x="585898" y="404664"/>
            <a:ext cx="8116219" cy="62646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1B3869-5CD9-46BA-BBAD-FA84C92E0C03}"/>
              </a:ext>
            </a:extLst>
          </p:cNvPr>
          <p:cNvSpPr txBox="1"/>
          <p:nvPr/>
        </p:nvSpPr>
        <p:spPr>
          <a:xfrm>
            <a:off x="2200098" y="1342603"/>
            <a:ext cx="47437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CONDITIONS OF APPROVAL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ADC3B3-32D0-4AE8-AA91-CBE0061FBBCB}"/>
              </a:ext>
            </a:extLst>
          </p:cNvPr>
          <p:cNvSpPr txBox="1"/>
          <p:nvPr/>
        </p:nvSpPr>
        <p:spPr>
          <a:xfrm>
            <a:off x="2699792" y="1921967"/>
            <a:ext cx="4035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ALLOWABLE USES OF THE RIGHT-OF-WAY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532E9C-E274-41AA-A1C4-702C7E31AA3C}"/>
              </a:ext>
            </a:extLst>
          </p:cNvPr>
          <p:cNvSpPr txBox="1"/>
          <p:nvPr/>
        </p:nvSpPr>
        <p:spPr>
          <a:xfrm>
            <a:off x="3275855" y="2352837"/>
            <a:ext cx="27363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CONSTRUCTION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OPERATION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MAINTENANCE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FF3483-6CCF-4C18-A55E-533A77DB9E8F}"/>
              </a:ext>
            </a:extLst>
          </p:cNvPr>
          <p:cNvSpPr txBox="1"/>
          <p:nvPr/>
        </p:nvSpPr>
        <p:spPr>
          <a:xfrm>
            <a:off x="971600" y="4437112"/>
            <a:ext cx="71647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OF THE TITLE 23 FACILITIES</a:t>
            </a:r>
          </a:p>
          <a:p>
            <a:pPr algn="ctr"/>
            <a:r>
              <a:rPr lang="en-US" sz="2400" b="1" dirty="0"/>
              <a:t>USES ARE TO BE IN COMPLIANCE WITH THE PROJECT’S APPROVED PLANS AND DOES NOT ALLOW FOR ANY GRANT THAT IS FOR NON-HIGHWAY PURPOSES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621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.S department of interior Bureau of Land Management, Blm logo and graphic of Topographic lines in black and grey. " title="BLM banner ">
            <a:extLst>
              <a:ext uri="{FF2B5EF4-FFF2-40B4-BE49-F238E27FC236}">
                <a16:creationId xmlns:a16="http://schemas.microsoft.com/office/drawing/2014/main" id="{9B6182BD-B2ED-4FED-9AC1-1E57E53194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871"/>
          <a:stretch/>
        </p:blipFill>
        <p:spPr>
          <a:xfrm>
            <a:off x="179507" y="189089"/>
            <a:ext cx="8872852" cy="65527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1B3869-5CD9-46BA-BBAD-FA84C92E0C03}"/>
              </a:ext>
            </a:extLst>
          </p:cNvPr>
          <p:cNvSpPr txBox="1"/>
          <p:nvPr/>
        </p:nvSpPr>
        <p:spPr>
          <a:xfrm>
            <a:off x="91636" y="841843"/>
            <a:ext cx="89607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ADDITIONAL</a:t>
            </a:r>
            <a:r>
              <a:rPr lang="en-US" sz="3200" dirty="0"/>
              <a:t> </a:t>
            </a:r>
            <a:r>
              <a:rPr lang="en-US" sz="3200" b="1" dirty="0"/>
              <a:t>AUTHORITY OF THE GRANTOR (FHWA)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ADC3B3-32D0-4AE8-AA91-CBE0061FBBCB}"/>
              </a:ext>
            </a:extLst>
          </p:cNvPr>
          <p:cNvSpPr txBox="1"/>
          <p:nvPr/>
        </p:nvSpPr>
        <p:spPr>
          <a:xfrm>
            <a:off x="2771799" y="1395220"/>
            <a:ext cx="3456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THROUGH THE </a:t>
            </a:r>
            <a:r>
              <a:rPr lang="en-US" sz="3600" b="1" u="sng" dirty="0">
                <a:solidFill>
                  <a:srgbClr val="002060"/>
                </a:solidFill>
              </a:rPr>
              <a:t>BLM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532E9C-E274-41AA-A1C4-702C7E31AA3C}"/>
              </a:ext>
            </a:extLst>
          </p:cNvPr>
          <p:cNvSpPr txBox="1"/>
          <p:nvPr/>
        </p:nvSpPr>
        <p:spPr>
          <a:xfrm>
            <a:off x="791580" y="1979995"/>
            <a:ext cx="74168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FHWA and DOT, </a:t>
            </a:r>
            <a:r>
              <a:rPr lang="en-US" sz="2400" b="1" u="sng" dirty="0"/>
              <a:t>may allow, through</a:t>
            </a:r>
            <a:r>
              <a:rPr lang="en-US" sz="2400" b="1" dirty="0"/>
              <a:t> a BLM ROW Grant Authorization, other uses to include but not be limited to the following examples:</a:t>
            </a:r>
          </a:p>
          <a:p>
            <a:pPr lvl="2"/>
            <a:r>
              <a:rPr lang="en-US" sz="2400" b="1" dirty="0"/>
              <a:t>PIPELINES		CABLES</a:t>
            </a:r>
          </a:p>
          <a:p>
            <a:pPr lvl="2"/>
            <a:r>
              <a:rPr lang="en-US" sz="2400" b="1" dirty="0"/>
              <a:t>UTILITY SYSTEMS	FIBER OPTICS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FF3483-6CCF-4C18-A55E-533A77DB9E8F}"/>
              </a:ext>
            </a:extLst>
          </p:cNvPr>
          <p:cNvSpPr txBox="1"/>
          <p:nvPr/>
        </p:nvSpPr>
        <p:spPr>
          <a:xfrm>
            <a:off x="434675" y="3929700"/>
            <a:ext cx="777372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THE FHWA APPROPRIATION DOES NOT PROVIDE:</a:t>
            </a:r>
          </a:p>
          <a:p>
            <a:pPr marL="457200" indent="-457200">
              <a:buAutoNum type="arabicParenR"/>
            </a:pPr>
            <a:r>
              <a:rPr lang="en-US" sz="2400" b="1" dirty="0"/>
              <a:t>RIGHTS FOR NON-HIGHWAY PURPOSES OR FACILIITES; and</a:t>
            </a:r>
          </a:p>
          <a:p>
            <a:pPr marL="457200" indent="-457200">
              <a:buAutoNum type="arabicParenR"/>
            </a:pPr>
            <a:r>
              <a:rPr lang="en-US" sz="2400" b="1" dirty="0"/>
              <a:t>USE OF MINERAL MATERIALS FROM THE ROW AREA FOR  OTHER PURPOSES AND/OR ALLOW ANY PROJECTS WITHIN THE ROW BOUNDARIES WITHOUT SECURING FROM BLM AN AUTHORIZATION.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34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.S department of interior Bureau of Land Management, Blm logo and graphic of Topographic lines in black and grey. " title="BLM banner ">
            <a:extLst>
              <a:ext uri="{FF2B5EF4-FFF2-40B4-BE49-F238E27FC236}">
                <a16:creationId xmlns:a16="http://schemas.microsoft.com/office/drawing/2014/main" id="{9B6182BD-B2ED-4FED-9AC1-1E57E53194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871"/>
          <a:stretch/>
        </p:blipFill>
        <p:spPr>
          <a:xfrm>
            <a:off x="91636" y="0"/>
            <a:ext cx="8872852" cy="67540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1B3869-5CD9-46BA-BBAD-FA84C92E0C03}"/>
              </a:ext>
            </a:extLst>
          </p:cNvPr>
          <p:cNvSpPr txBox="1"/>
          <p:nvPr/>
        </p:nvSpPr>
        <p:spPr>
          <a:xfrm>
            <a:off x="91636" y="841843"/>
            <a:ext cx="858482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NON-TITLE 23 ACTIONS WITHIN 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TITLE-23 HIGHWAYS</a:t>
            </a:r>
          </a:p>
          <a:p>
            <a:pPr algn="ctr"/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PROPONENT FILES APPLICATION WITH APPROPRIATE FIELD OFFICE (PROPONENT MAY BE PRIVATE COMPANY, OTHER STATE OF LOCAL AGENCY FOR NON-TITLE 23 PURPOSE, PRIVATE INDIVIDUAL, ETC)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FIELD OFFICE PROCESSES APPLICATION INCLUDING NEPA (CX - IN MANY CASES) AND OBTAINING CONCURRANCE FROM DOT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BLM OFFERS GRANT REQUESTS RENTAL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BLM AUTHORIZES THE USE  </a:t>
            </a:r>
          </a:p>
          <a:p>
            <a:pPr algn="ctr"/>
            <a:endParaRPr lang="en-US" sz="3200" dirty="0">
              <a:solidFill>
                <a:prstClr val="black"/>
              </a:solidFill>
              <a:ea typeface="+mj-ea"/>
              <a:cs typeface="+mj-cs"/>
            </a:endParaRPr>
          </a:p>
          <a:p>
            <a:pPr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83255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.S department of interior Bureau of Land Management, Blm logo and graphic of Topographic lines in black and grey. " title="BLM banner ">
            <a:extLst>
              <a:ext uri="{FF2B5EF4-FFF2-40B4-BE49-F238E27FC236}">
                <a16:creationId xmlns:a16="http://schemas.microsoft.com/office/drawing/2014/main" id="{9B6182BD-B2ED-4FED-9AC1-1E57E53194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871"/>
          <a:stretch/>
        </p:blipFill>
        <p:spPr>
          <a:xfrm>
            <a:off x="28364" y="34794"/>
            <a:ext cx="8872852" cy="65527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11B3869-5CD9-46BA-BBAD-FA84C92E0C03}"/>
              </a:ext>
            </a:extLst>
          </p:cNvPr>
          <p:cNvSpPr txBox="1"/>
          <p:nvPr/>
        </p:nvSpPr>
        <p:spPr>
          <a:xfrm>
            <a:off x="2915816" y="810445"/>
            <a:ext cx="3620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LEGAL AUTHORITIES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DFF3483-6CCF-4C18-A55E-533A77DB9E8F}"/>
              </a:ext>
            </a:extLst>
          </p:cNvPr>
          <p:cNvSpPr txBox="1"/>
          <p:nvPr/>
        </p:nvSpPr>
        <p:spPr>
          <a:xfrm>
            <a:off x="839191" y="5013176"/>
            <a:ext cx="777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ANY QUESTIONS?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E4905FD-8A92-41F2-AC2E-043F0DD93B14}"/>
              </a:ext>
            </a:extLst>
          </p:cNvPr>
          <p:cNvSpPr txBox="1"/>
          <p:nvPr/>
        </p:nvSpPr>
        <p:spPr>
          <a:xfrm>
            <a:off x="611560" y="1772816"/>
            <a:ext cx="83151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Title V of the Federal Land Policy and Management Act (FLPMA)</a:t>
            </a:r>
          </a:p>
          <a:p>
            <a:r>
              <a:rPr lang="en-US" sz="2400" b="1" dirty="0"/>
              <a:t>Title 23 USC 107(d) and 317</a:t>
            </a:r>
          </a:p>
          <a:p>
            <a:endParaRPr lang="en-US" sz="2400" b="1" dirty="0"/>
          </a:p>
          <a:p>
            <a:r>
              <a:rPr lang="en-US" sz="2400" b="1" dirty="0"/>
              <a:t>Title 43 CFR 2800 et. Seq.</a:t>
            </a:r>
          </a:p>
          <a:p>
            <a:r>
              <a:rPr lang="en-US" sz="2400" b="1" dirty="0"/>
              <a:t>Title 23 CFR 710.601, Subpart F </a:t>
            </a:r>
          </a:p>
        </p:txBody>
      </p:sp>
    </p:spTree>
    <p:extLst>
      <p:ext uri="{BB962C8B-B14F-4D97-AF65-F5344CB8AC3E}">
        <p14:creationId xmlns:p14="http://schemas.microsoft.com/office/powerpoint/2010/main" val="33028105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387f6cc-7a3b-4412-8740-67d263ab8e9d">UMF2P4FKAQC5-400-84</_dlc_DocId>
    <_dlc_DocIdUrl xmlns="c387f6cc-7a3b-4412-8740-67d263ab8e9d">
      <Url>https://doimspp.sharepoint.com/sites/blm-wo-600/commtools/_layouts/DocIdRedir.aspx?ID=UMF2P4FKAQC5-400-84</Url>
      <Description>UMF2P4FKAQC5-400-84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6EB93D031E0649A3334427B4ED42A4" ma:contentTypeVersion="196" ma:contentTypeDescription="Create a new document." ma:contentTypeScope="" ma:versionID="1ca9a4b8e17944ad7c7cfa0bf546992a">
  <xsd:schema xmlns:xsd="http://www.w3.org/2001/XMLSchema" xmlns:xs="http://www.w3.org/2001/XMLSchema" xmlns:p="http://schemas.microsoft.com/office/2006/metadata/properties" xmlns:ns2="c387f6cc-7a3b-4412-8740-67d263ab8e9d" xmlns:ns3="6f6fa0de-5c63-48fe-9fd1-835405e6c5c8" targetNamespace="http://schemas.microsoft.com/office/2006/metadata/properties" ma:root="true" ma:fieldsID="2aa74931746a1fce30664897cff53bf5" ns2:_="" ns3:_="">
    <xsd:import namespace="c387f6cc-7a3b-4412-8740-67d263ab8e9d"/>
    <xsd:import namespace="6f6fa0de-5c63-48fe-9fd1-835405e6c5c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87f6cc-7a3b-4412-8740-67d263ab8e9d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fa0de-5c63-48fe-9fd1-835405e6c5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160877-2617-40A6-9524-1C0ECC8182D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B8DD36D8-7DD1-4B5A-9CA4-C140FE0035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935F55-0A86-4B9A-983F-DA3D212BE0CB}">
  <ds:schemaRefs>
    <ds:schemaRef ds:uri="http://schemas.microsoft.com/office/2006/metadata/properties"/>
    <ds:schemaRef ds:uri="http://schemas.microsoft.com/office/infopath/2007/PartnerControls"/>
    <ds:schemaRef ds:uri="c387f6cc-7a3b-4412-8740-67d263ab8e9d"/>
  </ds:schemaRefs>
</ds:datastoreItem>
</file>

<file path=customXml/itemProps4.xml><?xml version="1.0" encoding="utf-8"?>
<ds:datastoreItem xmlns:ds="http://schemas.openxmlformats.org/officeDocument/2006/customXml" ds:itemID="{E32C9828-A3B9-4A7B-945C-B3D005FC32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87f6cc-7a3b-4412-8740-67d263ab8e9d"/>
    <ds:schemaRef ds:uri="6f6fa0de-5c63-48fe-9fd1-835405e6c5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1964</TotalTime>
  <Words>373</Words>
  <Application>Microsoft Office PowerPoint</Application>
  <PresentationFormat>On-screen Show (4:3)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Roboto Medium</vt:lpstr>
      <vt:lpstr>Roboto</vt:lpstr>
      <vt:lpstr>Arial</vt:lpstr>
      <vt:lpstr>Calibri</vt:lpstr>
      <vt:lpstr>Segoe UI</vt:lpstr>
      <vt:lpstr>Office Theme</vt:lpstr>
      <vt:lpstr>PowerPoint Presentation</vt:lpstr>
      <vt:lpstr>Agency Responsibilities </vt:lpstr>
      <vt:lpstr>PowerPoint Presentation</vt:lpstr>
      <vt:lpstr>PowerPoint Presentation</vt:lpstr>
      <vt:lpstr>PowerPoint Presentation</vt:lpstr>
      <vt:lpstr>PowerPoint Presentation</vt:lpstr>
    </vt:vector>
  </TitlesOfParts>
  <Company>Bureau of Land Management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Hammari, Joshua</dc:creator>
  <cp:lastModifiedBy>Lindenfelser, Paul (FHWA)</cp:lastModifiedBy>
  <cp:revision>49</cp:revision>
  <dcterms:created xsi:type="dcterms:W3CDTF">2014-11-17T16:44:52Z</dcterms:created>
  <dcterms:modified xsi:type="dcterms:W3CDTF">2023-02-16T20:21:18Z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0x010100676EB93D031E0649A3334427B4ED42A4</vt:lpwstr>
  </property>
  <property fmtid="{D5CDD505-2E9C-101B-9397-08002B2CF9AE}" pid="3" name="_dlc_DocIdItemGuid">
    <vt:lpwstr>ee80a871-5b11-43ae-aee0-07f07e94e50c</vt:lpwstr>
  </property>
  <property fmtid="{D5CDD505-2E9C-101B-9397-08002B2CF9AE}" pid="4" name="Order">
    <vt:r8>8400</vt:r8>
  </property>
</Properties>
</file>