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emf" ContentType="image/x-emf"/>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9"/>
  </p:notesMasterIdLst>
  <p:handoutMasterIdLst>
    <p:handoutMasterId r:id="rId60"/>
  </p:handoutMasterIdLst>
  <p:sldIdLst>
    <p:sldId id="256" r:id="rId2"/>
    <p:sldId id="276" r:id="rId3"/>
    <p:sldId id="264" r:id="rId4"/>
    <p:sldId id="309" r:id="rId5"/>
    <p:sldId id="310" r:id="rId6"/>
    <p:sldId id="311" r:id="rId7"/>
    <p:sldId id="312" r:id="rId8"/>
    <p:sldId id="313" r:id="rId9"/>
    <p:sldId id="314" r:id="rId10"/>
    <p:sldId id="315" r:id="rId11"/>
    <p:sldId id="317" r:id="rId12"/>
    <p:sldId id="319" r:id="rId13"/>
    <p:sldId id="320" r:id="rId14"/>
    <p:sldId id="322" r:id="rId15"/>
    <p:sldId id="324" r:id="rId16"/>
    <p:sldId id="325" r:id="rId17"/>
    <p:sldId id="326" r:id="rId18"/>
    <p:sldId id="327" r:id="rId19"/>
    <p:sldId id="328" r:id="rId20"/>
    <p:sldId id="329" r:id="rId21"/>
    <p:sldId id="271" r:id="rId22"/>
    <p:sldId id="348" r:id="rId23"/>
    <p:sldId id="349" r:id="rId24"/>
    <p:sldId id="330" r:id="rId25"/>
    <p:sldId id="331" r:id="rId26"/>
    <p:sldId id="350" r:id="rId27"/>
    <p:sldId id="333" r:id="rId28"/>
    <p:sldId id="334" r:id="rId29"/>
    <p:sldId id="281" r:id="rId30"/>
    <p:sldId id="282" r:id="rId31"/>
    <p:sldId id="335" r:id="rId32"/>
    <p:sldId id="336" r:id="rId33"/>
    <p:sldId id="338" r:id="rId34"/>
    <p:sldId id="339" r:id="rId35"/>
    <p:sldId id="340" r:id="rId36"/>
    <p:sldId id="341" r:id="rId37"/>
    <p:sldId id="337" r:id="rId38"/>
    <p:sldId id="342" r:id="rId39"/>
    <p:sldId id="343" r:id="rId40"/>
    <p:sldId id="345" r:id="rId41"/>
    <p:sldId id="346" r:id="rId42"/>
    <p:sldId id="351" r:id="rId43"/>
    <p:sldId id="352" r:id="rId44"/>
    <p:sldId id="290" r:id="rId45"/>
    <p:sldId id="292" r:id="rId46"/>
    <p:sldId id="295" r:id="rId47"/>
    <p:sldId id="296" r:id="rId48"/>
    <p:sldId id="297" r:id="rId49"/>
    <p:sldId id="347" r:id="rId50"/>
    <p:sldId id="298" r:id="rId51"/>
    <p:sldId id="299" r:id="rId52"/>
    <p:sldId id="300" r:id="rId53"/>
    <p:sldId id="301" r:id="rId54"/>
    <p:sldId id="304" r:id="rId55"/>
    <p:sldId id="303" r:id="rId56"/>
    <p:sldId id="307" r:id="rId57"/>
    <p:sldId id="306" r:id="rId58"/>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590" autoAdjust="0"/>
    <p:restoredTop sz="64570" autoAdjust="0"/>
  </p:normalViewPr>
  <p:slideViewPr>
    <p:cSldViewPr snapToGrid="0">
      <p:cViewPr>
        <p:scale>
          <a:sx n="53" d="100"/>
          <a:sy n="53" d="100"/>
        </p:scale>
        <p:origin x="-73" y="-94"/>
      </p:cViewPr>
      <p:guideLst>
        <p:guide orient="horz" pos="2160"/>
        <p:guide pos="2880"/>
      </p:guideLst>
    </p:cSldViewPr>
  </p:slideViewPr>
  <p:outlineViewPr>
    <p:cViewPr>
      <p:scale>
        <a:sx n="33" d="100"/>
        <a:sy n="33" d="100"/>
      </p:scale>
      <p:origin x="0" y="4626"/>
    </p:cViewPr>
  </p:outlineViewPr>
  <p:notesTextViewPr>
    <p:cViewPr>
      <p:scale>
        <a:sx n="66" d="100"/>
        <a:sy n="66" d="100"/>
      </p:scale>
      <p:origin x="0" y="0"/>
    </p:cViewPr>
  </p:notesTextViewPr>
  <p:sorterViewPr>
    <p:cViewPr>
      <p:scale>
        <a:sx n="66" d="100"/>
        <a:sy n="66" d="100"/>
      </p:scale>
      <p:origin x="0" y="0"/>
    </p:cViewPr>
  </p:sorterViewPr>
  <p:notesViewPr>
    <p:cSldViewPr snapToGrid="0">
      <p:cViewPr varScale="1">
        <p:scale>
          <a:sx n="53" d="100"/>
          <a:sy n="53" d="100"/>
        </p:scale>
        <p:origin x="-1842" y="-84"/>
      </p:cViewPr>
      <p:guideLst>
        <p:guide orient="horz" pos="2932"/>
        <p:guide pos="221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dirty="0"/>
            </a:lvl1pPr>
          </a:lstStyle>
          <a:p>
            <a:pPr>
              <a:defRPr/>
            </a:pPr>
            <a:endParaRPr lang="en-US"/>
          </a:p>
        </p:txBody>
      </p:sp>
      <p:sp>
        <p:nvSpPr>
          <p:cNvPr id="3" name="Date Placeholder 2"/>
          <p:cNvSpPr>
            <a:spLocks noGrp="1"/>
          </p:cNvSpPr>
          <p:nvPr>
            <p:ph type="dt" sz="quarter" idx="1"/>
          </p:nvPr>
        </p:nvSpPr>
        <p:spPr>
          <a:xfrm>
            <a:off x="3976688" y="0"/>
            <a:ext cx="3041650" cy="465138"/>
          </a:xfrm>
          <a:prstGeom prst="rect">
            <a:avLst/>
          </a:prstGeom>
        </p:spPr>
        <p:txBody>
          <a:bodyPr vert="horz" lIns="91440" tIns="45720" rIns="91440" bIns="45720" rtlCol="0"/>
          <a:lstStyle>
            <a:lvl1pPr algn="r">
              <a:defRPr sz="1200" smtClean="0"/>
            </a:lvl1pPr>
          </a:lstStyle>
          <a:p>
            <a:pPr>
              <a:defRPr/>
            </a:pPr>
            <a:fld id="{BD0DD58D-0489-4DA2-96D3-57478905A83F}" type="datetimeFigureOut">
              <a:rPr lang="en-US"/>
              <a:pPr>
                <a:defRPr/>
              </a:pPr>
              <a:t>12/9/2009</a:t>
            </a:fld>
            <a:endParaRPr lang="en-US" dirty="0"/>
          </a:p>
        </p:txBody>
      </p:sp>
      <p:sp>
        <p:nvSpPr>
          <p:cNvPr id="4" name="Footer Placeholder 3"/>
          <p:cNvSpPr>
            <a:spLocks noGrp="1"/>
          </p:cNvSpPr>
          <p:nvPr>
            <p:ph type="ftr" sz="quarter" idx="2"/>
          </p:nvPr>
        </p:nvSpPr>
        <p:spPr>
          <a:xfrm>
            <a:off x="0" y="8839200"/>
            <a:ext cx="3041650" cy="465138"/>
          </a:xfrm>
          <a:prstGeom prst="rect">
            <a:avLst/>
          </a:prstGeom>
        </p:spPr>
        <p:txBody>
          <a:bodyPr vert="horz" lIns="91440" tIns="45720" rIns="91440" bIns="45720" rtlCol="0" anchor="b"/>
          <a:lstStyle>
            <a:lvl1pPr algn="l">
              <a:defRPr sz="1200" dirty="0"/>
            </a:lvl1pPr>
          </a:lstStyle>
          <a:p>
            <a:pPr>
              <a:defRPr/>
            </a:pPr>
            <a:endParaRPr lang="en-US"/>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1440" tIns="45720" rIns="91440" bIns="45720" rtlCol="0" anchor="b"/>
          <a:lstStyle>
            <a:lvl1pPr algn="r">
              <a:defRPr sz="1200" smtClean="0"/>
            </a:lvl1pPr>
          </a:lstStyle>
          <a:p>
            <a:pPr>
              <a:defRPr/>
            </a:pPr>
            <a:fld id="{D2A66BAB-9120-4F72-B0DF-CC69A5B944C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3282" tIns="46642" rIns="93282" bIns="46642"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976688" y="0"/>
            <a:ext cx="3041650" cy="465138"/>
          </a:xfrm>
          <a:prstGeom prst="rect">
            <a:avLst/>
          </a:prstGeom>
        </p:spPr>
        <p:txBody>
          <a:bodyPr vert="horz" lIns="93282" tIns="46642" rIns="93282" bIns="46642" rtlCol="0"/>
          <a:lstStyle>
            <a:lvl1pPr algn="r" fontAlgn="auto">
              <a:spcBef>
                <a:spcPts val="0"/>
              </a:spcBef>
              <a:spcAft>
                <a:spcPts val="0"/>
              </a:spcAft>
              <a:defRPr sz="1200">
                <a:latin typeface="+mn-lt"/>
                <a:cs typeface="+mn-cs"/>
              </a:defRPr>
            </a:lvl1pPr>
          </a:lstStyle>
          <a:p>
            <a:pPr>
              <a:defRPr/>
            </a:pPr>
            <a:fld id="{1A0112F3-C192-4A0D-A0F6-44E6A8E7087E}" type="datetimeFigureOut">
              <a:rPr lang="en-US"/>
              <a:pPr>
                <a:defRPr/>
              </a:pPr>
              <a:t>12/9/2009</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2" tIns="46642" rIns="93282" bIns="46642" rtlCol="0" anchor="ctr"/>
          <a:lstStyle/>
          <a:p>
            <a:pPr lvl="0"/>
            <a:endParaRPr lang="en-US" noProof="0" dirty="0"/>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3282" tIns="46642" rIns="93282" bIns="4664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9200"/>
            <a:ext cx="3041650" cy="465138"/>
          </a:xfrm>
          <a:prstGeom prst="rect">
            <a:avLst/>
          </a:prstGeom>
        </p:spPr>
        <p:txBody>
          <a:bodyPr vert="horz" lIns="93282" tIns="46642" rIns="93282" bIns="46642"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3282" tIns="46642" rIns="93282" bIns="46642" rtlCol="0" anchor="b"/>
          <a:lstStyle>
            <a:lvl1pPr algn="r" fontAlgn="auto">
              <a:spcBef>
                <a:spcPts val="0"/>
              </a:spcBef>
              <a:spcAft>
                <a:spcPts val="0"/>
              </a:spcAft>
              <a:defRPr sz="1200">
                <a:latin typeface="+mn-lt"/>
                <a:cs typeface="+mn-cs"/>
              </a:defRPr>
            </a:lvl1pPr>
          </a:lstStyle>
          <a:p>
            <a:pPr>
              <a:defRPr/>
            </a:pPr>
            <a:fld id="{01A425A3-140E-41F9-9B44-EE15A00F420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smtClean="0"/>
              <a:t>Security and Emergency Management for State Departments of Transportation</a:t>
            </a:r>
          </a:p>
          <a:p>
            <a:pPr eaLnBrk="1" hangingPunct="1"/>
            <a:r>
              <a:rPr lang="en-US" smtClean="0"/>
              <a:t>This briefing was researched and produced as a project by Excalibur Associates, Inc. in support of prime contractor SAIC under Federal Highway Administration Transportation Pooled Fund Study 5(161), Transportation Security and Emergency Preparedness Professional Capacity Building (PCB).  Research included a survey of several State Departments of Transportation (DOTs) and an assessment of responses.  State DOTs and other agencies contributing to the pooled fund were California, Florida, Georgia, Kansas, Mississippi, Montana, New York, Texas, Wisconsin, and the U.S. Department of Homeland Security Transportation Security Administration. </a:t>
            </a:r>
          </a:p>
          <a:p>
            <a:pPr eaLnBrk="1" hangingPunct="1"/>
            <a:endParaRPr lang="en-US" smtClean="0"/>
          </a:p>
          <a:p>
            <a:pPr eaLnBrk="1" hangingPunct="1"/>
            <a:r>
              <a:rPr lang="en-US" smtClean="0"/>
              <a:t>Representatives of contributors to the Pooled Fund were concerned about the need for a standard overview to assist in briefing new appointees or senior leaders, especially those that perceive they have no security and emergency management responsibilities or those with little or no experience in those areas, about typical DOT roles, missions, and organizational structures.</a:t>
            </a:r>
          </a:p>
          <a:p>
            <a:pPr eaLnBrk="1" hangingPunct="1"/>
            <a:endParaRPr lang="en-US" smtClean="0"/>
          </a:p>
          <a:p>
            <a:pPr eaLnBrk="1" hangingPunct="1"/>
            <a:r>
              <a:rPr lang="en-US" smtClean="0"/>
              <a:t>This briefing is intended to introduce executives and senior leaders to plans, concepts, and terminology used by the security and emergency management community.  It can also serve as a checklist for use in determining the organizational structure, degree of preparedness, and response capabilities of your organization.  If you prefer to look at this briefing offline or keep it for reference it might be more convenient for you to print the PDF version. </a:t>
            </a:r>
          </a:p>
          <a:p>
            <a:pPr eaLnBrk="1" hangingPunct="1"/>
            <a:endParaRPr lang="en-US" smtClean="0"/>
          </a:p>
          <a:p>
            <a:pPr eaLnBrk="1" hangingPunct="1"/>
            <a:r>
              <a:rPr lang="en-US" smtClean="0"/>
              <a:t> </a:t>
            </a:r>
          </a:p>
          <a:p>
            <a:pPr eaLnBrk="1" hangingPunct="1"/>
            <a:endParaRPr lang="en-US"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DBD16E-CACB-499B-8C2E-977DDE38DF66}" type="slidenum">
              <a:rPr lang="en-US"/>
              <a:pPr fontAlgn="base">
                <a:spcBef>
                  <a:spcPct val="0"/>
                </a:spcBef>
                <a:spcAft>
                  <a:spcPct val="0"/>
                </a:spcAft>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hangingPunct="1">
              <a:defRPr/>
            </a:pPr>
            <a:r>
              <a:rPr lang="en-US" b="1" dirty="0" smtClean="0"/>
              <a:t>Emergency Operations Plans</a:t>
            </a:r>
          </a:p>
          <a:p>
            <a:pPr eaLnBrk="1" hangingPunct="1">
              <a:defRPr/>
            </a:pPr>
            <a:r>
              <a:rPr lang="en-US" b="1" dirty="0" smtClean="0"/>
              <a:t>Planning is the cornerstone of preparedness.</a:t>
            </a:r>
            <a:endParaRPr lang="en-US" dirty="0" smtClean="0"/>
          </a:p>
          <a:p>
            <a:pPr eaLnBrk="1" hangingPunct="1">
              <a:defRPr/>
            </a:pPr>
            <a:r>
              <a:rPr lang="en-US" dirty="0" smtClean="0"/>
              <a:t>Your State DOT will either have a stand alone emergency operations plan or the DOT plan will be an annex, appendix, or supplement to the State Emergency Operations Plan.</a:t>
            </a:r>
          </a:p>
          <a:p>
            <a:pPr eaLnBrk="1" hangingPunct="1">
              <a:defRPr/>
            </a:pPr>
            <a:endParaRPr lang="en-US" dirty="0" smtClean="0"/>
          </a:p>
          <a:p>
            <a:pPr eaLnBrk="1" hangingPunct="1">
              <a:defRPr/>
            </a:pPr>
            <a:r>
              <a:rPr lang="en-US" dirty="0" smtClean="0"/>
              <a:t>Once threats and hazards have been identified, plans can be written.  Plans generally address:</a:t>
            </a:r>
          </a:p>
          <a:p>
            <a:pPr marL="347472" lvl="1" indent="-237744" eaLnBrk="1" hangingPunct="1">
              <a:buFont typeface="Arial" pitchFamily="34" charset="0"/>
              <a:buChar char="•"/>
              <a:defRPr/>
            </a:pPr>
            <a:r>
              <a:rPr lang="en-US" dirty="0" smtClean="0"/>
              <a:t>Operations:  how we execute our mission and responsibilities; </a:t>
            </a:r>
          </a:p>
          <a:p>
            <a:pPr marL="347472" lvl="1" indent="-237744" eaLnBrk="1" hangingPunct="1">
              <a:buFont typeface="Arial" pitchFamily="34" charset="0"/>
              <a:buChar char="•"/>
              <a:defRPr/>
            </a:pPr>
            <a:r>
              <a:rPr lang="en-US" dirty="0" smtClean="0"/>
              <a:t>Resources:  where and how to obtain them;</a:t>
            </a:r>
          </a:p>
          <a:p>
            <a:pPr marL="347472" lvl="1" indent="-237744" eaLnBrk="1" hangingPunct="1">
              <a:buFont typeface="Arial" pitchFamily="34" charset="0"/>
              <a:buChar char="•"/>
              <a:defRPr/>
            </a:pPr>
            <a:r>
              <a:rPr lang="en-US" dirty="0" smtClean="0"/>
              <a:t>Training:  how we get people ready; </a:t>
            </a:r>
          </a:p>
          <a:p>
            <a:pPr marL="347472" lvl="1" indent="-237744" eaLnBrk="1" hangingPunct="1">
              <a:buFont typeface="Arial" pitchFamily="34" charset="0"/>
              <a:buChar char="•"/>
              <a:defRPr/>
            </a:pPr>
            <a:r>
              <a:rPr lang="en-US" dirty="0" smtClean="0"/>
              <a:t>Exercising:  how we validate the plan and individual and team training; and, </a:t>
            </a:r>
          </a:p>
          <a:p>
            <a:pPr marL="347472" lvl="1" indent="-237744" eaLnBrk="1" hangingPunct="1">
              <a:buFont typeface="Arial" pitchFamily="34" charset="0"/>
              <a:buChar char="•"/>
              <a:defRPr/>
            </a:pPr>
            <a:r>
              <a:rPr lang="en-US" dirty="0" smtClean="0"/>
              <a:t>Post-response activities:  how do we incorporate improvements.</a:t>
            </a:r>
          </a:p>
          <a:p>
            <a:pPr eaLnBrk="1" hangingPunct="1">
              <a:defRPr/>
            </a:pPr>
            <a:endParaRPr lang="en-US" dirty="0" smtClean="0"/>
          </a:p>
          <a:p>
            <a:pPr eaLnBrk="1" hangingPunct="1">
              <a:defRPr/>
            </a:pPr>
            <a:r>
              <a:rPr lang="en-US" dirty="0" smtClean="0"/>
              <a:t>All levels of government – local, tribal, State and Federal – as well as their departments and agencies, prepare formal Emergency Operations Plans (EOP) to establish responsibilities, authorities and procedures on how the entity or organization will operate in response to an emergency or disaster.  Some states may use Emergency Response Plans, instead of EOP.</a:t>
            </a:r>
          </a:p>
          <a:p>
            <a:pPr eaLnBrk="1" hangingPunct="1">
              <a:defRPr/>
            </a:pPr>
            <a:endParaRPr lang="en-US" dirty="0" smtClean="0"/>
          </a:p>
          <a:p>
            <a:pPr eaLnBrk="1" hangingPunct="1">
              <a:defRPr/>
            </a:pPr>
            <a:r>
              <a:rPr lang="en-US" dirty="0" smtClean="0"/>
              <a:t>Operations or response plans address:</a:t>
            </a:r>
          </a:p>
          <a:p>
            <a:pPr marL="357321" indent="-236422" eaLnBrk="1" hangingPunct="1">
              <a:buFont typeface="Arial" pitchFamily="34" charset="0"/>
              <a:buChar char="•"/>
              <a:defRPr/>
            </a:pPr>
            <a:r>
              <a:rPr lang="en-US" dirty="0" smtClean="0"/>
              <a:t>Who will respond and how they will be prepared to respond;</a:t>
            </a:r>
          </a:p>
          <a:p>
            <a:pPr marL="357321" indent="-236422" eaLnBrk="1" hangingPunct="1">
              <a:buFont typeface="Arial" pitchFamily="34" charset="0"/>
              <a:buChar char="•"/>
              <a:defRPr/>
            </a:pPr>
            <a:r>
              <a:rPr lang="en-US" dirty="0" smtClean="0"/>
              <a:t>When response operations will commence and how they will be conducted;</a:t>
            </a:r>
          </a:p>
          <a:p>
            <a:pPr marL="357321" indent="-236422" eaLnBrk="1" hangingPunct="1">
              <a:buFont typeface="Arial" pitchFamily="34" charset="0"/>
              <a:buChar char="•"/>
              <a:defRPr/>
            </a:pPr>
            <a:r>
              <a:rPr lang="en-US" dirty="0" smtClean="0"/>
              <a:t>How to obtain additional resources;</a:t>
            </a:r>
          </a:p>
          <a:p>
            <a:pPr marL="357321" indent="-236422" eaLnBrk="1" hangingPunct="1">
              <a:buFont typeface="Arial" pitchFamily="34" charset="0"/>
              <a:buChar char="•"/>
              <a:defRPr/>
            </a:pPr>
            <a:r>
              <a:rPr lang="en-US" dirty="0" smtClean="0"/>
              <a:t>How coordination will occur;</a:t>
            </a:r>
          </a:p>
          <a:p>
            <a:pPr marL="357321" indent="-236422" eaLnBrk="1" hangingPunct="1">
              <a:buFont typeface="Arial" pitchFamily="34" charset="0"/>
              <a:buChar char="•"/>
              <a:defRPr/>
            </a:pPr>
            <a:r>
              <a:rPr lang="en-US" dirty="0" smtClean="0"/>
              <a:t>Communications plans;</a:t>
            </a:r>
          </a:p>
          <a:p>
            <a:pPr marL="357321" indent="-236422" eaLnBrk="1" hangingPunct="1">
              <a:buFont typeface="Arial" pitchFamily="34" charset="0"/>
              <a:buChar char="•"/>
              <a:defRPr/>
            </a:pPr>
            <a:r>
              <a:rPr lang="en-US" dirty="0" smtClean="0"/>
              <a:t>Chain of command;</a:t>
            </a:r>
          </a:p>
          <a:p>
            <a:pPr marL="357321" indent="-236422" eaLnBrk="1" hangingPunct="1">
              <a:buFont typeface="Arial" pitchFamily="34" charset="0"/>
              <a:buChar char="•"/>
              <a:defRPr/>
            </a:pPr>
            <a:r>
              <a:rPr lang="en-US" dirty="0" smtClean="0"/>
              <a:t>Organizational structures; </a:t>
            </a:r>
          </a:p>
          <a:p>
            <a:pPr marL="357321" indent="-236422" eaLnBrk="1" hangingPunct="1">
              <a:buFont typeface="Arial" pitchFamily="34" charset="0"/>
              <a:buChar char="•"/>
              <a:defRPr/>
            </a:pPr>
            <a:r>
              <a:rPr lang="en-US" dirty="0" smtClean="0"/>
              <a:t>How response operations will terminate; and,</a:t>
            </a:r>
          </a:p>
          <a:p>
            <a:pPr marL="357321" indent="-236422" eaLnBrk="1" hangingPunct="1">
              <a:buFont typeface="Arial" pitchFamily="34" charset="0"/>
              <a:buChar char="•"/>
              <a:defRPr/>
            </a:pPr>
            <a:r>
              <a:rPr lang="en-US" dirty="0" smtClean="0"/>
              <a:t>How improvements will be made.</a:t>
            </a:r>
          </a:p>
          <a:p>
            <a:pPr eaLnBrk="1" hangingPunct="1">
              <a:defRPr/>
            </a:pPr>
            <a:endParaRPr lang="en-US" dirty="0" smtClean="0"/>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1BE6E5C7-E022-4BFC-A0B4-620777CB1F0F}"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hangingPunct="1">
              <a:defRPr/>
            </a:pPr>
            <a:r>
              <a:rPr lang="en-US" b="1" dirty="0" smtClean="0"/>
              <a:t>National Response Framework</a:t>
            </a:r>
          </a:p>
          <a:p>
            <a:pPr eaLnBrk="1" hangingPunct="1">
              <a:defRPr/>
            </a:pPr>
            <a:r>
              <a:rPr lang="en-US" dirty="0" smtClean="0"/>
              <a:t>The </a:t>
            </a:r>
            <a:r>
              <a:rPr lang="en-US" dirty="0" smtClean="0">
                <a:latin typeface="Arial" charset="0"/>
              </a:rPr>
              <a:t>National Response Framework (NRF) is a guide for how our nation conducts national all-hazard incident response, not just a Federal response. </a:t>
            </a:r>
          </a:p>
          <a:p>
            <a:pPr marL="113363" indent="-113363" eaLnBrk="1" hangingPunct="1">
              <a:lnSpc>
                <a:spcPct val="125000"/>
              </a:lnSpc>
              <a:spcBef>
                <a:spcPct val="0"/>
              </a:spcBef>
              <a:defRPr/>
            </a:pPr>
            <a:endParaRPr lang="en-US" dirty="0" smtClean="0">
              <a:latin typeface="Arial" charset="0"/>
            </a:endParaRPr>
          </a:p>
          <a:p>
            <a:pPr indent="-113363" eaLnBrk="1" hangingPunct="1">
              <a:lnSpc>
                <a:spcPct val="125000"/>
              </a:lnSpc>
              <a:spcBef>
                <a:spcPct val="0"/>
              </a:spcBef>
              <a:defRPr/>
            </a:pPr>
            <a:r>
              <a:rPr lang="en-US" dirty="0" smtClean="0">
                <a:latin typeface="Arial" charset="0"/>
              </a:rPr>
              <a:t>It incorporates lessons learned from real world operations for natural disasters and other threats, such as the 2005 Hurricane Season, special events, and the London bombings, as well as from national, state and local exercises. </a:t>
            </a:r>
          </a:p>
          <a:p>
            <a:pPr marL="113363" indent="-113363" eaLnBrk="1" hangingPunct="1">
              <a:lnSpc>
                <a:spcPct val="125000"/>
              </a:lnSpc>
              <a:spcBef>
                <a:spcPct val="0"/>
              </a:spcBef>
              <a:defRPr/>
            </a:pPr>
            <a:endParaRPr lang="en-US" dirty="0" smtClean="0">
              <a:latin typeface="Arial" charset="0"/>
            </a:endParaRPr>
          </a:p>
          <a:p>
            <a:pPr marL="113363" indent="-113363" eaLnBrk="1" hangingPunct="1">
              <a:lnSpc>
                <a:spcPct val="125000"/>
              </a:lnSpc>
              <a:spcBef>
                <a:spcPct val="0"/>
              </a:spcBef>
              <a:defRPr/>
            </a:pPr>
            <a:r>
              <a:rPr lang="en-US" dirty="0" smtClean="0">
                <a:latin typeface="Arial" charset="0"/>
              </a:rPr>
              <a:t>It is focused on response; not on prevention, protection, or long-term recovery.</a:t>
            </a:r>
          </a:p>
          <a:p>
            <a:pPr marL="113363" indent="-113363" eaLnBrk="1" hangingPunct="1">
              <a:lnSpc>
                <a:spcPct val="125000"/>
              </a:lnSpc>
              <a:spcBef>
                <a:spcPct val="0"/>
              </a:spcBef>
              <a:defRPr/>
            </a:pPr>
            <a:endParaRPr lang="en-US" dirty="0" smtClean="0">
              <a:latin typeface="Arial" charset="0"/>
            </a:endParaRPr>
          </a:p>
          <a:p>
            <a:pPr marL="113363" indent="-113363" eaLnBrk="1" hangingPunct="1">
              <a:lnSpc>
                <a:spcPct val="125000"/>
              </a:lnSpc>
              <a:spcBef>
                <a:spcPct val="0"/>
              </a:spcBef>
              <a:defRPr/>
            </a:pPr>
            <a:r>
              <a:rPr lang="en-US" dirty="0" smtClean="0">
                <a:latin typeface="Arial" charset="0"/>
              </a:rPr>
              <a:t>It is a guide – not a plan. </a:t>
            </a:r>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00AB79A3-79F4-4908-B426-6DF39CD7CD5E}"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marL="111832" indent="-111832" eaLnBrk="1" hangingPunct="1">
              <a:spcBef>
                <a:spcPts val="603"/>
              </a:spcBef>
              <a:defRPr/>
            </a:pPr>
            <a:r>
              <a:rPr lang="en-US" b="1" dirty="0" smtClean="0">
                <a:latin typeface="Arial" charset="0"/>
                <a:cs typeface="Arial" charset="0"/>
              </a:rPr>
              <a:t>National Response Framework</a:t>
            </a:r>
          </a:p>
          <a:p>
            <a:pPr marL="111832" indent="-111832" eaLnBrk="1" hangingPunct="1">
              <a:spcBef>
                <a:spcPts val="603"/>
              </a:spcBef>
              <a:defRPr/>
            </a:pPr>
            <a:r>
              <a:rPr lang="en-US" dirty="0" smtClean="0">
                <a:latin typeface="Arial" charset="0"/>
                <a:cs typeface="Arial" charset="0"/>
              </a:rPr>
              <a:t>NRF guides by integrating the first three key concepts:</a:t>
            </a:r>
          </a:p>
          <a:p>
            <a:pPr marL="347472" lvl="1" indent="-237744" eaLnBrk="1" hangingPunct="1">
              <a:spcBef>
                <a:spcPts val="603"/>
              </a:spcBef>
              <a:buFontTx/>
              <a:buChar char="•"/>
              <a:defRPr/>
            </a:pPr>
            <a:r>
              <a:rPr lang="en-US" dirty="0" smtClean="0">
                <a:latin typeface="Arial" charset="0"/>
                <a:cs typeface="Arial" charset="0"/>
              </a:rPr>
              <a:t>Better than any predecessor document, the NRF defines and aligns the roles of individual citizens; the private sector; non-governmental organizations; local elected or appointed officials; (the Mayor or city manager with his or her local emergency manager and department and agency heads); the Governor with his or her State Homeland Security Manager, State Emergency Manager and department and agency heads; with the Federal government starting with the President and describing the roles of the Homeland Security Council (HSC), National Security Council (NSC), the Secretary of Homeland Security, the Attorney General, the Secretary of Defense, the Secretary of State, the Director of National Intelligence and all other departments and agencies.  And, it describes these roles in a response framework that is always in effect – able to be partially or fully implemented – as the incident requires – and without need for a formal trigger or permission to become involved.  </a:t>
            </a:r>
          </a:p>
          <a:p>
            <a:pPr marL="347472" lvl="1" indent="-237744" eaLnBrk="1" hangingPunct="1">
              <a:spcBef>
                <a:spcPts val="603"/>
              </a:spcBef>
              <a:buFontTx/>
              <a:buChar char="•"/>
              <a:defRPr/>
            </a:pPr>
            <a:r>
              <a:rPr lang="en-US" dirty="0" smtClean="0">
                <a:latin typeface="Arial" charset="0"/>
                <a:cs typeface="Arial" charset="0"/>
              </a:rPr>
              <a:t>The NRF is not about bureaucracy or rigidity.  It is about leaning forward in organized partnership with defined roles and responsibilities to contribute to an effective national response to incidents of all types.</a:t>
            </a:r>
          </a:p>
          <a:p>
            <a:pPr marL="347472" lvl="1" indent="-237744" eaLnBrk="1" hangingPunct="1">
              <a:spcBef>
                <a:spcPts val="603"/>
              </a:spcBef>
              <a:buFontTx/>
              <a:buChar char="•"/>
              <a:defRPr/>
            </a:pPr>
            <a:r>
              <a:rPr lang="en-US" dirty="0" smtClean="0">
                <a:latin typeface="Arial" charset="0"/>
                <a:cs typeface="Arial" charset="0"/>
              </a:rPr>
              <a:t>The National Incident Management System (NIMS) is an organizational system of positions, interactions, language, and processes that already exists and is well understood by the emergency management community at the local, State and Federal levels.  It is a foundational building block of the NRF.  We will discuss NIMS later in the briefing.</a:t>
            </a:r>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81FDC2DE-5F36-4570-89F5-0DD78F04623B}"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a:xfrm>
            <a:off x="298450" y="4346575"/>
            <a:ext cx="6340475" cy="4819650"/>
          </a:xfrm>
          <a:ln/>
        </p:spPr>
        <p:txBody>
          <a:bodyPr>
            <a:normAutofit fontScale="92500"/>
          </a:bodyPr>
          <a:lstStyle/>
          <a:p>
            <a:pPr eaLnBrk="1" hangingPunct="1">
              <a:lnSpc>
                <a:spcPct val="90000"/>
              </a:lnSpc>
              <a:defRPr/>
            </a:pPr>
            <a:r>
              <a:rPr lang="en-US" b="1" dirty="0" smtClean="0">
                <a:latin typeface="Arial" charset="0"/>
              </a:rPr>
              <a:t>National Response Framework</a:t>
            </a:r>
          </a:p>
          <a:p>
            <a:pPr eaLnBrk="1" hangingPunct="1">
              <a:lnSpc>
                <a:spcPct val="90000"/>
              </a:lnSpc>
              <a:defRPr/>
            </a:pPr>
            <a:r>
              <a:rPr lang="en-US" dirty="0" smtClean="0">
                <a:latin typeface="Arial" charset="0"/>
              </a:rPr>
              <a:t>The NRF is comprised of two integrated parts:  a printed core component and an on-line component.</a:t>
            </a:r>
          </a:p>
          <a:p>
            <a:pPr eaLnBrk="1" hangingPunct="1">
              <a:lnSpc>
                <a:spcPct val="90000"/>
              </a:lnSpc>
              <a:spcBef>
                <a:spcPct val="55000"/>
              </a:spcBef>
              <a:defRPr/>
            </a:pPr>
            <a:endParaRPr lang="en-US" b="1" u="sng" dirty="0" smtClean="0">
              <a:latin typeface="Arial" charset="0"/>
            </a:endParaRPr>
          </a:p>
          <a:p>
            <a:pPr eaLnBrk="1" hangingPunct="1">
              <a:lnSpc>
                <a:spcPct val="90000"/>
              </a:lnSpc>
              <a:spcBef>
                <a:spcPct val="55000"/>
              </a:spcBef>
              <a:defRPr/>
            </a:pPr>
            <a:r>
              <a:rPr lang="en-US" b="1" u="sng" dirty="0" smtClean="0">
                <a:latin typeface="Arial" charset="0"/>
              </a:rPr>
              <a:t>The printed core document</a:t>
            </a:r>
            <a:r>
              <a:rPr lang="en-US" b="1" dirty="0" smtClean="0">
                <a:latin typeface="Arial" charset="0"/>
              </a:rPr>
              <a:t>:</a:t>
            </a:r>
            <a:r>
              <a:rPr lang="en-US" dirty="0" smtClean="0">
                <a:latin typeface="Arial" charset="0"/>
              </a:rPr>
              <a:t>  The core document (http://www.fema.gov/pdf/emergency/nrf/nrf-core.pdf) is the heart of the Framework</a:t>
            </a:r>
            <a:r>
              <a:rPr lang="en-US" i="1" dirty="0" smtClean="0">
                <a:latin typeface="Arial" charset="0"/>
              </a:rPr>
              <a:t>.</a:t>
            </a:r>
            <a:r>
              <a:rPr lang="en-US" dirty="0" smtClean="0">
                <a:latin typeface="Arial" charset="0"/>
              </a:rPr>
              <a:t>  It describes response doctrine and guidance; roles and responsibilities; primary preparedness and response actions; and core organizational structures and processes. </a:t>
            </a:r>
          </a:p>
          <a:p>
            <a:pPr eaLnBrk="1" hangingPunct="1">
              <a:lnSpc>
                <a:spcPct val="90000"/>
              </a:lnSpc>
              <a:spcBef>
                <a:spcPct val="55000"/>
              </a:spcBef>
              <a:defRPr/>
            </a:pPr>
            <a:endParaRPr lang="en-US" b="1" u="sng" dirty="0" smtClean="0">
              <a:latin typeface="Arial" charset="0"/>
            </a:endParaRPr>
          </a:p>
          <a:p>
            <a:pPr eaLnBrk="1" hangingPunct="1">
              <a:lnSpc>
                <a:spcPct val="90000"/>
              </a:lnSpc>
              <a:spcBef>
                <a:spcPct val="55000"/>
              </a:spcBef>
              <a:defRPr/>
            </a:pPr>
            <a:r>
              <a:rPr lang="en-US" b="1" u="sng" dirty="0" smtClean="0">
                <a:latin typeface="Arial" charset="0"/>
              </a:rPr>
              <a:t>The on-line component</a:t>
            </a:r>
            <a:r>
              <a:rPr lang="en-US" b="1" dirty="0" smtClean="0">
                <a:latin typeface="Arial" charset="0"/>
              </a:rPr>
              <a:t>:</a:t>
            </a:r>
            <a:r>
              <a:rPr lang="en-US" dirty="0" smtClean="0">
                <a:latin typeface="Arial" charset="0"/>
              </a:rPr>
              <a:t> The NRF Resource Center (www.fema.gov/nrf), contains supplemental materials including annexes, partner guides, and other supporting documents and learning resources.  This information is more dynamic and will change and adapt more frequently as we learn  lessons from real world events, incorporate new technologies, and adapt to changes within our organizations. </a:t>
            </a:r>
          </a:p>
          <a:p>
            <a:pPr marL="343154" lvl="1" indent="-237744" eaLnBrk="1" hangingPunct="1">
              <a:lnSpc>
                <a:spcPct val="90000"/>
              </a:lnSpc>
              <a:buFontTx/>
              <a:buChar char="•"/>
              <a:defRPr/>
            </a:pPr>
            <a:r>
              <a:rPr lang="en-US" b="1" dirty="0" smtClean="0">
                <a:latin typeface="Arial" charset="0"/>
              </a:rPr>
              <a:t>Emergency Support Functions (ESFs):</a:t>
            </a:r>
            <a:r>
              <a:rPr lang="en-US" dirty="0" smtClean="0">
                <a:latin typeface="Arial" charset="0"/>
              </a:rPr>
              <a:t> The 15 ESFs provide a mechanism to bundle Federal resources/capabilities to support Federal, State, tribal, and local responders. Examples of functions include transportation, communications and energy.  Each ESF has a coordinating and primary agency(</a:t>
            </a:r>
            <a:r>
              <a:rPr lang="en-US" dirty="0" err="1" smtClean="0">
                <a:latin typeface="Arial" charset="0"/>
              </a:rPr>
              <a:t>ies</a:t>
            </a:r>
            <a:r>
              <a:rPr lang="en-US" dirty="0" smtClean="0">
                <a:latin typeface="Arial" charset="0"/>
              </a:rPr>
              <a:t>), and support agencies that work together to coordinate and deliver the full breadth of Federal capabilities.</a:t>
            </a:r>
          </a:p>
          <a:p>
            <a:pPr marL="343154" lvl="1" indent="-237744" eaLnBrk="1" hangingPunct="1">
              <a:lnSpc>
                <a:spcPct val="90000"/>
              </a:lnSpc>
              <a:buFontTx/>
              <a:buChar char="•"/>
              <a:defRPr/>
            </a:pPr>
            <a:r>
              <a:rPr lang="en-US" b="1" dirty="0" smtClean="0">
                <a:latin typeface="Arial" charset="0"/>
              </a:rPr>
              <a:t>Support Annexes:</a:t>
            </a:r>
            <a:r>
              <a:rPr lang="en-US" dirty="0" smtClean="0">
                <a:latin typeface="Arial" charset="0"/>
              </a:rPr>
              <a:t>  The eight (8) Support Annexes describe supporting aspects of Federal response common to all incidents:  among them are Critical Infrastructure, Financial Management, Public Affairs, Volunteer and Donations Management; Private Sector Coordination, and Worker Safety and Health.  </a:t>
            </a:r>
          </a:p>
          <a:p>
            <a:pPr marL="343154" lvl="1" indent="-237744" eaLnBrk="1" hangingPunct="1">
              <a:lnSpc>
                <a:spcPct val="90000"/>
              </a:lnSpc>
              <a:buFontTx/>
              <a:buChar char="•"/>
              <a:defRPr/>
            </a:pPr>
            <a:r>
              <a:rPr lang="en-US" b="1" dirty="0" smtClean="0">
                <a:latin typeface="Arial" charset="0"/>
              </a:rPr>
              <a:t>Incident Annexes:</a:t>
            </a:r>
            <a:r>
              <a:rPr lang="en-US" dirty="0" smtClean="0">
                <a:latin typeface="Arial" charset="0"/>
              </a:rPr>
              <a:t>  The seven (7) Incident Annexes describe how the Framework will be applied in specific types of incidents:  among them are Biological, Cyber, Food and Agriculture, Mass Evacuation, Nuclear/Radiological, and Terrorism.  Each Incident Annex has a Coordinating Agency and Cooperating Agencies. </a:t>
            </a:r>
          </a:p>
          <a:p>
            <a:pPr marL="343154" lvl="1" indent="-237744" eaLnBrk="1" hangingPunct="1">
              <a:lnSpc>
                <a:spcPct val="90000"/>
              </a:lnSpc>
              <a:buFontTx/>
              <a:buChar char="•"/>
              <a:defRPr/>
            </a:pPr>
            <a:r>
              <a:rPr lang="en-US" b="1" dirty="0" smtClean="0">
                <a:latin typeface="Arial" charset="0"/>
              </a:rPr>
              <a:t>Partner Guides: </a:t>
            </a:r>
            <a:r>
              <a:rPr lang="en-US" dirty="0" smtClean="0">
                <a:latin typeface="Arial" charset="0"/>
              </a:rPr>
              <a:t> The Partner Guides provide more specific “how to” handbooks tailored specifically to four (4) areas:  local governments; State and tribal governments; the Federal government; and the private sector and nongovernmental organizations.</a:t>
            </a:r>
          </a:p>
          <a:p>
            <a:pPr marL="0" lvl="1" eaLnBrk="1" hangingPunct="1">
              <a:lnSpc>
                <a:spcPct val="90000"/>
              </a:lnSpc>
              <a:defRPr/>
            </a:pPr>
            <a:endParaRPr lang="en-US" dirty="0" smtClean="0">
              <a:latin typeface="Arial" charset="0"/>
            </a:endParaRPr>
          </a:p>
          <a:p>
            <a:pPr marL="0" lvl="1" eaLnBrk="1" hangingPunct="1">
              <a:lnSpc>
                <a:spcPct val="90000"/>
              </a:lnSpc>
              <a:defRPr/>
            </a:pPr>
            <a:r>
              <a:rPr lang="en-US" dirty="0" smtClean="0">
                <a:latin typeface="Arial" charset="0"/>
              </a:rPr>
              <a:t>We will focus on ESF 1, Transportation, later in the briefing.</a:t>
            </a:r>
          </a:p>
          <a:p>
            <a:pPr eaLnBrk="1" hangingPunct="1">
              <a:lnSpc>
                <a:spcPct val="90000"/>
              </a:lnSpc>
              <a:defRPr/>
            </a:pPr>
            <a:endParaRPr lang="en-US" dirty="0" smtClean="0">
              <a:latin typeface="Arial" charset="0"/>
            </a:endParaRPr>
          </a:p>
        </p:txBody>
      </p:sp>
      <p:sp>
        <p:nvSpPr>
          <p:cNvPr id="40963"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06463" fontAlgn="base">
              <a:spcBef>
                <a:spcPct val="0"/>
              </a:spcBef>
              <a:spcAft>
                <a:spcPct val="0"/>
              </a:spcAft>
            </a:pPr>
            <a:r>
              <a:rPr lang="en-US" smtClean="0">
                <a:latin typeface="Arial" charset="0"/>
                <a:cs typeface="Arial" charset="0"/>
              </a:rPr>
              <a:t>National Response Framework</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10000"/>
          </a:bodyPr>
          <a:lstStyle/>
          <a:p>
            <a:pPr eaLnBrk="1" hangingPunct="1">
              <a:defRPr/>
            </a:pPr>
            <a:r>
              <a:rPr lang="en-US" b="1" dirty="0" smtClean="0"/>
              <a:t>National Response Framework</a:t>
            </a:r>
          </a:p>
          <a:p>
            <a:pPr eaLnBrk="1" hangingPunct="1">
              <a:defRPr/>
            </a:pPr>
            <a:r>
              <a:rPr lang="en-US" dirty="0" smtClean="0"/>
              <a:t>The NRF is written with you in mind – a senior government executive, one who has a responsibility to provide for an effective response – as well as for the emergency management practitioner.</a:t>
            </a:r>
          </a:p>
          <a:p>
            <a:pPr eaLnBrk="1" hangingPunct="1">
              <a:defRPr/>
            </a:pPr>
            <a:endParaRPr lang="en-US" dirty="0" smtClean="0"/>
          </a:p>
          <a:p>
            <a:pPr marL="166982" indent="-166982" eaLnBrk="1" hangingPunct="1">
              <a:defRPr/>
            </a:pPr>
            <a:r>
              <a:rPr lang="en-US" dirty="0" smtClean="0">
                <a:latin typeface="Arial" charset="0"/>
                <a:cs typeface="Arial" charset="0"/>
              </a:rPr>
              <a:t>For the first time, the Framework describes five (5) elements of Response Doctrine:</a:t>
            </a:r>
          </a:p>
          <a:p>
            <a:pPr marL="347472" lvl="2" indent="-237744" eaLnBrk="1" hangingPunct="1">
              <a:buFont typeface="Calibri" pitchFamily="34" charset="0"/>
              <a:buAutoNum type="arabicPeriod"/>
              <a:defRPr/>
            </a:pPr>
            <a:r>
              <a:rPr lang="en-US" u="sng" dirty="0" smtClean="0">
                <a:latin typeface="Arial" charset="0"/>
                <a:cs typeface="Arial" charset="0"/>
              </a:rPr>
              <a:t>Engaged Partnerships</a:t>
            </a:r>
            <a:r>
              <a:rPr lang="en-US" dirty="0" smtClean="0">
                <a:latin typeface="Arial" charset="0"/>
                <a:cs typeface="Arial" charset="0"/>
              </a:rPr>
              <a:t>:  Avoid dominoes of sequential failure.  Layered, mutually supporting capabilities; plan together; understand strengths/weaknesses, know where gaps are.  Develop shared goals; align capabilities so none allows another to be overwhelmed; </a:t>
            </a:r>
            <a:endParaRPr lang="en-US" b="1" dirty="0" smtClean="0">
              <a:latin typeface="Arial" charset="0"/>
              <a:cs typeface="Arial" charset="0"/>
            </a:endParaRPr>
          </a:p>
          <a:p>
            <a:pPr marL="347472" lvl="2" indent="-237744" eaLnBrk="1" hangingPunct="1">
              <a:buFont typeface="Calibri" pitchFamily="34" charset="0"/>
              <a:buAutoNum type="arabicPeriod"/>
              <a:defRPr/>
            </a:pPr>
            <a:r>
              <a:rPr lang="en-US" u="sng" dirty="0" smtClean="0">
                <a:latin typeface="Arial" charset="0"/>
                <a:cs typeface="Arial" charset="0"/>
              </a:rPr>
              <a:t>Tiered Response</a:t>
            </a:r>
            <a:r>
              <a:rPr lang="en-US" dirty="0" smtClean="0">
                <a:latin typeface="Arial" charset="0"/>
                <a:cs typeface="Arial" charset="0"/>
              </a:rPr>
              <a:t>:  Incidents must be managed at the lowest possible jurisdictional level and supported by additional response capabilities when needed;  </a:t>
            </a:r>
            <a:endParaRPr lang="en-US" u="sng" dirty="0" smtClean="0">
              <a:latin typeface="Arial" charset="0"/>
              <a:cs typeface="Arial" charset="0"/>
            </a:endParaRPr>
          </a:p>
          <a:p>
            <a:pPr marL="347472" lvl="2" indent="-237744" eaLnBrk="1" hangingPunct="1">
              <a:buFont typeface="Calibri" pitchFamily="34" charset="0"/>
              <a:buAutoNum type="arabicPeriod"/>
              <a:defRPr/>
            </a:pPr>
            <a:r>
              <a:rPr lang="en-US" u="sng" dirty="0" smtClean="0">
                <a:latin typeface="Arial" charset="0"/>
                <a:cs typeface="Arial" charset="0"/>
              </a:rPr>
              <a:t>Scalable, Flexible and Adaptable Operational Capabilities</a:t>
            </a:r>
            <a:r>
              <a:rPr lang="en-US" dirty="0" smtClean="0">
                <a:latin typeface="Arial" charset="0"/>
                <a:cs typeface="Arial" charset="0"/>
              </a:rPr>
              <a:t>:  As incidents change in size, scope, and complexity, the number, type, and source of responses must be able to expand to meet requirements;</a:t>
            </a:r>
            <a:endParaRPr lang="en-US" u="sng" dirty="0" smtClean="0">
              <a:latin typeface="Arial" charset="0"/>
              <a:cs typeface="Arial" charset="0"/>
            </a:endParaRPr>
          </a:p>
          <a:p>
            <a:pPr marL="347472" lvl="2" indent="-237744" eaLnBrk="1" hangingPunct="1">
              <a:buFont typeface="Calibri" pitchFamily="34" charset="0"/>
              <a:buAutoNum type="arabicPeriod"/>
              <a:defRPr/>
            </a:pPr>
            <a:r>
              <a:rPr lang="en-US" u="sng" dirty="0" smtClean="0">
                <a:latin typeface="Arial" charset="0"/>
                <a:cs typeface="Arial" charset="0"/>
              </a:rPr>
              <a:t>Unity of Effort through Unified Command</a:t>
            </a:r>
            <a:r>
              <a:rPr lang="en-US" dirty="0" smtClean="0">
                <a:latin typeface="Arial" charset="0"/>
                <a:cs typeface="Arial" charset="0"/>
              </a:rPr>
              <a:t>:  Effective unified command indispensable to all response activities; requires clear understanding of roles and responsibilities; shared objectives.  Each agency maintains its own authority, responsibility, and accountability; and</a:t>
            </a:r>
            <a:endParaRPr lang="en-US" u="sng" dirty="0" smtClean="0">
              <a:latin typeface="Arial" charset="0"/>
              <a:cs typeface="Arial" charset="0"/>
            </a:endParaRPr>
          </a:p>
          <a:p>
            <a:pPr marL="347472" lvl="2" indent="-237744" eaLnBrk="1" hangingPunct="1">
              <a:buFont typeface="Calibri" pitchFamily="34" charset="0"/>
              <a:buAutoNum type="arabicPeriod"/>
              <a:defRPr/>
            </a:pPr>
            <a:r>
              <a:rPr lang="en-US" u="sng" dirty="0" smtClean="0">
                <a:latin typeface="Arial" charset="0"/>
                <a:cs typeface="Arial" charset="0"/>
              </a:rPr>
              <a:t>Readiness to Act</a:t>
            </a:r>
            <a:r>
              <a:rPr lang="en-US" dirty="0" smtClean="0">
                <a:latin typeface="Arial" charset="0"/>
                <a:cs typeface="Arial" charset="0"/>
              </a:rPr>
              <a:t>:  Readiness to act balanced with an understanding of risk; requires clear, focused communications; disciplined processes, procedures, systems; from individuals, families, communities to local, State, and Federal agencies, national response depends on instinct and ability to act.</a:t>
            </a:r>
          </a:p>
          <a:p>
            <a:pPr marL="401368" lvl="2" indent="-168513" eaLnBrk="1" hangingPunct="1">
              <a:buFont typeface="Calibri" pitchFamily="34" charset="0"/>
              <a:buNone/>
              <a:defRPr/>
            </a:pPr>
            <a:endParaRPr lang="en-US" dirty="0" smtClean="0">
              <a:latin typeface="Arial" charset="0"/>
              <a:cs typeface="Arial" charset="0"/>
            </a:endParaRPr>
          </a:p>
          <a:p>
            <a:pPr marL="166982" indent="-166982" eaLnBrk="1" hangingPunct="1">
              <a:defRPr/>
            </a:pPr>
            <a:r>
              <a:rPr lang="en-US" dirty="0" smtClean="0">
                <a:latin typeface="Arial" charset="0"/>
                <a:cs typeface="Arial" charset="0"/>
              </a:rPr>
              <a:t>Planning - a critical element of effective response.  </a:t>
            </a:r>
          </a:p>
          <a:p>
            <a:pPr marL="344686" lvl="1" indent="-237744" eaLnBrk="1" hangingPunct="1">
              <a:buFontTx/>
              <a:buChar char="•"/>
              <a:defRPr/>
            </a:pPr>
            <a:r>
              <a:rPr lang="en-US" dirty="0" smtClean="0">
                <a:latin typeface="Arial" charset="0"/>
                <a:cs typeface="Arial" charset="0"/>
              </a:rPr>
              <a:t>Plan to respond rather than react to a disaster or emergency.</a:t>
            </a:r>
          </a:p>
          <a:p>
            <a:pPr eaLnBrk="1" hangingPunct="1">
              <a:defRPr/>
            </a:pPr>
            <a:endParaRPr lang="en-US" dirty="0" smtClean="0"/>
          </a:p>
          <a:p>
            <a:pPr eaLnBrk="1" hangingPunct="1">
              <a:defRPr/>
            </a:pPr>
            <a:endParaRPr lang="en-US" dirty="0" smtClean="0"/>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A8830B07-0238-413B-9D8B-A8C94706319A}"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marL="111832" indent="-111832" eaLnBrk="1" hangingPunct="1">
              <a:lnSpc>
                <a:spcPct val="90000"/>
              </a:lnSpc>
              <a:defRPr/>
            </a:pPr>
            <a:r>
              <a:rPr lang="en-US" b="1" dirty="0" smtClean="0">
                <a:latin typeface="Arial" charset="0"/>
                <a:cs typeface="Arial" charset="0"/>
              </a:rPr>
              <a:t>Applying the Framework</a:t>
            </a:r>
          </a:p>
          <a:p>
            <a:pPr marL="111832" indent="-111832" eaLnBrk="1" hangingPunct="1">
              <a:lnSpc>
                <a:spcPct val="90000"/>
              </a:lnSpc>
              <a:defRPr/>
            </a:pPr>
            <a:r>
              <a:rPr lang="en-US" dirty="0" smtClean="0">
                <a:latin typeface="Arial" charset="0"/>
                <a:cs typeface="Arial" charset="0"/>
              </a:rPr>
              <a:t>Key concept is that the NRF is always in effect and operational elements can be partially or fully implemented.  </a:t>
            </a:r>
          </a:p>
          <a:p>
            <a:pPr marL="347472" indent="-237744" eaLnBrk="1" hangingPunct="1">
              <a:lnSpc>
                <a:spcPct val="90000"/>
              </a:lnSpc>
              <a:buFontTx/>
              <a:buChar char="•"/>
              <a:defRPr/>
            </a:pPr>
            <a:r>
              <a:rPr lang="en-US" dirty="0" smtClean="0">
                <a:latin typeface="Arial" charset="0"/>
                <a:cs typeface="Arial" charset="0"/>
              </a:rPr>
              <a:t>In most cases, incidents are managed locally with existing resources.  Where a gap in local capability develops, cities and counties have mutual aid agreements with nearby cities and counties to provide additional fire trucks and crews, ambulances and crews, law enforcement and other forms of assistance.  When local governments anticipate shortages of local resources, they request assistance from the State.</a:t>
            </a:r>
          </a:p>
          <a:p>
            <a:pPr marL="347472" indent="-237744" eaLnBrk="1" hangingPunct="1">
              <a:lnSpc>
                <a:spcPct val="90000"/>
              </a:lnSpc>
              <a:buFontTx/>
              <a:buChar char="•"/>
              <a:defRPr/>
            </a:pPr>
            <a:r>
              <a:rPr lang="en-US" dirty="0" smtClean="0">
                <a:latin typeface="Arial" charset="0"/>
                <a:cs typeface="Arial" charset="0"/>
              </a:rPr>
              <a:t>States have a tremendous level of capability with the National Guard and other resources.  When a state anticipates a gap, it has an alternative to coordinate through Emergency Management Assistance Compacts (EMAC) before requesting Federal assistance.  For example, the State of Florida has a standing EMAC agreement with the State of North Carolina to employ North Carolina National Guard C-130 aircraft to evacuate residents from the Florida Keys when threatened by a hurricane.</a:t>
            </a:r>
          </a:p>
          <a:p>
            <a:pPr marL="347472" indent="-237744" eaLnBrk="1" hangingPunct="1">
              <a:lnSpc>
                <a:spcPct val="90000"/>
              </a:lnSpc>
              <a:buFontTx/>
              <a:buChar char="•"/>
              <a:defRPr/>
            </a:pPr>
            <a:r>
              <a:rPr lang="en-US" dirty="0" smtClean="0">
                <a:latin typeface="Arial" charset="0"/>
                <a:cs typeface="Arial" charset="0"/>
              </a:rPr>
              <a:t>A small number of incidents require Federal support.  Even fewer would be considered catastrophic, where the typical pull of Federal resources from a state would be reversed to initiate a push of resources toward the state.  </a:t>
            </a:r>
          </a:p>
          <a:p>
            <a:pPr marL="347472" indent="-237744" eaLnBrk="1" hangingPunct="1">
              <a:lnSpc>
                <a:spcPct val="90000"/>
              </a:lnSpc>
              <a:buFontTx/>
              <a:buChar char="•"/>
              <a:defRPr/>
            </a:pPr>
            <a:r>
              <a:rPr lang="en-US" dirty="0" smtClean="0">
                <a:latin typeface="Arial" charset="0"/>
                <a:cs typeface="Arial" charset="0"/>
              </a:rPr>
              <a:t>Governors must request Federal support.  Governors are encouraged to make early decisions when they can.  For example, a Governor requests a Pre-Landfall Declaration prior to a hurricane.  Once approved by the President, the door is opened for positioning Federal support such as Department of Health and Human Services (HHS) medical teams; Department of Defense (DoD) aircraft; and activating a Federal ambulance contract – all in advance of landfall.  </a:t>
            </a:r>
          </a:p>
          <a:p>
            <a:pPr marL="347472" indent="-237744" eaLnBrk="1" hangingPunct="1">
              <a:lnSpc>
                <a:spcPct val="90000"/>
              </a:lnSpc>
              <a:buFontTx/>
              <a:buChar char="•"/>
              <a:defRPr/>
            </a:pPr>
            <a:r>
              <a:rPr lang="en-US" dirty="0" smtClean="0">
                <a:latin typeface="Arial" charset="0"/>
                <a:cs typeface="Arial" charset="0"/>
              </a:rPr>
              <a:t>It is not always obvious at the outset whether a seemingly minor event might be the initial phase of a larger, rapidly growing threat.  Hurricane Katrina was a normal hurricane event until the levies were breached and the flooding occurred, turning it into a much more complex event.</a:t>
            </a:r>
          </a:p>
          <a:p>
            <a:pPr marL="347472" indent="-237744" eaLnBrk="1" hangingPunct="1">
              <a:lnSpc>
                <a:spcPct val="90000"/>
              </a:lnSpc>
              <a:buFontTx/>
              <a:buChar char="•"/>
              <a:defRPr/>
            </a:pPr>
            <a:r>
              <a:rPr lang="en-US" dirty="0" smtClean="0">
                <a:latin typeface="Arial" charset="0"/>
                <a:cs typeface="Arial" charset="0"/>
              </a:rPr>
              <a:t>The Framework provides the coordinating mechanism for sharing information, ensuring rapid assessment and seamlessly integrating Federal support.  </a:t>
            </a:r>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B537AA60-BE33-445A-BAFB-EF9F8533EDAA}"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eaLnBrk="1" hangingPunct="1">
              <a:defRPr/>
            </a:pPr>
            <a:r>
              <a:rPr lang="en-US" b="1" dirty="0" smtClean="0">
                <a:latin typeface="Arial" charset="0"/>
              </a:rPr>
              <a:t>Stakeholder Responsibilities</a:t>
            </a:r>
          </a:p>
          <a:p>
            <a:pPr eaLnBrk="1" hangingPunct="1">
              <a:defRPr/>
            </a:pPr>
            <a:r>
              <a:rPr lang="en-US" b="1" dirty="0" smtClean="0">
                <a:latin typeface="Arial" charset="0"/>
              </a:rPr>
              <a:t>The Governor:</a:t>
            </a:r>
          </a:p>
          <a:p>
            <a:pPr marL="347472" lvl="1" indent="-237744" eaLnBrk="1" hangingPunct="1">
              <a:buFontTx/>
              <a:buChar char="•"/>
              <a:defRPr/>
            </a:pPr>
            <a:r>
              <a:rPr lang="en-US" dirty="0" smtClean="0">
                <a:latin typeface="Arial" charset="0"/>
              </a:rPr>
              <a:t>Is responsible for coordinating State resources and providing the strategic guidance needed to prevent, mitigate, prepare for, respond to, and recover from incidents of all types. </a:t>
            </a:r>
          </a:p>
          <a:p>
            <a:pPr marL="347472" lvl="1" indent="-237744" eaLnBrk="1" hangingPunct="1">
              <a:buFontTx/>
              <a:buChar char="•"/>
              <a:defRPr/>
            </a:pPr>
            <a:r>
              <a:rPr lang="en-US" dirty="0" smtClean="0">
                <a:latin typeface="Arial" charset="0"/>
              </a:rPr>
              <a:t>May be able to make, amend, or suspend certain orders or regulations in support of the response.</a:t>
            </a:r>
          </a:p>
          <a:p>
            <a:pPr marL="347472" lvl="1" indent="-237744" eaLnBrk="1" hangingPunct="1">
              <a:buFontTx/>
              <a:buChar char="•"/>
              <a:defRPr/>
            </a:pPr>
            <a:r>
              <a:rPr lang="en-US" dirty="0" smtClean="0">
                <a:latin typeface="Arial" charset="0"/>
              </a:rPr>
              <a:t>Communicates to the public and helps people, businesses, and organizations cope with the consequences of any type of incident.</a:t>
            </a:r>
          </a:p>
          <a:p>
            <a:pPr marL="347472" lvl="1" indent="-237744" eaLnBrk="1" hangingPunct="1">
              <a:buFontTx/>
              <a:buChar char="•"/>
              <a:defRPr/>
            </a:pPr>
            <a:r>
              <a:rPr lang="en-US" dirty="0" smtClean="0">
                <a:latin typeface="Arial" charset="0"/>
              </a:rPr>
              <a:t>Commands the state military forces. </a:t>
            </a:r>
          </a:p>
          <a:p>
            <a:pPr marL="347472" lvl="1" indent="-237744" eaLnBrk="1" hangingPunct="1">
              <a:buFontTx/>
              <a:buChar char="•"/>
              <a:defRPr/>
            </a:pPr>
            <a:r>
              <a:rPr lang="en-US" dirty="0" smtClean="0">
                <a:latin typeface="Arial" charset="0"/>
              </a:rPr>
              <a:t>Coordinates assistance from other states through interstate mutual aid and assistance compacts, such as the Emergency Management Assistance Compact. </a:t>
            </a:r>
          </a:p>
          <a:p>
            <a:pPr marL="347472" lvl="1" indent="-237744" eaLnBrk="1" hangingPunct="1">
              <a:buFontTx/>
              <a:buChar char="•"/>
              <a:defRPr/>
            </a:pPr>
            <a:r>
              <a:rPr lang="en-US" dirty="0" smtClean="0">
                <a:latin typeface="Arial" charset="0"/>
              </a:rPr>
              <a:t>Requests Federal assistance including, if appropriate, a Stafford Act Presidential declaration of an emergency or disaster, when it becomes clear that state capabilities will be insufficient or have been exceeded.  </a:t>
            </a:r>
          </a:p>
          <a:p>
            <a:pPr marL="347472" lvl="1" indent="-237744" eaLnBrk="1" hangingPunct="1">
              <a:buFontTx/>
              <a:buChar char="•"/>
              <a:defRPr/>
            </a:pPr>
            <a:r>
              <a:rPr lang="en-US" dirty="0" smtClean="0">
                <a:latin typeface="Arial" charset="0"/>
              </a:rPr>
              <a:t>Coordinates with impacted tribal nations within the state and initiates requests for a Stafford Act Presidential declaration on behalf of an impacted tribe when appropriate. </a:t>
            </a:r>
          </a:p>
          <a:p>
            <a:pPr eaLnBrk="1" hangingPunct="1">
              <a:defRPr/>
            </a:pPr>
            <a:endParaRPr lang="en-US" b="1" dirty="0" smtClean="0">
              <a:latin typeface="Arial" charset="0"/>
            </a:endParaRPr>
          </a:p>
          <a:p>
            <a:pPr eaLnBrk="1" hangingPunct="1">
              <a:defRPr/>
            </a:pPr>
            <a:r>
              <a:rPr lang="en-US" b="1" dirty="0" smtClean="0">
                <a:latin typeface="Arial" charset="0"/>
              </a:rPr>
              <a:t>State Homeland Security Advisor (HSA).</a:t>
            </a:r>
            <a:r>
              <a:rPr lang="en-US" dirty="0" smtClean="0">
                <a:latin typeface="Arial" charset="0"/>
              </a:rPr>
              <a:t>  The State HSA serves as an advisor to the Governor on homeland security issues and may serve as a liaison between the Governor’s office, the State homeland security structure, DHS, and other organizations both inside and outside of the state.  The advisor often chairs a committee comprised of representatives of relevant state agencies. </a:t>
            </a:r>
          </a:p>
          <a:p>
            <a:pPr eaLnBrk="1" hangingPunct="1">
              <a:defRPr/>
            </a:pPr>
            <a:endParaRPr lang="en-US" b="1" dirty="0" smtClean="0">
              <a:latin typeface="Arial" charset="0"/>
            </a:endParaRPr>
          </a:p>
          <a:p>
            <a:pPr eaLnBrk="1" hangingPunct="1">
              <a:defRPr/>
            </a:pPr>
            <a:r>
              <a:rPr lang="en-US" b="1" dirty="0" smtClean="0">
                <a:latin typeface="Arial" charset="0"/>
              </a:rPr>
              <a:t>Director, State Emergency Management Agency.</a:t>
            </a:r>
            <a:r>
              <a:rPr lang="en-US" dirty="0" smtClean="0">
                <a:latin typeface="Arial" charset="0"/>
              </a:rPr>
              <a:t> The Director of the State Emergency Management Agency ensures that the state is prepared to deal with large-scale emergencies and is responsible for coordinating the state response in any emergency or disaster. </a:t>
            </a:r>
          </a:p>
          <a:p>
            <a:pPr eaLnBrk="1" hangingPunct="1">
              <a:defRPr/>
            </a:pPr>
            <a:endParaRPr lang="en-US" b="1" dirty="0" smtClean="0">
              <a:latin typeface="Arial" charset="0"/>
            </a:endParaRPr>
          </a:p>
          <a:p>
            <a:pPr eaLnBrk="1" hangingPunct="1">
              <a:defRPr/>
            </a:pPr>
            <a:r>
              <a:rPr lang="en-US" b="1" dirty="0" smtClean="0">
                <a:latin typeface="Arial" charset="0"/>
              </a:rPr>
              <a:t>State Coordinating Officer (SCO).</a:t>
            </a:r>
            <a:r>
              <a:rPr lang="en-US" dirty="0" smtClean="0">
                <a:latin typeface="Arial" charset="0"/>
              </a:rPr>
              <a:t> The individual appointed by the Governor to coordinate state disaster assistance efforts with those of the Federal government.  The SCO plays a critical role in managing the state response and recovery operations following Stafford Act declarations.  The Governor of the affected state appoints the SCO, and lines of authority flow from the Governor to the SCO, following the state's policies and laws. </a:t>
            </a:r>
          </a:p>
          <a:p>
            <a:pPr eaLnBrk="1" hangingPunct="1">
              <a:defRPr/>
            </a:pPr>
            <a:endParaRPr lang="en-US" b="1" dirty="0" smtClean="0"/>
          </a:p>
          <a:p>
            <a:pPr eaLnBrk="1" hangingPunct="1">
              <a:defRPr/>
            </a:pPr>
            <a:r>
              <a:rPr lang="en-US" b="1" dirty="0" smtClean="0"/>
              <a:t>State Departments, Bureaus, and Agencies.  </a:t>
            </a:r>
            <a:r>
              <a:rPr lang="en-US" dirty="0" smtClean="0"/>
              <a:t>Plan for providing and obtaining support in accordance with State Emergency Operations/Response Plans.</a:t>
            </a:r>
            <a:endParaRPr lang="en-US" dirty="0"/>
          </a:p>
        </p:txBody>
      </p:sp>
      <p:sp>
        <p:nvSpPr>
          <p:cNvPr id="4" name="Slide Number Placeholder 3"/>
          <p:cNvSpPr>
            <a:spLocks noGrp="1"/>
          </p:cNvSpPr>
          <p:nvPr>
            <p:ph type="sldNum" sz="quarter" idx="5"/>
          </p:nvPr>
        </p:nvSpPr>
        <p:spPr/>
        <p:txBody>
          <a:bodyPr/>
          <a:lstStyle/>
          <a:p>
            <a:pPr>
              <a:defRPr/>
            </a:pPr>
            <a:fld id="{09C4912D-42A9-4732-B68D-4FFD77C42CB1}"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smtClean="0">
                <a:latin typeface="Arial" charset="0"/>
              </a:rPr>
              <a:t>State Response Structures</a:t>
            </a:r>
          </a:p>
          <a:p>
            <a:pPr eaLnBrk="1" hangingPunct="1"/>
            <a:r>
              <a:rPr lang="en-US" smtClean="0">
                <a:latin typeface="Arial" charset="0"/>
              </a:rPr>
              <a:t>State and tribal officials typically take the lead to communicate public information regarding incidents occurring in their jurisdictions.  It is essential that immediately following the onset of an incident, the State or tribal government, in collaboration with local officials, ensures that:</a:t>
            </a:r>
          </a:p>
          <a:p>
            <a:pPr marL="346075" lvl="1" indent="-236538" eaLnBrk="1" hangingPunct="1">
              <a:buFontTx/>
              <a:buChar char="•"/>
            </a:pPr>
            <a:r>
              <a:rPr lang="en-US" smtClean="0">
                <a:latin typeface="Arial" charset="0"/>
              </a:rPr>
              <a:t>Communication lines with the media are open, questions receive prompt responses, and false rumors are refuted before they spread.</a:t>
            </a:r>
          </a:p>
          <a:p>
            <a:pPr marL="346075" lvl="1" indent="-236538" eaLnBrk="1" hangingPunct="1">
              <a:buFontTx/>
              <a:buChar char="•"/>
            </a:pPr>
            <a:r>
              <a:rPr lang="en-US" smtClean="0">
                <a:latin typeface="Arial" charset="0"/>
              </a:rPr>
              <a:t>Information about where to receive help is communicated directly to victims and victims’ families.</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04A41DDD-2EFE-4577-9C43-F3614F9CA093}"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16917" indent="-116917" eaLnBrk="1" hangingPunct="1">
              <a:lnSpc>
                <a:spcPct val="90000"/>
              </a:lnSpc>
              <a:defRPr/>
            </a:pPr>
            <a:r>
              <a:rPr lang="en-US" b="1" dirty="0" smtClean="0">
                <a:cs typeface="Arial" charset="0"/>
              </a:rPr>
              <a:t>Federal Leadership and the Framework</a:t>
            </a:r>
          </a:p>
          <a:p>
            <a:pPr marL="116917" indent="-116917" eaLnBrk="1" hangingPunct="1">
              <a:lnSpc>
                <a:spcPct val="90000"/>
              </a:lnSpc>
              <a:defRPr/>
            </a:pPr>
            <a:r>
              <a:rPr lang="en-US" dirty="0" smtClean="0">
                <a:cs typeface="Arial" charset="0"/>
              </a:rPr>
              <a:t>Key Federal players are:</a:t>
            </a:r>
          </a:p>
          <a:p>
            <a:pPr marL="347472" indent="-237744" eaLnBrk="1" hangingPunct="1">
              <a:lnSpc>
                <a:spcPct val="90000"/>
              </a:lnSpc>
              <a:buFont typeface="Arial" pitchFamily="34" charset="0"/>
              <a:buChar char="•"/>
              <a:defRPr/>
            </a:pPr>
            <a:r>
              <a:rPr lang="en-US" dirty="0" smtClean="0">
                <a:cs typeface="Arial" charset="0"/>
              </a:rPr>
              <a:t>Secretary of Homeland Security is the principal Federal official for domestic incident management;</a:t>
            </a:r>
          </a:p>
          <a:p>
            <a:pPr marL="347472" indent="-237744" eaLnBrk="1" hangingPunct="1">
              <a:lnSpc>
                <a:spcPct val="90000"/>
              </a:lnSpc>
              <a:buFont typeface="Arial" pitchFamily="34" charset="0"/>
              <a:buChar char="•"/>
              <a:defRPr/>
            </a:pPr>
            <a:r>
              <a:rPr lang="en-US" dirty="0" smtClean="0">
                <a:cs typeface="Arial" charset="0"/>
              </a:rPr>
              <a:t>FEMA Administrator is the principal advisor to the President, Secretary of the Department of Homeland Security (DHS) and National Security Council regarding emergency management;</a:t>
            </a:r>
          </a:p>
          <a:p>
            <a:pPr marL="347472" indent="-237744" eaLnBrk="1" hangingPunct="1">
              <a:lnSpc>
                <a:spcPct val="90000"/>
              </a:lnSpc>
              <a:buFont typeface="Arial" pitchFamily="34" charset="0"/>
              <a:buChar char="•"/>
              <a:defRPr/>
            </a:pPr>
            <a:r>
              <a:rPr lang="en-US" dirty="0" smtClean="0">
                <a:cs typeface="Arial" charset="0"/>
              </a:rPr>
              <a:t>Principal Federal Official (PFO) is the Secretary of DHS’s primary representative to ensure consistency of Federal support as well as the overall effectiveness of Federal incident management for catastrophic or unusually complex incidents requiring extraordinary coordination,</a:t>
            </a:r>
          </a:p>
          <a:p>
            <a:pPr marL="804672" lvl="2" indent="-237744" eaLnBrk="1" hangingPunct="1">
              <a:lnSpc>
                <a:spcPct val="90000"/>
              </a:lnSpc>
              <a:buFont typeface="Courier New" pitchFamily="49" charset="0"/>
              <a:buChar char="o"/>
              <a:defRPr/>
            </a:pPr>
            <a:r>
              <a:rPr lang="en-US" dirty="0" smtClean="0">
                <a:cs typeface="Arial" charset="0"/>
              </a:rPr>
              <a:t>Interfaces with Federal, State, tribal, and local officials regarding Federal incident management strategy, </a:t>
            </a:r>
          </a:p>
          <a:p>
            <a:pPr marL="804672" lvl="2" indent="-237744" eaLnBrk="1" hangingPunct="1">
              <a:lnSpc>
                <a:spcPct val="90000"/>
              </a:lnSpc>
              <a:buFont typeface="Courier New" pitchFamily="49" charset="0"/>
              <a:buChar char="o"/>
              <a:defRPr/>
            </a:pPr>
            <a:r>
              <a:rPr lang="en-US" dirty="0" smtClean="0">
                <a:cs typeface="Arial" charset="0"/>
              </a:rPr>
              <a:t>Primary Federal spokesperson for coordinated public communications;</a:t>
            </a:r>
          </a:p>
          <a:p>
            <a:pPr marL="347472" indent="-237744" eaLnBrk="1" hangingPunct="1">
              <a:lnSpc>
                <a:spcPct val="90000"/>
              </a:lnSpc>
              <a:buFont typeface="Arial" pitchFamily="34" charset="0"/>
              <a:buChar char="•"/>
              <a:defRPr/>
            </a:pPr>
            <a:r>
              <a:rPr lang="en-US" dirty="0" smtClean="0">
                <a:cs typeface="Arial" charset="0"/>
              </a:rPr>
              <a:t>Federal Coordinating Officer (FCO) is for events supported by Presidential declarations, the primary Federal representative that interfaces with the State Coordinating Officer (SCO) and other Federal, State, tribal, and local response officials to determine the most urgent needs and set objectives; and,</a:t>
            </a:r>
          </a:p>
          <a:p>
            <a:pPr marL="347472" indent="-237744" eaLnBrk="1" hangingPunct="1">
              <a:lnSpc>
                <a:spcPct val="90000"/>
              </a:lnSpc>
              <a:buFont typeface="Arial" pitchFamily="34" charset="0"/>
              <a:buChar char="•"/>
              <a:defRPr/>
            </a:pPr>
            <a:r>
              <a:rPr lang="en-US" dirty="0" smtClean="0">
                <a:cs typeface="Arial" charset="0"/>
              </a:rPr>
              <a:t>Federal departments and agencies play primary, coordinating, and support roles based on authorities and resources, and the nature of the threat or incident.</a:t>
            </a:r>
          </a:p>
          <a:p>
            <a:pPr marL="574117" lvl="1" indent="-116917" eaLnBrk="1" hangingPunct="1">
              <a:lnSpc>
                <a:spcPct val="90000"/>
              </a:lnSpc>
              <a:buFont typeface="Arial" pitchFamily="34" charset="0"/>
              <a:buChar char="•"/>
              <a:defRPr/>
            </a:pPr>
            <a:endParaRPr lang="en-US" dirty="0" smtClean="0">
              <a:cs typeface="Arial" charset="0"/>
            </a:endParaRPr>
          </a:p>
          <a:p>
            <a:pPr marL="116917" indent="-116917" eaLnBrk="1" hangingPunct="1">
              <a:lnSpc>
                <a:spcPct val="90000"/>
              </a:lnSpc>
              <a:buFont typeface="Arial" pitchFamily="34" charset="0"/>
              <a:buChar char="•"/>
              <a:defRPr/>
            </a:pPr>
            <a:endParaRPr lang="en-US" dirty="0" smtClean="0">
              <a:cs typeface="Arial" charset="0"/>
            </a:endParaRPr>
          </a:p>
          <a:p>
            <a:pPr marL="116917" indent="-116917" eaLnBrk="1" hangingPunct="1">
              <a:lnSpc>
                <a:spcPct val="90000"/>
              </a:lnSpc>
              <a:buFontTx/>
              <a:buChar char="•"/>
              <a:defRPr/>
            </a:pPr>
            <a:endParaRPr lang="en-US" dirty="0" smtClean="0">
              <a:cs typeface="Arial" charset="0"/>
            </a:endParaRPr>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1BC23651-BFD3-48DC-81E7-31A939571FB6}"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indent="-116917" eaLnBrk="1" hangingPunct="1">
              <a:buFont typeface="Arial" pitchFamily="34" charset="0"/>
              <a:buNone/>
              <a:defRPr/>
            </a:pPr>
            <a:r>
              <a:rPr lang="en-US" b="1" dirty="0" smtClean="0">
                <a:latin typeface="Arial" charset="0"/>
              </a:rPr>
              <a:t>Private Sector and Nongovernmental Organizations (NGOs)</a:t>
            </a:r>
          </a:p>
          <a:p>
            <a:pPr marL="347472" indent="-237744" eaLnBrk="1" hangingPunct="1">
              <a:buFont typeface="Arial" pitchFamily="34" charset="0"/>
              <a:buChar char="•"/>
              <a:defRPr/>
            </a:pPr>
            <a:r>
              <a:rPr lang="en-US" dirty="0" smtClean="0">
                <a:latin typeface="Arial" charset="0"/>
              </a:rPr>
              <a:t>The private sector supports community response, organizes business to ensure resiliency, and protects and restores critical infrastructure and commercial activity.</a:t>
            </a:r>
          </a:p>
          <a:p>
            <a:pPr marL="347472" indent="-237744" eaLnBrk="1" hangingPunct="1">
              <a:buFont typeface="Arial" pitchFamily="34" charset="0"/>
              <a:buChar char="•"/>
              <a:defRPr/>
            </a:pPr>
            <a:r>
              <a:rPr lang="en-US" dirty="0" smtClean="0">
                <a:latin typeface="Arial" charset="0"/>
              </a:rPr>
              <a:t>NGOs perform vital service missions such as:</a:t>
            </a:r>
          </a:p>
          <a:p>
            <a:pPr marL="804672" lvl="2" indent="-237744" eaLnBrk="1" hangingPunct="1">
              <a:buFont typeface="Arial" pitchFamily="34" charset="0"/>
              <a:buChar char="•"/>
              <a:defRPr/>
            </a:pPr>
            <a:r>
              <a:rPr lang="en-US" dirty="0" smtClean="0">
                <a:latin typeface="Arial" charset="0"/>
              </a:rPr>
              <a:t>Assisting individuals who have special needs;</a:t>
            </a:r>
          </a:p>
          <a:p>
            <a:pPr marL="804672" lvl="2" indent="-237744" eaLnBrk="1" hangingPunct="1">
              <a:buFont typeface="Arial" pitchFamily="34" charset="0"/>
              <a:buChar char="•"/>
              <a:defRPr/>
            </a:pPr>
            <a:r>
              <a:rPr lang="en-US" dirty="0" smtClean="0">
                <a:latin typeface="Arial" charset="0"/>
              </a:rPr>
              <a:t>Coordinating volunteers;</a:t>
            </a:r>
          </a:p>
          <a:p>
            <a:pPr marL="804672" lvl="2" indent="-237744" eaLnBrk="1" hangingPunct="1">
              <a:buFont typeface="Arial" pitchFamily="34" charset="0"/>
              <a:buChar char="•"/>
              <a:defRPr/>
            </a:pPr>
            <a:r>
              <a:rPr lang="en-US" dirty="0" smtClean="0">
                <a:latin typeface="Arial" charset="0"/>
              </a:rPr>
              <a:t>Assisting with the management and distribution of donated goods;</a:t>
            </a:r>
          </a:p>
          <a:p>
            <a:pPr marL="804672" lvl="2" indent="-237744" eaLnBrk="1" hangingPunct="1">
              <a:buFont typeface="Arial" pitchFamily="34" charset="0"/>
              <a:buChar char="•"/>
              <a:defRPr/>
            </a:pPr>
            <a:r>
              <a:rPr lang="en-US" dirty="0" smtClean="0">
                <a:latin typeface="Arial" charset="0"/>
              </a:rPr>
              <a:t>Providing services to those responding to the incident; and,</a:t>
            </a:r>
          </a:p>
          <a:p>
            <a:pPr marL="804672" lvl="2" indent="-237744" eaLnBrk="1" hangingPunct="1">
              <a:buFont typeface="Arial" pitchFamily="34" charset="0"/>
              <a:buChar char="•"/>
              <a:defRPr/>
            </a:pPr>
            <a:r>
              <a:rPr lang="en-US" dirty="0" smtClean="0">
                <a:latin typeface="Arial" charset="0"/>
              </a:rPr>
              <a:t>Interfacing with government response officials at all levels.</a:t>
            </a:r>
          </a:p>
          <a:p>
            <a:pPr lvl="1" indent="-116917" eaLnBrk="1" hangingPunct="1">
              <a:buFont typeface="Arial" pitchFamily="34" charset="0"/>
              <a:buChar char="•"/>
              <a:defRPr/>
            </a:pPr>
            <a:endParaRPr lang="en-US" dirty="0" smtClean="0">
              <a:latin typeface="Arial" charset="0"/>
            </a:endParaRPr>
          </a:p>
          <a:p>
            <a:pPr indent="-116917" eaLnBrk="1" hangingPunct="1">
              <a:defRPr/>
            </a:pPr>
            <a:endParaRPr lang="en-US" dirty="0" smtClean="0">
              <a:latin typeface="Arial" charset="0"/>
            </a:endParaRPr>
          </a:p>
          <a:p>
            <a:pPr marL="116917" indent="-116917" eaLnBrk="1" hangingPunct="1">
              <a:defRPr/>
            </a:pPr>
            <a:endParaRPr lang="en-US" dirty="0" smtClean="0">
              <a:latin typeface="Arial" charset="0"/>
            </a:endParaRPr>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781B84A5-EE6E-49D6-A672-C280A3C2B06B}"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smtClean="0"/>
              <a:t>Topics</a:t>
            </a:r>
          </a:p>
          <a:p>
            <a:pPr eaLnBrk="1" hangingPunct="1"/>
            <a:r>
              <a:rPr lang="en-US" smtClean="0"/>
              <a:t>Topics covered are:</a:t>
            </a:r>
          </a:p>
          <a:p>
            <a:pPr marL="346075" lvl="1" indent="-236538" eaLnBrk="1" hangingPunct="1">
              <a:buFontTx/>
              <a:buChar char="•"/>
            </a:pPr>
            <a:r>
              <a:rPr lang="en-US" smtClean="0"/>
              <a:t>Emergency Management;</a:t>
            </a:r>
          </a:p>
          <a:p>
            <a:pPr marL="346075" lvl="1" indent="-236538" eaLnBrk="1" hangingPunct="1">
              <a:buFontTx/>
              <a:buChar char="•"/>
            </a:pPr>
            <a:r>
              <a:rPr lang="en-US" smtClean="0"/>
              <a:t>Emergency Operations Plans;</a:t>
            </a:r>
          </a:p>
          <a:p>
            <a:pPr marL="346075" lvl="1" indent="-236538" eaLnBrk="1" hangingPunct="1">
              <a:buFontTx/>
              <a:buChar char="•"/>
            </a:pPr>
            <a:r>
              <a:rPr lang="en-US" smtClean="0"/>
              <a:t>National Response Framework;</a:t>
            </a:r>
          </a:p>
          <a:p>
            <a:pPr marL="346075" lvl="1" indent="-236538" eaLnBrk="1" hangingPunct="1">
              <a:buFontTx/>
              <a:buChar char="•"/>
            </a:pPr>
            <a:r>
              <a:rPr lang="en-US" smtClean="0"/>
              <a:t>Emergency Support Function 1, Transportation;</a:t>
            </a:r>
          </a:p>
          <a:p>
            <a:pPr marL="346075" lvl="1" indent="-236538" eaLnBrk="1" hangingPunct="1">
              <a:buFontTx/>
              <a:buChar char="•"/>
            </a:pPr>
            <a:r>
              <a:rPr lang="en-US" smtClean="0"/>
              <a:t>National Incident Management System;</a:t>
            </a:r>
          </a:p>
          <a:p>
            <a:pPr marL="346075" lvl="1" indent="-236538" eaLnBrk="1" hangingPunct="1">
              <a:buFontTx/>
              <a:buChar char="•"/>
            </a:pPr>
            <a:r>
              <a:rPr lang="en-US" smtClean="0"/>
              <a:t>Incident Command System;</a:t>
            </a:r>
          </a:p>
          <a:p>
            <a:pPr marL="346075" lvl="1" indent="-236538" eaLnBrk="1" hangingPunct="1">
              <a:buFontTx/>
              <a:buChar char="•"/>
            </a:pPr>
            <a:r>
              <a:rPr lang="en-US" smtClean="0"/>
              <a:t>Operations Centers;</a:t>
            </a:r>
          </a:p>
          <a:p>
            <a:pPr marL="346075" lvl="1" indent="-236538" eaLnBrk="1" hangingPunct="1">
              <a:buFontTx/>
              <a:buChar char="•"/>
            </a:pPr>
            <a:r>
              <a:rPr lang="en-US" smtClean="0"/>
              <a:t>Obtaining Resources;</a:t>
            </a:r>
          </a:p>
          <a:p>
            <a:pPr marL="346075" lvl="1" indent="-236538" eaLnBrk="1" hangingPunct="1">
              <a:buFontTx/>
              <a:buChar char="•"/>
            </a:pPr>
            <a:r>
              <a:rPr lang="en-US" smtClean="0"/>
              <a:t>Organizing a State Emergency Management Program;</a:t>
            </a:r>
          </a:p>
          <a:p>
            <a:pPr marL="346075" lvl="1" indent="-236538" eaLnBrk="1" hangingPunct="1">
              <a:buFontTx/>
              <a:buChar char="•"/>
            </a:pPr>
            <a:r>
              <a:rPr lang="en-US" smtClean="0"/>
              <a:t>Leadership; and,</a:t>
            </a:r>
          </a:p>
          <a:p>
            <a:pPr marL="346075" lvl="1" indent="-236538" eaLnBrk="1" hangingPunct="1">
              <a:buFontTx/>
              <a:buChar char="•"/>
            </a:pPr>
            <a:r>
              <a:rPr lang="en-US" smtClean="0"/>
              <a:t>Resource Materials.</a:t>
            </a:r>
          </a:p>
        </p:txBody>
      </p:sp>
      <p:sp>
        <p:nvSpPr>
          <p:cNvPr id="4" name="Slide Number Placeholder 3"/>
          <p:cNvSpPr>
            <a:spLocks noGrp="1"/>
          </p:cNvSpPr>
          <p:nvPr>
            <p:ph type="sldNum" sz="quarter" idx="5"/>
          </p:nvPr>
        </p:nvSpPr>
        <p:spPr/>
        <p:txBody>
          <a:bodyPr/>
          <a:lstStyle/>
          <a:p>
            <a:pPr>
              <a:defRPr/>
            </a:pPr>
            <a:fld id="{70288022-9BE4-4E84-B040-A0639CB7ADB4}"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hangingPunct="1">
              <a:defRPr/>
            </a:pPr>
            <a:r>
              <a:rPr lang="en-US" b="1" dirty="0" smtClean="0"/>
              <a:t>Emergency Support Functions</a:t>
            </a:r>
          </a:p>
          <a:p>
            <a:pPr eaLnBrk="1" hangingPunct="1">
              <a:defRPr/>
            </a:pPr>
            <a:r>
              <a:rPr lang="en-US" dirty="0" smtClean="0"/>
              <a:t>The Federal government and many State governments organize much of their resources and capabilities – as well as those of certain private-sector and nongovernmental organizations – under 15 Emergency Support Functions (ESFs).  ESFs align categories of resources and provide strategic objectives for their use.  ESFs utilize standardized resource management concepts such as typing, inventorying, and tracking to facilitate the dispatch, deployment, and recovery of resources before, during, and after an incident.  ESF coordinating and primary agencies are identified on the basis of authorities and resources.  Support agencies are assigned based on the availability of resources in a given functional area.  ESFs provide the greatest possible access to Federal department and agency resources regardless of which organization has those resources.  </a:t>
            </a:r>
          </a:p>
          <a:p>
            <a:pPr eaLnBrk="1" hangingPunct="1">
              <a:defRPr/>
            </a:pPr>
            <a:endParaRPr lang="en-US" dirty="0" smtClean="0"/>
          </a:p>
          <a:p>
            <a:pPr eaLnBrk="1" hangingPunct="1">
              <a:defRPr/>
            </a:pPr>
            <a:r>
              <a:rPr lang="en-US" dirty="0" smtClean="0"/>
              <a:t>During a Federal response, Federal ESFs at all levels are coordinated by the Federal Emergency Management Agency (FEMA) through its National Response Coordination Center (NRCC), Regional Response Coordination Center (RRCC), and/or Joint Field Office (JFO).  During a Federal response, ESFs are a critical mechanism to coordinate functional capabilities and resources provided by Federal departments and agencies, along with certain private-sector and nongovernmental organizations.  They represent an effective way to bundle and funnel resources and capabilities to local, tribal, State, and other responders.  These functions are coordinated by a single agency but may rely on several agencies that provide resources for each functional area.  The mission of the ESFs is to provide the greatest possible access to capabilities of the Federal government regardless of which agency has those capabilities. </a:t>
            </a:r>
          </a:p>
          <a:p>
            <a:pPr eaLnBrk="1" hangingPunct="1">
              <a:defRPr/>
            </a:pPr>
            <a:endParaRPr lang="en-US" dirty="0" smtClean="0"/>
          </a:p>
          <a:p>
            <a:pPr eaLnBrk="1" hangingPunct="1">
              <a:defRPr/>
            </a:pPr>
            <a:r>
              <a:rPr lang="en-US" dirty="0" smtClean="0"/>
              <a:t>The ESFs serve as the primary operational level mechanism to provide Federal assistance. </a:t>
            </a:r>
            <a:endParaRPr lang="en-US" dirty="0"/>
          </a:p>
        </p:txBody>
      </p:sp>
      <p:sp>
        <p:nvSpPr>
          <p:cNvPr id="4" name="Slide Number Placeholder 3"/>
          <p:cNvSpPr>
            <a:spLocks noGrp="1"/>
          </p:cNvSpPr>
          <p:nvPr>
            <p:ph type="sldNum" sz="quarter" idx="5"/>
          </p:nvPr>
        </p:nvSpPr>
        <p:spPr/>
        <p:txBody>
          <a:bodyPr/>
          <a:lstStyle/>
          <a:p>
            <a:pPr>
              <a:defRPr/>
            </a:pPr>
            <a:fld id="{BAB16A9F-7917-4EFF-A9C1-157C13299EF6}"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ESF 1, Transportation</a:t>
            </a:r>
          </a:p>
          <a:p>
            <a:pPr eaLnBrk="1" hangingPunct="1">
              <a:spcBef>
                <a:spcPct val="0"/>
              </a:spcBef>
            </a:pPr>
            <a:r>
              <a:rPr lang="en-US" smtClean="0"/>
              <a:t>The U.S. Department of Transportation is the lead Federal agency for ESF 1, Transportation.  </a:t>
            </a:r>
          </a:p>
          <a:p>
            <a:pPr eaLnBrk="1" hangingPunct="1">
              <a:spcBef>
                <a:spcPct val="0"/>
              </a:spcBef>
            </a:pPr>
            <a:endParaRPr lang="en-US" smtClean="0"/>
          </a:p>
          <a:p>
            <a:pPr eaLnBrk="1" hangingPunct="1">
              <a:spcBef>
                <a:spcPct val="0"/>
              </a:spcBef>
            </a:pPr>
            <a:r>
              <a:rPr lang="en-US" smtClean="0"/>
              <a:t>The State DOT usually has the leadership role within the state for all matters relating to transportation:  infrastructure, including roads, tunnels and bridges; transit systems; airfields; canals; and railroads; as well as for all preparedness activities, response operations, and recovery and mitigation activities related to transportation resources.  The ESF lead agency coordinates planning efforts and the use of resources from other state agencies that may be identified to provide support.  Your State DOT may support some of the other ESF lead agencies.  </a:t>
            </a:r>
          </a:p>
          <a:p>
            <a:pPr eaLnBrk="1" hangingPunct="1">
              <a:spcBef>
                <a:spcPct val="0"/>
              </a:spcBef>
            </a:pPr>
            <a:endParaRPr lang="en-US" smtClean="0"/>
          </a:p>
          <a:p>
            <a:pPr eaLnBrk="1" hangingPunct="1">
              <a:spcBef>
                <a:spcPct val="0"/>
              </a:spcBef>
            </a:pPr>
            <a:r>
              <a:rPr lang="en-US" smtClean="0"/>
              <a:t>At the Federal level Emergency Support Function 1, Transportation, is NOT the primary agency responsible for the movement of goods, equipment, animals or people.  However, as each state is organized differently, your State DOT </a:t>
            </a:r>
            <a:r>
              <a:rPr lang="en-US" u="sng" smtClean="0"/>
              <a:t>may</a:t>
            </a:r>
            <a:r>
              <a:rPr lang="en-US" smtClean="0"/>
              <a:t> be involved in these transportation activities to some degree.  </a:t>
            </a:r>
          </a:p>
          <a:p>
            <a:pPr eaLnBrk="1" hangingPunct="1">
              <a:spcBef>
                <a:spcPct val="0"/>
              </a:spcBef>
            </a:pPr>
            <a:endParaRPr lang="en-US" smtClean="0"/>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34A689-E5B9-4C6A-848B-A52D4E58AA22}" type="slidenum">
              <a:rPr lang="en-US"/>
              <a:pPr fontAlgn="base">
                <a:spcBef>
                  <a:spcPct val="0"/>
                </a:spcBef>
                <a:spcAft>
                  <a:spcPct val="0"/>
                </a:spcAft>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hangingPunct="1">
              <a:defRPr/>
            </a:pPr>
            <a:r>
              <a:rPr lang="en-US" b="1" dirty="0" smtClean="0"/>
              <a:t>Emergency Support Functions</a:t>
            </a:r>
          </a:p>
          <a:p>
            <a:pPr eaLnBrk="1" hangingPunct="1">
              <a:defRPr/>
            </a:pPr>
            <a:r>
              <a:rPr lang="en-US" dirty="0" smtClean="0"/>
              <a:t>The first eight (8) Emergency Support Functions and Primary Federal Agencies for the Federal government are:  </a:t>
            </a:r>
          </a:p>
          <a:p>
            <a:pPr lvl="1" eaLnBrk="1" hangingPunct="1">
              <a:defRPr/>
            </a:pPr>
            <a:endParaRPr lang="en-US" dirty="0" smtClean="0"/>
          </a:p>
          <a:p>
            <a:pPr lvl="1" eaLnBrk="1" hangingPunct="1">
              <a:defRPr/>
            </a:pPr>
            <a:r>
              <a:rPr lang="en-US" dirty="0" smtClean="0"/>
              <a:t>ESF 1 – Transportation	Department of Transportation			</a:t>
            </a:r>
          </a:p>
          <a:p>
            <a:pPr lvl="1" eaLnBrk="1" hangingPunct="1">
              <a:defRPr/>
            </a:pPr>
            <a:r>
              <a:rPr lang="en-US" dirty="0" smtClean="0"/>
              <a:t>ESF 2 – Communications	National Communications System and Federal Emergency Management Agency (FEMA) – both from 							the Department of Homeland Security (DHS)]</a:t>
            </a:r>
          </a:p>
          <a:p>
            <a:pPr lvl="1" eaLnBrk="1" hangingPunct="1">
              <a:defRPr/>
            </a:pPr>
            <a:endParaRPr lang="en-US" dirty="0" smtClean="0"/>
          </a:p>
          <a:p>
            <a:pPr lvl="1" eaLnBrk="1" hangingPunct="1">
              <a:defRPr/>
            </a:pPr>
            <a:r>
              <a:rPr lang="en-US" dirty="0" smtClean="0"/>
              <a:t>ESF 3 – Public Works and 	U.S.  Army Corps of Engineers, Department of Defense (DoD)</a:t>
            </a:r>
          </a:p>
          <a:p>
            <a:pPr lvl="1" eaLnBrk="1" hangingPunct="1">
              <a:defRPr/>
            </a:pPr>
            <a:r>
              <a:rPr lang="en-US" dirty="0" smtClean="0"/>
              <a:t>	Engineering		FEMA, DHS</a:t>
            </a:r>
          </a:p>
          <a:p>
            <a:pPr lvl="1" eaLnBrk="1" hangingPunct="1">
              <a:defRPr/>
            </a:pPr>
            <a:endParaRPr lang="en-US" dirty="0" smtClean="0"/>
          </a:p>
          <a:p>
            <a:pPr lvl="1" eaLnBrk="1" hangingPunct="1">
              <a:defRPr/>
            </a:pPr>
            <a:r>
              <a:rPr lang="en-US" dirty="0" smtClean="0"/>
              <a:t>ESF 4 – Firefighting		Forest Service, Department of Agriculture	</a:t>
            </a:r>
          </a:p>
          <a:p>
            <a:pPr lvl="1" eaLnBrk="1" hangingPunct="1">
              <a:defRPr/>
            </a:pPr>
            <a:endParaRPr lang="en-US" dirty="0" smtClean="0"/>
          </a:p>
          <a:p>
            <a:pPr lvl="1" eaLnBrk="1" hangingPunct="1">
              <a:defRPr/>
            </a:pPr>
            <a:r>
              <a:rPr lang="en-US" dirty="0" smtClean="0"/>
              <a:t>ESF 5 – Emergency Management	FEMA, DHS</a:t>
            </a:r>
          </a:p>
          <a:p>
            <a:pPr lvl="1" eaLnBrk="1" hangingPunct="1">
              <a:defRPr/>
            </a:pPr>
            <a:endParaRPr lang="en-US" dirty="0" smtClean="0"/>
          </a:p>
          <a:p>
            <a:pPr lvl="1" eaLnBrk="1" hangingPunct="1">
              <a:defRPr/>
            </a:pPr>
            <a:r>
              <a:rPr lang="en-US" dirty="0" smtClean="0"/>
              <a:t>ESF 6 – Mass Care, 		FEMA, DHS</a:t>
            </a:r>
          </a:p>
          <a:p>
            <a:pPr lvl="1" eaLnBrk="1" hangingPunct="1">
              <a:defRPr/>
            </a:pPr>
            <a:r>
              <a:rPr lang="en-US" dirty="0" smtClean="0"/>
              <a:t>       	Emergency Assistance, </a:t>
            </a:r>
          </a:p>
          <a:p>
            <a:pPr lvl="1" eaLnBrk="1" hangingPunct="1">
              <a:defRPr/>
            </a:pPr>
            <a:r>
              <a:rPr lang="en-US" dirty="0" smtClean="0"/>
              <a:t>       	Housing, and </a:t>
            </a:r>
          </a:p>
          <a:p>
            <a:pPr lvl="1" eaLnBrk="1" hangingPunct="1">
              <a:defRPr/>
            </a:pPr>
            <a:r>
              <a:rPr lang="en-US" dirty="0" smtClean="0"/>
              <a:t>      	Human Services	</a:t>
            </a:r>
          </a:p>
          <a:p>
            <a:pPr lvl="1" eaLnBrk="1" hangingPunct="1">
              <a:defRPr/>
            </a:pPr>
            <a:endParaRPr lang="en-US" dirty="0" smtClean="0"/>
          </a:p>
          <a:p>
            <a:pPr lvl="1" eaLnBrk="1" hangingPunct="1">
              <a:defRPr/>
            </a:pPr>
            <a:r>
              <a:rPr lang="en-US" dirty="0" smtClean="0"/>
              <a:t>ESF 7 – Logistics Management 	FEMA, DHS; General Services Administration</a:t>
            </a:r>
          </a:p>
          <a:p>
            <a:pPr lvl="1" eaLnBrk="1" hangingPunct="1">
              <a:defRPr/>
            </a:pPr>
            <a:r>
              <a:rPr lang="en-US" dirty="0" smtClean="0"/>
              <a:t>       	and Resource Support							</a:t>
            </a:r>
          </a:p>
          <a:p>
            <a:pPr lvl="1" eaLnBrk="1" hangingPunct="1">
              <a:defRPr/>
            </a:pPr>
            <a:endParaRPr lang="en-US" dirty="0" smtClean="0"/>
          </a:p>
          <a:p>
            <a:pPr lvl="1" eaLnBrk="1" hangingPunct="1">
              <a:defRPr/>
            </a:pPr>
            <a:r>
              <a:rPr lang="en-US" dirty="0" smtClean="0"/>
              <a:t>ESF 8 – Public Health and 	Department of Health and Human Services</a:t>
            </a:r>
          </a:p>
          <a:p>
            <a:pPr lvl="1" eaLnBrk="1" hangingPunct="1">
              <a:defRPr/>
            </a:pPr>
            <a:r>
              <a:rPr lang="en-US" dirty="0" smtClean="0"/>
              <a:t>       	Medical Services								</a:t>
            </a:r>
          </a:p>
          <a:p>
            <a:pPr lvl="1" eaLnBrk="1" hangingPunct="1">
              <a:defRPr/>
            </a:pPr>
            <a:endParaRPr lang="en-US" dirty="0" smtClean="0"/>
          </a:p>
        </p:txBody>
      </p:sp>
      <p:sp>
        <p:nvSpPr>
          <p:cNvPr id="4" name="Slide Number Placeholder 3"/>
          <p:cNvSpPr>
            <a:spLocks noGrp="1"/>
          </p:cNvSpPr>
          <p:nvPr>
            <p:ph type="sldNum" sz="quarter" idx="5"/>
          </p:nvPr>
        </p:nvSpPr>
        <p:spPr/>
        <p:txBody>
          <a:bodyPr/>
          <a:lstStyle/>
          <a:p>
            <a:pPr>
              <a:defRPr/>
            </a:pPr>
            <a:fld id="{72FA704C-1675-4B54-A1B9-8CCAF7DA8B02}"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80000"/>
              </a:lnSpc>
            </a:pPr>
            <a:r>
              <a:rPr lang="en-US" sz="900" b="1" smtClean="0"/>
              <a:t>Emergency Support Functions</a:t>
            </a:r>
          </a:p>
          <a:p>
            <a:pPr eaLnBrk="1" hangingPunct="1">
              <a:lnSpc>
                <a:spcPct val="80000"/>
              </a:lnSpc>
            </a:pPr>
            <a:r>
              <a:rPr lang="en-US" sz="900" smtClean="0"/>
              <a:t>The remaining Emergency Support Functions and Primary Federal Agencies for the Federal government are:  </a:t>
            </a:r>
          </a:p>
          <a:p>
            <a:pPr lvl="1" eaLnBrk="1" hangingPunct="1">
              <a:lnSpc>
                <a:spcPct val="80000"/>
              </a:lnSpc>
            </a:pPr>
            <a:endParaRPr lang="en-US" sz="900" smtClean="0"/>
          </a:p>
          <a:p>
            <a:pPr lvl="1" eaLnBrk="1" hangingPunct="1">
              <a:lnSpc>
                <a:spcPct val="80000"/>
              </a:lnSpc>
            </a:pPr>
            <a:r>
              <a:rPr lang="en-US" sz="900" smtClean="0"/>
              <a:t>ESF 9 – Search and Rescue	FEMA, DHS; U.S. Coast Guard (USCG), DHS; DoD</a:t>
            </a:r>
          </a:p>
          <a:p>
            <a:pPr lvl="1" eaLnBrk="1" hangingPunct="1">
              <a:lnSpc>
                <a:spcPct val="80000"/>
              </a:lnSpc>
            </a:pPr>
            <a:endParaRPr lang="en-US" sz="900" smtClean="0"/>
          </a:p>
          <a:p>
            <a:pPr lvl="1" eaLnBrk="1" hangingPunct="1">
              <a:lnSpc>
                <a:spcPct val="80000"/>
              </a:lnSpc>
            </a:pPr>
            <a:r>
              <a:rPr lang="en-US" sz="900" smtClean="0"/>
              <a:t>ESF 10 – Oil and Hazardous 	U.S. Coast Guard, DHS; Environmental Protection Agency</a:t>
            </a:r>
          </a:p>
          <a:p>
            <a:pPr lvl="1" eaLnBrk="1" hangingPunct="1">
              <a:lnSpc>
                <a:spcPct val="80000"/>
              </a:lnSpc>
            </a:pPr>
            <a:r>
              <a:rPr lang="en-US" sz="900" smtClean="0"/>
              <a:t>        	Materials Response		</a:t>
            </a:r>
          </a:p>
          <a:p>
            <a:pPr lvl="1" eaLnBrk="1" hangingPunct="1">
              <a:lnSpc>
                <a:spcPct val="80000"/>
              </a:lnSpc>
            </a:pPr>
            <a:endParaRPr lang="en-US" sz="900" smtClean="0"/>
          </a:p>
          <a:p>
            <a:pPr lvl="1" eaLnBrk="1" hangingPunct="1">
              <a:lnSpc>
                <a:spcPct val="80000"/>
              </a:lnSpc>
            </a:pPr>
            <a:r>
              <a:rPr lang="en-US" sz="900" smtClean="0"/>
              <a:t>ESF 11 – Agriculture and 	USDA; Department of Interior</a:t>
            </a:r>
          </a:p>
          <a:p>
            <a:pPr lvl="1" eaLnBrk="1" hangingPunct="1">
              <a:lnSpc>
                <a:spcPct val="80000"/>
              </a:lnSpc>
            </a:pPr>
            <a:r>
              <a:rPr lang="en-US" sz="900" smtClean="0"/>
              <a:t>        	Natural Resources			</a:t>
            </a:r>
          </a:p>
          <a:p>
            <a:pPr lvl="1" eaLnBrk="1" hangingPunct="1">
              <a:lnSpc>
                <a:spcPct val="80000"/>
              </a:lnSpc>
            </a:pPr>
            <a:endParaRPr lang="en-US" sz="900" smtClean="0"/>
          </a:p>
          <a:p>
            <a:pPr lvl="1" eaLnBrk="1" hangingPunct="1">
              <a:lnSpc>
                <a:spcPct val="80000"/>
              </a:lnSpc>
            </a:pPr>
            <a:r>
              <a:rPr lang="en-US" sz="900" smtClean="0"/>
              <a:t>ESF 12 – Energy		Department of Energy</a:t>
            </a:r>
          </a:p>
          <a:p>
            <a:pPr lvl="1" eaLnBrk="1" hangingPunct="1">
              <a:lnSpc>
                <a:spcPct val="80000"/>
              </a:lnSpc>
            </a:pPr>
            <a:endParaRPr lang="en-US" sz="900" smtClean="0"/>
          </a:p>
          <a:p>
            <a:pPr lvl="1" eaLnBrk="1" hangingPunct="1">
              <a:lnSpc>
                <a:spcPct val="80000"/>
              </a:lnSpc>
            </a:pPr>
            <a:r>
              <a:rPr lang="en-US" sz="900" smtClean="0"/>
              <a:t>ESF 13 – Public Safety and 	Department of Justice        </a:t>
            </a:r>
          </a:p>
          <a:p>
            <a:pPr lvl="1" eaLnBrk="1" hangingPunct="1">
              <a:lnSpc>
                <a:spcPct val="80000"/>
              </a:lnSpc>
            </a:pPr>
            <a:r>
              <a:rPr lang="en-US" sz="900" smtClean="0"/>
              <a:t>	Security</a:t>
            </a:r>
          </a:p>
          <a:p>
            <a:pPr lvl="1" eaLnBrk="1" hangingPunct="1">
              <a:lnSpc>
                <a:spcPct val="80000"/>
              </a:lnSpc>
            </a:pPr>
            <a:endParaRPr lang="en-US" sz="900" smtClean="0"/>
          </a:p>
          <a:p>
            <a:pPr lvl="1" eaLnBrk="1" hangingPunct="1">
              <a:lnSpc>
                <a:spcPct val="80000"/>
              </a:lnSpc>
            </a:pPr>
            <a:r>
              <a:rPr lang="en-US" sz="900" smtClean="0"/>
              <a:t>ESF 14 – Long-Term 	FEMA, DHS</a:t>
            </a:r>
          </a:p>
          <a:p>
            <a:pPr lvl="1" eaLnBrk="1" hangingPunct="1">
              <a:lnSpc>
                <a:spcPct val="80000"/>
              </a:lnSpc>
            </a:pPr>
            <a:r>
              <a:rPr lang="en-US" sz="900" smtClean="0"/>
              <a:t>       	Community Recovery			</a:t>
            </a:r>
          </a:p>
          <a:p>
            <a:pPr lvl="1" eaLnBrk="1" hangingPunct="1">
              <a:lnSpc>
                <a:spcPct val="80000"/>
              </a:lnSpc>
            </a:pPr>
            <a:endParaRPr lang="en-US" sz="900" smtClean="0"/>
          </a:p>
          <a:p>
            <a:pPr lvl="1" eaLnBrk="1" hangingPunct="1">
              <a:lnSpc>
                <a:spcPct val="80000"/>
              </a:lnSpc>
            </a:pPr>
            <a:r>
              <a:rPr lang="en-US" sz="900" smtClean="0"/>
              <a:t>ESF 15 – External Affairs 	FEMA, DHS</a:t>
            </a:r>
          </a:p>
          <a:p>
            <a:pPr eaLnBrk="1" hangingPunct="1">
              <a:lnSpc>
                <a:spcPct val="80000"/>
              </a:lnSpc>
            </a:pPr>
            <a:endParaRPr lang="en-US" sz="900" smtClean="0"/>
          </a:p>
          <a:p>
            <a:pPr eaLnBrk="1" hangingPunct="1">
              <a:lnSpc>
                <a:spcPct val="80000"/>
              </a:lnSpc>
            </a:pPr>
            <a:r>
              <a:rPr lang="en-US" sz="900" smtClean="0"/>
              <a:t>The same ESFs will be identified in </a:t>
            </a:r>
            <a:r>
              <a:rPr lang="en-US" sz="900" u="sng" smtClean="0"/>
              <a:t>most</a:t>
            </a:r>
            <a:r>
              <a:rPr lang="en-US" sz="900" smtClean="0"/>
              <a:t> State Emergency Operations Plans (EOP).  While the concept of ESFs has been around for a long time, it was primarily a purview of the Federal government.  However, with the publishing of the National Response Plan, which was superseded by the NRF, states have begun organizing along the same framework.  Some states have identified additional ESFs for their EOPs, so you may hear about ESFs 16, 17 or higher.  Some states do not call them by the ESF number; instead, they use the name of the ESF such as Transportation, Communications, or Public Safety.  Your state might use some other form of organizing capabilities for response activities.</a:t>
            </a:r>
          </a:p>
          <a:p>
            <a:pPr eaLnBrk="1" hangingPunct="1">
              <a:lnSpc>
                <a:spcPct val="80000"/>
              </a:lnSpc>
            </a:pPr>
            <a:endParaRPr lang="en-US" sz="900" smtClean="0"/>
          </a:p>
        </p:txBody>
      </p:sp>
      <p:sp>
        <p:nvSpPr>
          <p:cNvPr id="4" name="Slide Number Placeholder 3"/>
          <p:cNvSpPr>
            <a:spLocks noGrp="1"/>
          </p:cNvSpPr>
          <p:nvPr>
            <p:ph type="sldNum" sz="quarter" idx="5"/>
          </p:nvPr>
        </p:nvSpPr>
        <p:spPr/>
        <p:txBody>
          <a:bodyPr/>
          <a:lstStyle/>
          <a:p>
            <a:pPr>
              <a:defRPr/>
            </a:pPr>
            <a:fld id="{9054E696-2FB1-4377-9DF4-52FEBED2725E}"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80000"/>
              </a:lnSpc>
            </a:pPr>
            <a:r>
              <a:rPr lang="en-US" sz="1100" b="1" smtClean="0"/>
              <a:t>National Incident Management System</a:t>
            </a:r>
          </a:p>
          <a:p>
            <a:pPr eaLnBrk="1" hangingPunct="1">
              <a:lnSpc>
                <a:spcPct val="80000"/>
              </a:lnSpc>
            </a:pPr>
            <a:r>
              <a:rPr lang="en-US" sz="1100" smtClean="0"/>
              <a:t>Having learned about the framework for national response, it is time to examine how incidents are managed.</a:t>
            </a:r>
          </a:p>
          <a:p>
            <a:pPr eaLnBrk="1" hangingPunct="1">
              <a:lnSpc>
                <a:spcPct val="80000"/>
              </a:lnSpc>
            </a:pPr>
            <a:endParaRPr lang="en-US" sz="1100" smtClean="0"/>
          </a:p>
          <a:p>
            <a:pPr eaLnBrk="1" hangingPunct="1">
              <a:lnSpc>
                <a:spcPct val="80000"/>
              </a:lnSpc>
            </a:pPr>
            <a:r>
              <a:rPr lang="en-US" sz="1100" smtClean="0"/>
              <a:t>The National Incident Management System</a:t>
            </a:r>
            <a:r>
              <a:rPr lang="en-US" sz="1100" b="1" smtClean="0"/>
              <a:t> </a:t>
            </a:r>
            <a:r>
              <a:rPr lang="en-US" sz="1100" smtClean="0"/>
              <a:t>(NIMS) is a companion document to the National Response Framework (NRF).  The NIMS provides a systematic, proactive approach to guide departments and agencies at all levels of government, nongovernmental organizations (NGOs), and the private sector to work seamlessly to prevent, protect against, respond to, recover from, and mitigate the effects of incidents, regardless of cause, size, location, or complexity, in order to reduce the loss of life and property and harm to the environment. </a:t>
            </a:r>
          </a:p>
          <a:p>
            <a:pPr eaLnBrk="1" hangingPunct="1">
              <a:lnSpc>
                <a:spcPct val="80000"/>
              </a:lnSpc>
            </a:pPr>
            <a:r>
              <a:rPr lang="en-US" sz="1100" smtClean="0"/>
              <a:t> </a:t>
            </a:r>
          </a:p>
          <a:p>
            <a:pPr eaLnBrk="1" hangingPunct="1">
              <a:lnSpc>
                <a:spcPct val="80000"/>
              </a:lnSpc>
            </a:pPr>
            <a:r>
              <a:rPr lang="en-US" sz="1100" smtClean="0"/>
              <a:t>Together the National Incident Management System (NIMS) and the National Response Framework (NRF) have a common goal – the efficient management of incidents and use of resources.  NIMS provides the template for the management of incidents, while the NRF provides the structure and mechanisms for national level policy for incident management. </a:t>
            </a:r>
          </a:p>
          <a:p>
            <a:pPr eaLnBrk="1" hangingPunct="1">
              <a:lnSpc>
                <a:spcPct val="80000"/>
              </a:lnSpc>
            </a:pPr>
            <a:endParaRPr lang="en-US" sz="1100" smtClean="0"/>
          </a:p>
          <a:p>
            <a:pPr eaLnBrk="1" hangingPunct="1">
              <a:lnSpc>
                <a:spcPct val="80000"/>
              </a:lnSpc>
            </a:pPr>
            <a:r>
              <a:rPr lang="en-US" sz="1100" smtClean="0"/>
              <a:t>The NIMS is intended to:</a:t>
            </a:r>
          </a:p>
          <a:p>
            <a:pPr marL="346075" lvl="1" indent="-236538" eaLnBrk="1" hangingPunct="1">
              <a:lnSpc>
                <a:spcPct val="80000"/>
              </a:lnSpc>
              <a:spcBef>
                <a:spcPct val="0"/>
              </a:spcBef>
              <a:buFontTx/>
              <a:buChar char="•"/>
            </a:pPr>
            <a:r>
              <a:rPr lang="en-US" sz="1100" smtClean="0"/>
              <a:t>Be used in response to all types of incidents, hazards and emergencies regardless of cause, size, location or complexity;</a:t>
            </a:r>
          </a:p>
          <a:p>
            <a:pPr marL="346075" lvl="1" indent="-236538" eaLnBrk="1" hangingPunct="1">
              <a:lnSpc>
                <a:spcPct val="80000"/>
              </a:lnSpc>
              <a:spcBef>
                <a:spcPct val="0"/>
              </a:spcBef>
              <a:buFontTx/>
              <a:buChar char="•"/>
            </a:pPr>
            <a:r>
              <a:rPr lang="en-US" sz="1100" smtClean="0"/>
              <a:t>Improve coordination and cooperation between public and private entities in a variety of incident management activities; and, </a:t>
            </a:r>
          </a:p>
          <a:p>
            <a:pPr marL="346075" lvl="1" indent="-236538" eaLnBrk="1" hangingPunct="1">
              <a:lnSpc>
                <a:spcPct val="80000"/>
              </a:lnSpc>
              <a:spcBef>
                <a:spcPct val="0"/>
              </a:spcBef>
              <a:buFontTx/>
              <a:buChar char="•"/>
            </a:pPr>
            <a:r>
              <a:rPr lang="en-US" sz="1100" smtClean="0"/>
              <a:t>Provide a common organizational structure and language for incident management.</a:t>
            </a:r>
          </a:p>
          <a:p>
            <a:pPr eaLnBrk="1" hangingPunct="1">
              <a:lnSpc>
                <a:spcPct val="80000"/>
              </a:lnSpc>
            </a:pPr>
            <a:r>
              <a:rPr lang="en-US" sz="1100" smtClean="0"/>
              <a:t> </a:t>
            </a:r>
          </a:p>
          <a:p>
            <a:pPr eaLnBrk="1" hangingPunct="1">
              <a:lnSpc>
                <a:spcPct val="80000"/>
              </a:lnSpc>
            </a:pPr>
            <a:r>
              <a:rPr lang="en-US" sz="1100" smtClean="0"/>
              <a:t>In other words, the NIMS is intended make sure all organizations are on the same page when responding to all types of emergencies.   </a:t>
            </a:r>
          </a:p>
          <a:p>
            <a:pPr eaLnBrk="1" hangingPunct="1">
              <a:lnSpc>
                <a:spcPct val="80000"/>
              </a:lnSpc>
            </a:pPr>
            <a:endParaRPr lang="en-US" sz="1100" smtClean="0"/>
          </a:p>
          <a:p>
            <a:pPr eaLnBrk="1" hangingPunct="1">
              <a:lnSpc>
                <a:spcPct val="80000"/>
              </a:lnSpc>
            </a:pPr>
            <a:r>
              <a:rPr lang="en-US" sz="1100" smtClean="0"/>
              <a:t>The NIMS provides the template for the management of incidents, while the NRF provides the structure and mechanisms for the National policy for incident management.</a:t>
            </a:r>
          </a:p>
          <a:p>
            <a:pPr eaLnBrk="1" hangingPunct="1">
              <a:lnSpc>
                <a:spcPct val="80000"/>
              </a:lnSpc>
            </a:pPr>
            <a:endParaRPr lang="en-US" sz="1700" smtClean="0"/>
          </a:p>
        </p:txBody>
      </p:sp>
      <p:sp>
        <p:nvSpPr>
          <p:cNvPr id="4" name="Slide Number Placeholder 3"/>
          <p:cNvSpPr>
            <a:spLocks noGrp="1"/>
          </p:cNvSpPr>
          <p:nvPr>
            <p:ph type="sldNum" sz="quarter" idx="5"/>
          </p:nvPr>
        </p:nvSpPr>
        <p:spPr/>
        <p:txBody>
          <a:bodyPr/>
          <a:lstStyle/>
          <a:p>
            <a:pPr>
              <a:defRPr/>
            </a:pPr>
            <a:fld id="{2B6121E2-1D30-4A90-8C04-9F807D852389}"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smtClean="0"/>
              <a:t>Why is there a National Incident Management System?</a:t>
            </a:r>
          </a:p>
          <a:p>
            <a:pPr eaLnBrk="1" hangingPunct="1"/>
            <a:r>
              <a:rPr lang="en-US" smtClean="0"/>
              <a:t>Homeland Security Presidential Directive (HSPD)-5, </a:t>
            </a:r>
            <a:r>
              <a:rPr lang="en-US" i="1" smtClean="0"/>
              <a:t>Management of Domestic Incidents</a:t>
            </a:r>
            <a:r>
              <a:rPr lang="en-US" smtClean="0"/>
              <a:t>, directed the development and administration of NIMS.  NIMS provides a consistent nationwide template to enable Federal, State, tribal, and local governments, NGOs, and the private sector to work together to prevent, protect against, respond to, recover from, and mitigate the effects of incidents, regardless of cause, size, location, or complexity.  </a:t>
            </a:r>
          </a:p>
          <a:p>
            <a:pPr eaLnBrk="1" hangingPunct="1"/>
            <a:endParaRPr lang="en-US" smtClean="0"/>
          </a:p>
          <a:p>
            <a:pPr eaLnBrk="1" hangingPunct="1"/>
            <a:r>
              <a:rPr lang="en-US" smtClean="0"/>
              <a:t>NIMS was originally published in March 2004 and received its first true test during the response to and management of the Hurricane Katrina Disaster.  Using lessons learned from Hurricane Katrina and other events, a revised NIMS was published in 2008.</a:t>
            </a:r>
          </a:p>
          <a:p>
            <a:pPr eaLnBrk="1" hangingPunct="1"/>
            <a:endParaRPr lang="en-US" smtClean="0"/>
          </a:p>
          <a:p>
            <a:pPr eaLnBrk="1" hangingPunct="1"/>
            <a:endParaRPr lang="en-US" smtClean="0"/>
          </a:p>
        </p:txBody>
      </p:sp>
      <p:sp>
        <p:nvSpPr>
          <p:cNvPr id="4" name="Slide Number Placeholder 3"/>
          <p:cNvSpPr>
            <a:spLocks noGrp="1"/>
          </p:cNvSpPr>
          <p:nvPr>
            <p:ph type="sldNum" sz="quarter" idx="5"/>
          </p:nvPr>
        </p:nvSpPr>
        <p:spPr/>
        <p:txBody>
          <a:bodyPr/>
          <a:lstStyle/>
          <a:p>
            <a:pPr>
              <a:defRPr/>
            </a:pPr>
            <a:fld id="{8E922019-AA06-4DCF-AD03-81605778B195}"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smtClean="0"/>
              <a:t>Intent</a:t>
            </a:r>
          </a:p>
          <a:p>
            <a:pPr eaLnBrk="1" hangingPunct="1"/>
            <a:r>
              <a:rPr lang="en-US" smtClean="0"/>
              <a:t>Consistent use of NIMS lays the groundwork for response to all emergency situations, from a single agency responding to a fire, to many jurisdictions and organizations responding to a large natural disaster or act of terrorism.  </a:t>
            </a:r>
          </a:p>
          <a:p>
            <a:pPr eaLnBrk="1" hangingPunct="1"/>
            <a:endParaRPr lang="en-US" smtClean="0"/>
          </a:p>
          <a:p>
            <a:pPr eaLnBrk="1" hangingPunct="1"/>
            <a:r>
              <a:rPr lang="en-US" smtClean="0"/>
              <a:t>An important effect of NIMS is that it creates a common approach in both pre-event preparedness and post-event response activities that allow responders from many different organizations to effectively and efficiently work together at the scene of an incident.  </a:t>
            </a:r>
          </a:p>
          <a:p>
            <a:pPr eaLnBrk="1" hangingPunct="1"/>
            <a:endParaRPr lang="en-US" smtClean="0"/>
          </a:p>
          <a:p>
            <a:pPr eaLnBrk="1" hangingPunct="1"/>
            <a:r>
              <a:rPr lang="en-US" smtClean="0"/>
              <a:t>Under NIMS, responders from a wide variety of jurisdictions and agencies know what to expect and what to do when they arrive at an incident scene. NIMS is a comprehensive, national approach to incident management that is applicable at all jurisdictional levels and across functional disciplines regardless of cause, size, location, or complexity in order to reduce the loss of life and property and harm to the environment. </a:t>
            </a:r>
          </a:p>
          <a:p>
            <a:pPr eaLnBrk="1" hangingPunct="1"/>
            <a:r>
              <a:rPr lang="en-US" smtClean="0"/>
              <a:t> </a:t>
            </a:r>
          </a:p>
          <a:p>
            <a:pPr eaLnBrk="1" hangingPunct="1"/>
            <a:r>
              <a:rPr lang="en-US" smtClean="0"/>
              <a:t>The NRF and NIMS are companion documents that were created to improve the nation’s incident management and response capabilities.  Together, the NRF and NIMS provide for the effective integration of the capabilities and resources of various governmental jurisdictions, NGOs, and the private sector incident management and emergency response disciplines into a cohesive, coordinated and seamless national framework for incident response.</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98AEFBC0-75F8-44B0-9435-504E4560A04A}"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eaLnBrk="1" hangingPunct="1">
              <a:defRPr/>
            </a:pPr>
            <a:r>
              <a:rPr lang="en-US" b="1" dirty="0" smtClean="0"/>
              <a:t>NIMS Components</a:t>
            </a:r>
          </a:p>
          <a:p>
            <a:pPr eaLnBrk="1" hangingPunct="1">
              <a:defRPr/>
            </a:pPr>
            <a:r>
              <a:rPr lang="en-US" dirty="0" smtClean="0"/>
              <a:t>NIMS has five (5) components.  Four (4) of these and what they mean to a State DOT are:</a:t>
            </a:r>
          </a:p>
          <a:p>
            <a:pPr eaLnBrk="1" hangingPunct="1">
              <a:defRPr/>
            </a:pPr>
            <a:endParaRPr lang="en-US" u="sng" dirty="0" smtClean="0"/>
          </a:p>
          <a:p>
            <a:pPr lvl="1" eaLnBrk="1" hangingPunct="1">
              <a:defRPr/>
            </a:pPr>
            <a:r>
              <a:rPr lang="en-US" dirty="0" smtClean="0"/>
              <a:t>1.  </a:t>
            </a:r>
            <a:r>
              <a:rPr lang="en-US" u="sng" dirty="0" smtClean="0"/>
              <a:t>Preparedness</a:t>
            </a:r>
            <a:r>
              <a:rPr lang="en-US" dirty="0" smtClean="0"/>
              <a:t>.  Preparedness is the collective term for pre-event activities that, literally, prepare individuals and organizations to be able to respond to an incident.  Some of the activities are:  </a:t>
            </a:r>
          </a:p>
          <a:p>
            <a:pPr lvl="1" eaLnBrk="1" hangingPunct="1">
              <a:buFont typeface="Arial" pitchFamily="34" charset="0"/>
              <a:buNone/>
              <a:defRPr/>
            </a:pPr>
            <a:endParaRPr lang="en-US" dirty="0" smtClean="0"/>
          </a:p>
          <a:p>
            <a:pPr marL="804672" lvl="3" indent="-237744" eaLnBrk="1" hangingPunct="1">
              <a:buFont typeface="Arial" pitchFamily="34" charset="0"/>
              <a:buChar char="•"/>
              <a:defRPr/>
            </a:pPr>
            <a:r>
              <a:rPr lang="en-US" dirty="0" smtClean="0"/>
              <a:t>Developing emergency operations plans that describe how States and their departments and agencies, including the State DOT and its subordinate elements and organizations, should respond to an incident; </a:t>
            </a:r>
          </a:p>
          <a:p>
            <a:pPr marL="804672" lvl="3" indent="-237744" eaLnBrk="1" hangingPunct="1">
              <a:buFont typeface="Arial" pitchFamily="34" charset="0"/>
              <a:buChar char="•"/>
              <a:defRPr/>
            </a:pPr>
            <a:r>
              <a:rPr lang="en-US" dirty="0" smtClean="0"/>
              <a:t>Providing standards for accreditation, licensure, or certification – these are standards that require certain measurable knowledge and other capabilities, for example, having a valid driver’s license; training and drilling individuals and teams in job fundamentals to ensure everyone can accomplish the tasks identified for them in the emergency operations plan; participating in exercises that test and evaluate whether the emergency operations plan is adequate and if everyone can do their job in an emergency response; and, </a:t>
            </a:r>
          </a:p>
          <a:p>
            <a:pPr marL="804672" lvl="3" indent="-237744" eaLnBrk="1" hangingPunct="1">
              <a:buFont typeface="Arial" pitchFamily="34" charset="0"/>
              <a:buChar char="•"/>
              <a:defRPr/>
            </a:pPr>
            <a:r>
              <a:rPr lang="en-US" dirty="0" smtClean="0"/>
              <a:t>Correcting shortfalls in planning and training identified during exercises or real events. </a:t>
            </a:r>
          </a:p>
          <a:p>
            <a:pPr lvl="1" eaLnBrk="1" hangingPunct="1">
              <a:defRPr/>
            </a:pPr>
            <a:endParaRPr lang="en-US" u="sng" dirty="0" smtClean="0"/>
          </a:p>
          <a:p>
            <a:pPr lvl="1" eaLnBrk="1" hangingPunct="1">
              <a:defRPr/>
            </a:pPr>
            <a:r>
              <a:rPr lang="en-US" dirty="0" smtClean="0"/>
              <a:t>2.  </a:t>
            </a:r>
            <a:r>
              <a:rPr lang="en-US" u="sng" dirty="0" smtClean="0"/>
              <a:t>Communications and Information Management</a:t>
            </a:r>
            <a:r>
              <a:rPr lang="en-US" dirty="0" smtClean="0"/>
              <a:t>.   The concept of using normal words instead of code words helps to ensure that when DOT workers talk to other emergency workers on the job, individuals, and teams from one organization will be able to understand the other; that is, State and county or other local transportation workers will be less likely to misunderstand each other; and, provides rules for the easy sharing of important response-related information and for providing a common operating picture to all agencies and teams, so everyone knows the same information at the same time.</a:t>
            </a:r>
          </a:p>
          <a:p>
            <a:pPr lvl="1" eaLnBrk="1" hangingPunct="1">
              <a:defRPr/>
            </a:pPr>
            <a:endParaRPr lang="en-US" dirty="0" smtClean="0"/>
          </a:p>
          <a:p>
            <a:pPr marL="685800" lvl="1" indent="-228600" eaLnBrk="1" hangingPunct="1">
              <a:buFont typeface="+mj-lt"/>
              <a:buNone/>
              <a:defRPr/>
            </a:pPr>
            <a:r>
              <a:rPr lang="en-US" dirty="0" smtClean="0"/>
              <a:t>3.  </a:t>
            </a:r>
            <a:r>
              <a:rPr lang="en-US" u="sng" dirty="0" smtClean="0"/>
              <a:t>Resource Management</a:t>
            </a:r>
            <a:r>
              <a:rPr lang="en-US" dirty="0" smtClean="0"/>
              <a:t>.  Individuals, teams, and material are valuable resources during an emergency response.  Making sure the right resources are working in the right areas where they are most effective, and making sure responders have the tools to do their assigned task ensures efficient and effective resource management. </a:t>
            </a:r>
          </a:p>
          <a:p>
            <a:pPr marL="228600" indent="-228600" eaLnBrk="1" hangingPunct="1">
              <a:buFont typeface="+mj-lt"/>
              <a:buNone/>
              <a:defRPr/>
            </a:pPr>
            <a:endParaRPr lang="en-US" u="sng" dirty="0" smtClean="0"/>
          </a:p>
          <a:p>
            <a:pPr marL="685800" lvl="1" indent="-228600" eaLnBrk="1" hangingPunct="1">
              <a:buFont typeface="+mj-lt"/>
              <a:buNone/>
              <a:defRPr/>
            </a:pPr>
            <a:r>
              <a:rPr lang="en-US" u="sng" dirty="0" smtClean="0"/>
              <a:t>4.  Command and Management</a:t>
            </a:r>
            <a:r>
              <a:rPr lang="en-US" dirty="0" smtClean="0"/>
              <a:t>.  Under NIMS, command and control processes are designed to enable efficient and effective management and coordination of resources, including State DOT workers.  NIMS identifies a standardized incident management system, consisting of three (3) major parts:  Incident Command System (ICS) [see next slide], Multi-agency Coordination Systems and Public Information.  Under Command and Management, everyone knows exactly where in the command structure they will be. </a:t>
            </a:r>
          </a:p>
          <a:p>
            <a:pPr eaLnBrk="1" hangingPunct="1">
              <a:defRPr/>
            </a:pPr>
            <a:r>
              <a:rPr lang="en-US" dirty="0" smtClean="0"/>
              <a:t> </a:t>
            </a:r>
          </a:p>
          <a:p>
            <a:pPr eaLnBrk="1" hangingPunct="1">
              <a:defRPr/>
            </a:pPr>
            <a:r>
              <a:rPr lang="en-US" dirty="0" smtClean="0"/>
              <a:t>The fifth component is </a:t>
            </a:r>
            <a:r>
              <a:rPr lang="en-US" u="sng" dirty="0" smtClean="0"/>
              <a:t>Ongoing Management and Maintenance</a:t>
            </a:r>
            <a:r>
              <a:rPr lang="en-US" dirty="0" smtClean="0"/>
              <a:t>, which is simply the process of ensuring continued coordination and oversight of the program by an element of DHS. </a:t>
            </a:r>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DB7BE352-B045-4BC5-9C7F-FE9819D24E9C}"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smtClean="0"/>
              <a:t>Incident Command System</a:t>
            </a:r>
          </a:p>
          <a:p>
            <a:pPr eaLnBrk="1" hangingPunct="1"/>
            <a:r>
              <a:rPr lang="en-US" smtClean="0"/>
              <a:t>The Incident Command System (ICS) is the NIMS element with which you should become most familiar.  ICS provides a standardized, yet flexible, management process to ensure all resources committed to a response, whether the resources are provided from different organizations within or outside a single jurisdiction, or, for complex incidents with national implications, are used in the best way possible.  When an incident requires response from multiple local response agencies, effective cross-jurisdictional coordination using common processes and systems is critical to an effective response and for the safety of the responders.</a:t>
            </a:r>
          </a:p>
          <a:p>
            <a:pPr eaLnBrk="1" hangingPunct="1"/>
            <a:r>
              <a:rPr lang="en-US" smtClean="0"/>
              <a:t> </a:t>
            </a:r>
          </a:p>
          <a:p>
            <a:pPr eaLnBrk="1" hangingPunct="1"/>
            <a:r>
              <a:rPr lang="en-US" smtClean="0"/>
              <a:t>ICS allows responders from outside a local jurisdiction or state to volunteer or be sent to another incident scene and still understand the terminology and operations being used.  Your people could be sent to an area other than the one they report to on a daily basis, especially during a regional or statewide incident or when those who would normally respond are affected by the situation and external resources need to be brought in to help.</a:t>
            </a:r>
          </a:p>
          <a:p>
            <a:pPr eaLnBrk="1" hangingPunct="1"/>
            <a:r>
              <a:rPr lang="en-US" smtClean="0"/>
              <a:t> </a:t>
            </a:r>
          </a:p>
          <a:p>
            <a:pPr eaLnBrk="1" hangingPunct="1"/>
            <a:r>
              <a:rPr lang="en-US" smtClean="0"/>
              <a:t>State and Federal governments and departments/agencies also use principles of ICS.  This is generally seen in the organizational structures that have common elements to facilitate coordination both vertically – from local to State to Federal – and horizontally – local to local, State to State and between Federal departments and agencies.</a:t>
            </a:r>
          </a:p>
          <a:p>
            <a:pPr eaLnBrk="1" hangingPunct="1"/>
            <a:endParaRPr lang="en-US" smtClean="0"/>
          </a:p>
          <a:p>
            <a:pPr eaLnBrk="1" hangingPunct="1"/>
            <a:endParaRPr lang="en-US" smtClean="0"/>
          </a:p>
        </p:txBody>
      </p:sp>
      <p:sp>
        <p:nvSpPr>
          <p:cNvPr id="4" name="Slide Number Placeholder 3"/>
          <p:cNvSpPr>
            <a:spLocks noGrp="1"/>
          </p:cNvSpPr>
          <p:nvPr>
            <p:ph type="sldNum" sz="quarter" idx="5"/>
          </p:nvPr>
        </p:nvSpPr>
        <p:spPr/>
        <p:txBody>
          <a:bodyPr/>
          <a:lstStyle/>
          <a:p>
            <a:pPr>
              <a:defRPr/>
            </a:pPr>
            <a:fld id="{08C9AD2B-CE8E-4B67-8BB0-874DE8E764FA}"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b="1" dirty="0" smtClean="0"/>
              <a:t>Why is there an Incident Command System?</a:t>
            </a:r>
            <a:endParaRPr lang="en-US" dirty="0" smtClean="0"/>
          </a:p>
          <a:p>
            <a:pPr eaLnBrk="1" hangingPunct="1">
              <a:spcBef>
                <a:spcPct val="0"/>
              </a:spcBef>
              <a:defRPr/>
            </a:pPr>
            <a:r>
              <a:rPr lang="en-US" dirty="0" smtClean="0"/>
              <a:t>ICS was developed in the 1970s following a series of catastrophic fires in California's wildlands.  What were the lessons learned?  Surprisingly, studies found that response problems were far more likely to result from inadequate management than from lack of resources or tactics.  Weaknesses were often due to:</a:t>
            </a:r>
          </a:p>
          <a:p>
            <a:pPr marL="347472" indent="-237744" eaLnBrk="1" hangingPunct="1">
              <a:spcBef>
                <a:spcPct val="0"/>
              </a:spcBef>
              <a:buFontTx/>
              <a:buChar char="•"/>
              <a:defRPr/>
            </a:pPr>
            <a:r>
              <a:rPr lang="en-US" dirty="0" smtClean="0"/>
              <a:t>Lack of accountability, including unclear chains of command and supervision; </a:t>
            </a:r>
          </a:p>
          <a:p>
            <a:pPr marL="347472" indent="-237744" eaLnBrk="1" hangingPunct="1">
              <a:spcBef>
                <a:spcPct val="0"/>
              </a:spcBef>
              <a:buFontTx/>
              <a:buChar char="•"/>
              <a:defRPr/>
            </a:pPr>
            <a:r>
              <a:rPr lang="en-US" dirty="0" smtClean="0"/>
              <a:t>Poor communication due to both inefficient use of available communications systems and conflicting code words and terminology;</a:t>
            </a:r>
          </a:p>
          <a:p>
            <a:pPr marL="347472" indent="-237744" eaLnBrk="1" hangingPunct="1">
              <a:spcBef>
                <a:spcPct val="0"/>
              </a:spcBef>
              <a:buFontTx/>
              <a:buChar char="•"/>
              <a:defRPr/>
            </a:pPr>
            <a:r>
              <a:rPr lang="en-US" dirty="0" smtClean="0"/>
              <a:t>Lack of an orderly, systematic planning process;</a:t>
            </a:r>
          </a:p>
          <a:p>
            <a:pPr marL="347472" indent="-237744" eaLnBrk="1" hangingPunct="1">
              <a:spcBef>
                <a:spcPct val="0"/>
              </a:spcBef>
              <a:buFontTx/>
              <a:buChar char="•"/>
              <a:defRPr/>
            </a:pPr>
            <a:r>
              <a:rPr lang="en-US" dirty="0" smtClean="0"/>
              <a:t>Lack of a common, flexible, predesigned management structure that enables commanders to delegate responsibilities and manage workloads efficiently</a:t>
            </a:r>
            <a:r>
              <a:rPr lang="en-US" smtClean="0"/>
              <a:t>; and</a:t>
            </a:r>
            <a:endParaRPr lang="en-US" dirty="0" smtClean="0"/>
          </a:p>
          <a:p>
            <a:pPr marL="347472" indent="-237744" eaLnBrk="1" hangingPunct="1">
              <a:spcBef>
                <a:spcPct val="0"/>
              </a:spcBef>
              <a:buFontTx/>
              <a:buChar char="•"/>
              <a:defRPr/>
            </a:pPr>
            <a:r>
              <a:rPr lang="en-US" dirty="0" smtClean="0"/>
              <a:t>Lack of predefined methods to effectively integrate interagency requirements into the management structure and planning process. </a:t>
            </a:r>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36AD90-B277-4560-891B-EAE84BC88B28}" type="slidenum">
              <a:rPr lang="en-US"/>
              <a:pPr fontAlgn="base">
                <a:spcBef>
                  <a:spcPct val="0"/>
                </a:spcBef>
                <a:spcAft>
                  <a:spcPct val="0"/>
                </a:spcAft>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What is emergency management?  </a:t>
            </a:r>
            <a:endParaRPr lang="en-US" smtClean="0"/>
          </a:p>
          <a:p>
            <a:pPr eaLnBrk="1" hangingPunct="1">
              <a:spcBef>
                <a:spcPct val="0"/>
              </a:spcBef>
            </a:pPr>
            <a:r>
              <a:rPr lang="en-US" smtClean="0"/>
              <a:t>Understanding a common definition of emergency management is the first step.  It encompasses all actions to prepare for, respond to, and recover from a disaster or emergency.  Sometimes you will hear about emergency preparedness or emergency response.  Remember, these are emergency management functions, not stand alone activities.</a:t>
            </a:r>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FC3D2B-53E1-413D-A0E6-D3D692BD0C2A}" type="slidenum">
              <a:rPr lang="en-US"/>
              <a:pPr fontAlgn="base">
                <a:spcBef>
                  <a:spcPct val="0"/>
                </a:spcBef>
                <a:spcAft>
                  <a:spcPct val="0"/>
                </a:spcAft>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b="1" dirty="0" smtClean="0"/>
              <a:t>What is ISC?</a:t>
            </a:r>
          </a:p>
          <a:p>
            <a:pPr eaLnBrk="1" hangingPunct="1">
              <a:spcBef>
                <a:spcPct val="0"/>
              </a:spcBef>
              <a:defRPr/>
            </a:pPr>
            <a:r>
              <a:rPr lang="en-US" dirty="0" smtClean="0"/>
              <a:t>ICS is designed to:</a:t>
            </a:r>
          </a:p>
          <a:p>
            <a:pPr marL="347472" indent="-237744" eaLnBrk="1" hangingPunct="1">
              <a:spcBef>
                <a:spcPct val="0"/>
              </a:spcBef>
              <a:buFontTx/>
              <a:buChar char="•"/>
              <a:defRPr/>
            </a:pPr>
            <a:r>
              <a:rPr lang="en-US" dirty="0" smtClean="0"/>
              <a:t>Meet the needs of incidents regardless of cause or size;</a:t>
            </a:r>
          </a:p>
          <a:p>
            <a:pPr marL="347472" indent="-237744" eaLnBrk="1" hangingPunct="1">
              <a:spcBef>
                <a:spcPct val="0"/>
              </a:spcBef>
              <a:buFontTx/>
              <a:buChar char="•"/>
              <a:defRPr/>
            </a:pPr>
            <a:r>
              <a:rPr lang="en-US" dirty="0" smtClean="0"/>
              <a:t>Allow personnel from a variety of agencies to meld rapidly into a common operational structure;. </a:t>
            </a:r>
          </a:p>
          <a:p>
            <a:pPr marL="347472" indent="-237744" eaLnBrk="1" hangingPunct="1">
              <a:spcBef>
                <a:spcPct val="0"/>
              </a:spcBef>
              <a:buFontTx/>
              <a:buChar char="•"/>
              <a:defRPr/>
            </a:pPr>
            <a:r>
              <a:rPr lang="en-US" dirty="0" smtClean="0"/>
              <a:t>Provide logistical and administrative support to you and other operational staff; and</a:t>
            </a:r>
          </a:p>
          <a:p>
            <a:pPr marL="347472" indent="-237744" eaLnBrk="1" hangingPunct="1">
              <a:spcBef>
                <a:spcPct val="0"/>
              </a:spcBef>
              <a:buFontTx/>
              <a:buChar char="•"/>
              <a:defRPr/>
            </a:pPr>
            <a:r>
              <a:rPr lang="en-US" dirty="0" smtClean="0"/>
              <a:t>Be cost effective by avoiding duplication of effort. </a:t>
            </a:r>
          </a:p>
          <a:p>
            <a:pPr eaLnBrk="1" hangingPunct="1">
              <a:spcBef>
                <a:spcPct val="0"/>
              </a:spcBef>
              <a:defRPr/>
            </a:pPr>
            <a:r>
              <a:rPr lang="en-US" dirty="0" smtClean="0"/>
              <a:t> </a:t>
            </a:r>
          </a:p>
          <a:p>
            <a:pPr eaLnBrk="1" hangingPunct="1">
              <a:spcBef>
                <a:spcPct val="0"/>
              </a:spcBef>
              <a:defRPr/>
            </a:pPr>
            <a:r>
              <a:rPr lang="en-US" dirty="0" smtClean="0"/>
              <a:t>ICS has been tested and proved effective in more than 30 years of emergency and non-emergency applications, by all levels of government and the private sector.  </a:t>
            </a:r>
          </a:p>
          <a:p>
            <a:pPr eaLnBrk="1" hangingPunct="1">
              <a:spcBef>
                <a:spcPct val="0"/>
              </a:spcBef>
              <a:defRPr/>
            </a:pPr>
            <a:r>
              <a:rPr lang="en-US" dirty="0" smtClean="0"/>
              <a:t> </a:t>
            </a:r>
          </a:p>
          <a:p>
            <a:pPr eaLnBrk="1" hangingPunct="1">
              <a:spcBef>
                <a:spcPct val="0"/>
              </a:spcBef>
              <a:defRPr/>
            </a:pPr>
            <a:r>
              <a:rPr lang="en-US" dirty="0" smtClean="0"/>
              <a:t>ICS is comprised of procedures for managing personnel, facilities, equipment, and communications resources.  It is a system designed to be used from the beginning to the end of an incident.</a:t>
            </a:r>
          </a:p>
          <a:p>
            <a:pPr eaLnBrk="1" hangingPunct="1">
              <a:spcBef>
                <a:spcPct val="0"/>
              </a:spcBef>
              <a:defRPr/>
            </a:pPr>
            <a:endParaRPr lang="en-US" dirty="0" smtClean="0"/>
          </a:p>
          <a:p>
            <a:pPr eaLnBrk="1" hangingPunct="1">
              <a:spcBef>
                <a:spcPct val="0"/>
              </a:spcBef>
              <a:defRPr/>
            </a:pPr>
            <a:r>
              <a:rPr lang="en-US" dirty="0" smtClean="0"/>
              <a:t>As a system, ICS is extremely useful; not only does it provide an organizational structure for incident management but it also guides the process for planning, building, and adapting that structure.  Using ICS for every incident or planned event helps hone and maintain skills needed for the large scale incidents.</a:t>
            </a:r>
          </a:p>
          <a:p>
            <a:pPr eaLnBrk="1" hangingPunct="1">
              <a:spcBef>
                <a:spcPct val="0"/>
              </a:spcBef>
              <a:defRPr/>
            </a:pPr>
            <a:endParaRPr lang="en-US" dirty="0"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EEC60C-A51F-4EE6-AD56-47DE38952C50}" type="slidenum">
              <a:rPr lang="en-US"/>
              <a:pPr fontAlgn="base">
                <a:spcBef>
                  <a:spcPct val="0"/>
                </a:spcBef>
                <a:spcAft>
                  <a:spcPct val="0"/>
                </a:spcAft>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smtClean="0">
                <a:cs typeface="Times New Roman" pitchFamily="18" charset="0"/>
              </a:rPr>
              <a:t>Incidents</a:t>
            </a:r>
          </a:p>
          <a:p>
            <a:pPr eaLnBrk="1" hangingPunct="1"/>
            <a:r>
              <a:rPr lang="en-US" smtClean="0">
                <a:cs typeface="Times New Roman" pitchFamily="18" charset="0"/>
              </a:rPr>
              <a:t>Definition:  An incident is an occurrence, regardless of cause, that requires response actions to prevent or minimize loss of life, or damage to property and/or the environment.</a:t>
            </a:r>
          </a:p>
          <a:p>
            <a:pPr eaLnBrk="1" hangingPunct="1"/>
            <a:r>
              <a:rPr lang="en-US" smtClean="0">
                <a:cs typeface="Times New Roman" pitchFamily="18" charset="0"/>
              </a:rPr>
              <a:t> </a:t>
            </a:r>
          </a:p>
          <a:p>
            <a:pPr eaLnBrk="1" hangingPunct="1"/>
            <a:r>
              <a:rPr lang="en-US" smtClean="0">
                <a:cs typeface="Times New Roman" pitchFamily="18" charset="0"/>
              </a:rPr>
              <a:t>Examples include:</a:t>
            </a:r>
          </a:p>
          <a:p>
            <a:pPr marL="346075" lvl="1" indent="-236538" eaLnBrk="1" hangingPunct="1">
              <a:buSzPts val="1000"/>
              <a:buFontTx/>
              <a:buChar char="•"/>
            </a:pPr>
            <a:r>
              <a:rPr lang="en-US" smtClean="0">
                <a:cs typeface="Times New Roman" pitchFamily="18" charset="0"/>
              </a:rPr>
              <a:t>Structural and wildland fires;</a:t>
            </a:r>
          </a:p>
          <a:p>
            <a:pPr marL="346075" lvl="1" indent="-236538" eaLnBrk="1" hangingPunct="1">
              <a:buSzPts val="1000"/>
              <a:buFontTx/>
              <a:buChar char="•"/>
            </a:pPr>
            <a:r>
              <a:rPr lang="en-US" smtClean="0">
                <a:cs typeface="Times New Roman" pitchFamily="18" charset="0"/>
              </a:rPr>
              <a:t>Incidents, including crashes on roadways, that result in closures, detours, repairs;</a:t>
            </a:r>
          </a:p>
          <a:p>
            <a:pPr marL="346075" lvl="1" indent="-236538" eaLnBrk="1" hangingPunct="1">
              <a:buSzPts val="1000"/>
              <a:buFontTx/>
              <a:buChar char="•"/>
            </a:pPr>
            <a:r>
              <a:rPr lang="en-US" smtClean="0">
                <a:cs typeface="Times New Roman" pitchFamily="18" charset="0"/>
              </a:rPr>
              <a:t>Natural disasters, such as hurricanes, tornadoes, floods, ice storms or earthquakes; </a:t>
            </a:r>
          </a:p>
          <a:p>
            <a:pPr marL="346075" lvl="1" indent="-236538" eaLnBrk="1" hangingPunct="1">
              <a:buSzPts val="1000"/>
              <a:buFontTx/>
              <a:buChar char="•"/>
            </a:pPr>
            <a:r>
              <a:rPr lang="en-US" smtClean="0">
                <a:cs typeface="Times New Roman" pitchFamily="18" charset="0"/>
              </a:rPr>
              <a:t>Human and animal disease outbreaks; </a:t>
            </a:r>
          </a:p>
          <a:p>
            <a:pPr marL="346075" lvl="1" indent="-236538" eaLnBrk="1" hangingPunct="1">
              <a:buSzPts val="1000"/>
              <a:buFontTx/>
              <a:buChar char="•"/>
            </a:pPr>
            <a:r>
              <a:rPr lang="en-US" smtClean="0">
                <a:cs typeface="Times New Roman" pitchFamily="18" charset="0"/>
              </a:rPr>
              <a:t>Search and rescue operations; </a:t>
            </a:r>
          </a:p>
          <a:p>
            <a:pPr marL="346075" lvl="1" indent="-236538" eaLnBrk="1" hangingPunct="1">
              <a:buSzPts val="1000"/>
              <a:buFontTx/>
              <a:buChar char="•"/>
            </a:pPr>
            <a:r>
              <a:rPr lang="en-US" smtClean="0">
                <a:cs typeface="Times New Roman" pitchFamily="18" charset="0"/>
              </a:rPr>
              <a:t>Hazardous materials incidents, such as chemical spills; </a:t>
            </a:r>
          </a:p>
          <a:p>
            <a:pPr marL="346075" lvl="1" indent="-236538" eaLnBrk="1" hangingPunct="1">
              <a:buSzPts val="1000"/>
              <a:buFontTx/>
              <a:buChar char="•"/>
            </a:pPr>
            <a:r>
              <a:rPr lang="en-US" smtClean="0">
                <a:cs typeface="Times New Roman" pitchFamily="18" charset="0"/>
              </a:rPr>
              <a:t>Criminal acts and crime scene investigations; </a:t>
            </a:r>
          </a:p>
          <a:p>
            <a:pPr marL="346075" lvl="1" indent="-236538" eaLnBrk="1" hangingPunct="1">
              <a:buSzPts val="1000"/>
              <a:buFontTx/>
              <a:buChar char="•"/>
            </a:pPr>
            <a:r>
              <a:rPr lang="en-US" smtClean="0">
                <a:cs typeface="Times New Roman" pitchFamily="18" charset="0"/>
              </a:rPr>
              <a:t>Terrorist incidents, including the use of weapons of mass destruction; </a:t>
            </a:r>
          </a:p>
          <a:p>
            <a:pPr marL="346075" lvl="1" indent="-236538" eaLnBrk="1" hangingPunct="1">
              <a:buSzPts val="1000"/>
              <a:buFontTx/>
              <a:buChar char="•"/>
            </a:pPr>
            <a:r>
              <a:rPr lang="en-US" smtClean="0">
                <a:cs typeface="Times New Roman" pitchFamily="18" charset="0"/>
              </a:rPr>
              <a:t>National Special Security Events, such as the Olympics, Presidential visits, or the Super Bowl; and </a:t>
            </a:r>
          </a:p>
          <a:p>
            <a:pPr marL="346075" lvl="1" indent="-236538" eaLnBrk="1" hangingPunct="1">
              <a:buSzPts val="1000"/>
              <a:buFontTx/>
              <a:buChar char="•"/>
            </a:pPr>
            <a:r>
              <a:rPr lang="en-US" smtClean="0">
                <a:cs typeface="Times New Roman" pitchFamily="18" charset="0"/>
              </a:rPr>
              <a:t>Other planned events, parades or demonstrations. </a:t>
            </a:r>
          </a:p>
        </p:txBody>
      </p:sp>
      <p:sp>
        <p:nvSpPr>
          <p:cNvPr id="4" name="Slide Number Placeholder 3"/>
          <p:cNvSpPr>
            <a:spLocks noGrp="1"/>
          </p:cNvSpPr>
          <p:nvPr>
            <p:ph type="sldNum" sz="quarter" idx="5"/>
          </p:nvPr>
        </p:nvSpPr>
        <p:spPr/>
        <p:txBody>
          <a:bodyPr/>
          <a:lstStyle/>
          <a:p>
            <a:pPr>
              <a:defRPr/>
            </a:pPr>
            <a:fld id="{A909A21E-1115-4145-B45D-68B75147A1A1}"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buFont typeface="Arial" pitchFamily="34" charset="0"/>
              <a:buNone/>
              <a:defRPr/>
            </a:pPr>
            <a:r>
              <a:rPr lang="en-US" b="1" dirty="0" smtClean="0"/>
              <a:t>There are 14 ICS Management Characteristics</a:t>
            </a:r>
          </a:p>
          <a:p>
            <a:pPr eaLnBrk="1" hangingPunct="1">
              <a:buFont typeface="Arial" pitchFamily="34" charset="0"/>
              <a:buNone/>
              <a:defRPr/>
            </a:pPr>
            <a:r>
              <a:rPr lang="en-US" b="1" dirty="0" smtClean="0"/>
              <a:t>Common Terminology.  </a:t>
            </a:r>
            <a:r>
              <a:rPr lang="en-US" dirty="0" smtClean="0"/>
              <a:t>ICS establishes common terminology that allows diverse incident management and support organizations to work together across a wide variety of incident management functions and hazard scenarios.  This common terminology covers the following:</a:t>
            </a:r>
          </a:p>
          <a:p>
            <a:pPr marL="347472" lvl="1" indent="-237744" eaLnBrk="1" hangingPunct="1">
              <a:buFont typeface="Arial" pitchFamily="34" charset="0"/>
              <a:buChar char="•"/>
              <a:defRPr/>
            </a:pPr>
            <a:r>
              <a:rPr lang="en-US" b="1" dirty="0" smtClean="0"/>
              <a:t>Organizational Functions</a:t>
            </a:r>
            <a:r>
              <a:rPr lang="en-US" dirty="0" smtClean="0"/>
              <a:t>:  Major functions and functional units with incident management responsibilities are named and defined.  Terminology for the organizational elements is standard and consistent.</a:t>
            </a:r>
          </a:p>
          <a:p>
            <a:pPr marL="347472" lvl="1" indent="-237744" eaLnBrk="1" hangingPunct="1">
              <a:buFont typeface="Arial" pitchFamily="34" charset="0"/>
              <a:buChar char="•"/>
              <a:defRPr/>
            </a:pPr>
            <a:r>
              <a:rPr lang="en-US" b="1" dirty="0" smtClean="0"/>
              <a:t>Resource Descriptions:  </a:t>
            </a:r>
            <a:r>
              <a:rPr lang="en-US" dirty="0" smtClean="0"/>
              <a:t>Major resources – including personnel, facilities, and major equipment and supply items – that support incident management activities are given common names and are “typed” with respect to their capabilities, to help avoid confusion and to enhance interoperability.</a:t>
            </a:r>
          </a:p>
          <a:p>
            <a:pPr marL="347472" lvl="1" indent="-237744" eaLnBrk="1" hangingPunct="1">
              <a:buFont typeface="Arial" pitchFamily="34" charset="0"/>
              <a:buChar char="•"/>
              <a:defRPr/>
            </a:pPr>
            <a:r>
              <a:rPr lang="en-US" b="1" dirty="0" smtClean="0"/>
              <a:t>Incident Facilities:  </a:t>
            </a:r>
            <a:r>
              <a:rPr lang="en-US" dirty="0" smtClean="0"/>
              <a:t>Common terminology is used to designate the facilities in the vicinity of the incident area that will be used during the course of the incident.</a:t>
            </a:r>
          </a:p>
          <a:p>
            <a:pPr eaLnBrk="1" hangingPunct="1">
              <a:buFont typeface="Arial" pitchFamily="34" charset="0"/>
              <a:buNone/>
              <a:defRPr/>
            </a:pPr>
            <a:endParaRPr lang="en-US" b="1" dirty="0" smtClean="0"/>
          </a:p>
          <a:p>
            <a:pPr eaLnBrk="1" hangingPunct="1">
              <a:buFont typeface="Arial" pitchFamily="34" charset="0"/>
              <a:buNone/>
              <a:defRPr/>
            </a:pPr>
            <a:r>
              <a:rPr lang="en-US" dirty="0" smtClean="0"/>
              <a:t>Incident response communications (during exercises and actual incidents) should feature plain language commands so they will be able to function in a multijurisdictional environment.  Field manuals and training should be revised to reflect the plain language standard.</a:t>
            </a:r>
          </a:p>
          <a:p>
            <a:pPr eaLnBrk="1" hangingPunct="1">
              <a:buFont typeface="Arial" pitchFamily="34" charset="0"/>
              <a:buChar char="•"/>
              <a:defRPr/>
            </a:pPr>
            <a:endParaRPr lang="en-US" b="1" dirty="0" smtClean="0"/>
          </a:p>
          <a:p>
            <a:pPr eaLnBrk="1" hangingPunct="1">
              <a:buFont typeface="Arial" pitchFamily="34" charset="0"/>
              <a:buNone/>
              <a:defRPr/>
            </a:pPr>
            <a:r>
              <a:rPr lang="en-US" b="1" dirty="0" smtClean="0"/>
              <a:t>Modular Organization  </a:t>
            </a:r>
            <a:r>
              <a:rPr lang="en-US" dirty="0" smtClean="0"/>
              <a:t>The ICS organizational structure develops in a modular fashion based on the size and complexity of the incident, as well as the specifics of the hazard environment created by the incident.  When needed, separate functional elements can be established, each of which may be further subdivided to enhance internal organizational management and external coordination.  Responsibility for the establishment and expansion of the ICS modular organization ultimately rests with Incident Command, which bases the ICS organization on the requirements of the situation.  As incident complexity increases, the organization expands from the top down as functional responsibilities are delegated.  Concurrently with structural expansion, the number of management and supervisory positions expands to address the requirements of the incident adequately.</a:t>
            </a:r>
          </a:p>
          <a:p>
            <a:pPr eaLnBrk="1" hangingPunct="1">
              <a:buFont typeface="Arial" pitchFamily="34" charset="0"/>
              <a:buNone/>
              <a:defRPr/>
            </a:pPr>
            <a:endParaRPr lang="en-US" dirty="0" smtClean="0"/>
          </a:p>
          <a:p>
            <a:pPr eaLnBrk="1" hangingPunct="1">
              <a:buFont typeface="Arial" pitchFamily="34" charset="0"/>
              <a:buNone/>
              <a:defRPr/>
            </a:pPr>
            <a:r>
              <a:rPr lang="en-US" b="1" dirty="0" smtClean="0"/>
              <a:t>Management by Objectives  </a:t>
            </a:r>
            <a:r>
              <a:rPr lang="en-US" dirty="0" smtClean="0"/>
              <a:t>Management by objectives is communicated throughout the entire ICS organization and includes:</a:t>
            </a:r>
          </a:p>
          <a:p>
            <a:pPr marL="347472" lvl="1" indent="-237744" eaLnBrk="1" hangingPunct="1">
              <a:buFont typeface="Arial" pitchFamily="34" charset="0"/>
              <a:buChar char="•"/>
              <a:defRPr/>
            </a:pPr>
            <a:r>
              <a:rPr lang="en-US" dirty="0" smtClean="0"/>
              <a:t>Establishing overarching incident objectives;</a:t>
            </a:r>
          </a:p>
          <a:p>
            <a:pPr marL="347472" lvl="1" indent="-237744" eaLnBrk="1" hangingPunct="1">
              <a:buFont typeface="Arial" pitchFamily="34" charset="0"/>
              <a:buChar char="•"/>
              <a:defRPr/>
            </a:pPr>
            <a:r>
              <a:rPr lang="en-US" dirty="0" smtClean="0"/>
              <a:t>Developing strategies based on overarching incident objectives</a:t>
            </a:r>
          </a:p>
          <a:p>
            <a:pPr marL="347472" lvl="1" indent="-237744" eaLnBrk="1" hangingPunct="1">
              <a:buFont typeface="Arial" pitchFamily="34" charset="0"/>
              <a:buChar char="•"/>
              <a:defRPr/>
            </a:pPr>
            <a:r>
              <a:rPr lang="en-US" dirty="0" smtClean="0"/>
              <a:t>Developing and issuing assignments, plans, procedures, and protocols;</a:t>
            </a:r>
          </a:p>
          <a:p>
            <a:pPr marL="347472" lvl="1" indent="-237744" eaLnBrk="1" hangingPunct="1">
              <a:buFont typeface="Arial" pitchFamily="34" charset="0"/>
              <a:buChar char="•"/>
              <a:defRPr/>
            </a:pPr>
            <a:r>
              <a:rPr lang="en-US" dirty="0" smtClean="0"/>
              <a:t>Establishing specific, measurable tactics or tasks for various incident management functional activities, and directing efforts to accomplish them, in support of defined strategies; and</a:t>
            </a:r>
          </a:p>
          <a:p>
            <a:pPr marL="347472" lvl="1" indent="-237744" eaLnBrk="1" hangingPunct="1">
              <a:buFont typeface="Arial" pitchFamily="34" charset="0"/>
              <a:buChar char="•"/>
              <a:defRPr/>
            </a:pPr>
            <a:r>
              <a:rPr lang="en-US" dirty="0" smtClean="0"/>
              <a:t>Documenting results to measure performance and facilitate corrective actions.</a:t>
            </a:r>
          </a:p>
          <a:p>
            <a:pPr lvl="1" eaLnBrk="1" hangingPunct="1">
              <a:buFont typeface="Arial" pitchFamily="34" charset="0"/>
              <a:buChar char="•"/>
              <a:defRPr/>
            </a:pPr>
            <a:endParaRPr lang="en-US" b="1" dirty="0" smtClean="0"/>
          </a:p>
          <a:p>
            <a:pPr eaLnBrk="1" hangingPunct="1">
              <a:buFont typeface="Arial" pitchFamily="34" charset="0"/>
              <a:buNone/>
              <a:defRPr/>
            </a:pPr>
            <a:r>
              <a:rPr lang="en-US" b="1" dirty="0" smtClean="0"/>
              <a:t>Incident Action Planning  </a:t>
            </a:r>
            <a:r>
              <a:rPr lang="en-US" dirty="0" smtClean="0"/>
              <a:t>Centralized, coordinated incident action planning should guide all response activities.  An Incident Action Plan (IAP) provides a concise, coherent means of capturing and communicating the overall incident priorities, objectives, and strategies in the contexts of both operational and support activities.  Every incident must have an action plan.  However, not all incidents require written plans.  The need for written plans and attachments is based on the requirements of the incident and the decision of the Incident Commander of Unified Command.  Most initial response operations are not captured with a formal IAP.  However, if an incident is likely to extend beyond one operational period, become more complex, or involve multiple jurisdictions and/or agencies, preparing a written IAP will become increasingly important to maintain effective, efficient, and safe operations. </a:t>
            </a:r>
            <a:endParaRPr lang="en-US" b="1" dirty="0"/>
          </a:p>
        </p:txBody>
      </p:sp>
      <p:sp>
        <p:nvSpPr>
          <p:cNvPr id="4" name="Slide Number Placeholder 3"/>
          <p:cNvSpPr>
            <a:spLocks noGrp="1"/>
          </p:cNvSpPr>
          <p:nvPr>
            <p:ph type="sldNum" sz="quarter" idx="5"/>
          </p:nvPr>
        </p:nvSpPr>
        <p:spPr/>
        <p:txBody>
          <a:bodyPr/>
          <a:lstStyle/>
          <a:p>
            <a:pPr>
              <a:defRPr/>
            </a:pPr>
            <a:fld id="{5C3D9FF0-5F8C-4982-80EB-A954D0D7750A}"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defRPr/>
            </a:pPr>
            <a:r>
              <a:rPr lang="en-US" b="1" dirty="0" smtClean="0"/>
              <a:t>There are 14 ICS Management Characteristics</a:t>
            </a:r>
          </a:p>
          <a:p>
            <a:pPr eaLnBrk="1" hangingPunct="1">
              <a:defRPr/>
            </a:pPr>
            <a:r>
              <a:rPr lang="en-US" b="1" dirty="0" smtClean="0"/>
              <a:t>Manageable Span of Control.  </a:t>
            </a:r>
            <a:r>
              <a:rPr lang="en-US" dirty="0" smtClean="0"/>
              <a:t>Span of control is key to effective and efficient incident management.  Supervisors must be able to adequately supervise and control their subordinates, as well as communicate with and manage all resources under their supervision.  In ICS, the span of control of any individual with incident management supervisory responsibility should range from three (3) to seven (7) subordinates, with five (5) being optimal.  During large scale law enforcement operations, eight (8) to 10 subordinates may be optimal.  The type of incident, nature of the task, hazards and safety factors, and distance between personnel and resources all influence span of control.</a:t>
            </a:r>
          </a:p>
          <a:p>
            <a:pPr eaLnBrk="1" hangingPunct="1">
              <a:defRPr/>
            </a:pPr>
            <a:endParaRPr lang="en-US" dirty="0" smtClean="0"/>
          </a:p>
          <a:p>
            <a:pPr eaLnBrk="1" hangingPunct="1">
              <a:defRPr/>
            </a:pPr>
            <a:r>
              <a:rPr lang="en-US" b="1" dirty="0" smtClean="0"/>
              <a:t>Incident Facilities and Locations.  </a:t>
            </a:r>
            <a:r>
              <a:rPr lang="en-US" dirty="0" smtClean="0"/>
              <a:t>Various types of operational support facilities are established in the vicinity of an incident, depending on its size and complexity, to accomplish a variety of purposes.  The Incident Command will direct the identification and location of facilities based on the requirements of the situation.  Typically designated facilities include Incident Command Posts, Bases, Camps, Staging Areas, mass casualty triage areas, point-of-distribution sites, and others as required.</a:t>
            </a:r>
          </a:p>
          <a:p>
            <a:pPr eaLnBrk="1" hangingPunct="1">
              <a:defRPr/>
            </a:pPr>
            <a:endParaRPr lang="en-US" dirty="0" smtClean="0"/>
          </a:p>
          <a:p>
            <a:pPr eaLnBrk="1" hangingPunct="1">
              <a:defRPr/>
            </a:pPr>
            <a:r>
              <a:rPr lang="en-US" b="1" dirty="0" smtClean="0"/>
              <a:t>Comprehensive Resource Management.  </a:t>
            </a:r>
            <a:r>
              <a:rPr lang="en-US" dirty="0" smtClean="0"/>
              <a:t>Maintaining an accurate and up-to-date picture of resource utilization is a critical component of incident management and emergency response.  Resources to be identified in this way include personnel, teams, equipment, supplies, and facilities available or potentially available for assignment or allocation.  </a:t>
            </a:r>
          </a:p>
          <a:p>
            <a:pPr eaLnBrk="1" hangingPunct="1">
              <a:defRPr/>
            </a:pPr>
            <a:endParaRPr lang="en-US" dirty="0" smtClean="0"/>
          </a:p>
          <a:p>
            <a:pPr eaLnBrk="1" hangingPunct="1">
              <a:defRPr/>
            </a:pPr>
            <a:r>
              <a:rPr lang="en-US" b="1" dirty="0" smtClean="0"/>
              <a:t>Integrated Communications.  </a:t>
            </a:r>
            <a:r>
              <a:rPr lang="en-US" dirty="0" smtClean="0"/>
              <a:t>Incident communications are facilitated through the development and use of a common communications plan and interoperable communications processes and architectures.  The ICS 205 form is available to assist in developing a common communications plan.  This integrated approach links the operational and support units of the various agencies involved and is necessary to maintain communications connectivity and discipline and to enable common situational awareness and interaction.  Preparedness planning should address the equipment, systems, and protocols necessary to achieve integrated voice and data communications.</a:t>
            </a:r>
          </a:p>
          <a:p>
            <a:pPr eaLnBrk="1" hangingPunct="1">
              <a:defRPr/>
            </a:pPr>
            <a:endParaRPr lang="en-US" b="1" dirty="0"/>
          </a:p>
        </p:txBody>
      </p:sp>
      <p:sp>
        <p:nvSpPr>
          <p:cNvPr id="4" name="Slide Number Placeholder 3"/>
          <p:cNvSpPr>
            <a:spLocks noGrp="1"/>
          </p:cNvSpPr>
          <p:nvPr>
            <p:ph type="sldNum" sz="quarter" idx="5"/>
          </p:nvPr>
        </p:nvSpPr>
        <p:spPr/>
        <p:txBody>
          <a:bodyPr/>
          <a:lstStyle/>
          <a:p>
            <a:pPr>
              <a:defRPr/>
            </a:pPr>
            <a:fld id="{768F9C7D-51D7-48DB-9880-744C98AE5AB4}"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defRPr/>
            </a:pPr>
            <a:r>
              <a:rPr lang="en-US" b="1" dirty="0" smtClean="0"/>
              <a:t>There are 14 ICS Management Characteristics</a:t>
            </a:r>
          </a:p>
          <a:p>
            <a:pPr eaLnBrk="1" hangingPunct="1">
              <a:defRPr/>
            </a:pPr>
            <a:r>
              <a:rPr lang="en-US" b="1" dirty="0" smtClean="0"/>
              <a:t>Establishment and Transfer of Command.  </a:t>
            </a:r>
            <a:r>
              <a:rPr lang="en-US" dirty="0" smtClean="0"/>
              <a:t>The command function must be clearly established from the beginning of incident operations.  The agency with primary jurisdictional authority over the incident designates the individual at the scene responsible for establishing command.  When command is transferred, the process must include a briefing that captures all essential information for continuing safe and effective operations.</a:t>
            </a:r>
          </a:p>
          <a:p>
            <a:pPr eaLnBrk="1" hangingPunct="1">
              <a:defRPr/>
            </a:pPr>
            <a:endParaRPr lang="en-US" dirty="0" smtClean="0"/>
          </a:p>
          <a:p>
            <a:pPr eaLnBrk="1" hangingPunct="1">
              <a:defRPr/>
            </a:pPr>
            <a:r>
              <a:rPr lang="en-US" b="1" dirty="0" smtClean="0"/>
              <a:t>Chain of Command and Unity of Command. </a:t>
            </a:r>
          </a:p>
          <a:p>
            <a:pPr marL="347472" lvl="1" indent="-237744" eaLnBrk="1" hangingPunct="1">
              <a:buFont typeface="Arial" pitchFamily="34" charset="0"/>
              <a:buChar char="•"/>
              <a:defRPr/>
            </a:pPr>
            <a:r>
              <a:rPr lang="en-US" b="1" dirty="0" smtClean="0"/>
              <a:t>Chain of Command:  </a:t>
            </a:r>
            <a:r>
              <a:rPr lang="en-US" dirty="0" smtClean="0"/>
              <a:t>Chain of Command refers to the orderly line of authority within the ranks of the incident management organization.</a:t>
            </a:r>
          </a:p>
          <a:p>
            <a:pPr marL="347472" lvl="1" indent="-237744" eaLnBrk="1" hangingPunct="1">
              <a:buFont typeface="Arial" pitchFamily="34" charset="0"/>
              <a:buChar char="•"/>
              <a:defRPr/>
            </a:pPr>
            <a:r>
              <a:rPr lang="en-US" b="1" dirty="0" smtClean="0"/>
              <a:t>Unity of Command: </a:t>
            </a:r>
            <a:r>
              <a:rPr lang="en-US" dirty="0" smtClean="0"/>
              <a:t> Unity of Command means that all individuals have a designated supervisor to whom they report at the scene of the incident.  These principles clarify reporting relationships and eliminate the confusion caused by multiple, conflicting directives.  Incident managers at all levels must be able to direct the actions of all personnel under their supervision.</a:t>
            </a:r>
          </a:p>
          <a:p>
            <a:pPr lvl="1" eaLnBrk="1" hangingPunct="1">
              <a:buFont typeface="Arial" pitchFamily="34" charset="0"/>
              <a:buChar char="•"/>
              <a:defRPr/>
            </a:pPr>
            <a:endParaRPr lang="en-US" b="1" dirty="0" smtClean="0"/>
          </a:p>
          <a:p>
            <a:pPr eaLnBrk="1" hangingPunct="1">
              <a:buFont typeface="Arial" pitchFamily="34" charset="0"/>
              <a:buNone/>
              <a:defRPr/>
            </a:pPr>
            <a:r>
              <a:rPr lang="en-US" b="1" dirty="0" smtClean="0"/>
              <a:t>Unified Command.  </a:t>
            </a:r>
            <a:r>
              <a:rPr lang="en-US" dirty="0" smtClean="0"/>
              <a:t>In incidents involving multiple jurisdictions, a single jurisdiction with multiagency involvement, or multiple jurisdictions with multiagency involvement, Unified Command allows agencies with different legal, geographic, and functional authorities and responsibilities to work together effectively without affecting individual agency authority, responsibility, or accountability.</a:t>
            </a:r>
          </a:p>
        </p:txBody>
      </p:sp>
      <p:sp>
        <p:nvSpPr>
          <p:cNvPr id="4" name="Slide Number Placeholder 3"/>
          <p:cNvSpPr>
            <a:spLocks noGrp="1"/>
          </p:cNvSpPr>
          <p:nvPr>
            <p:ph type="sldNum" sz="quarter" idx="5"/>
          </p:nvPr>
        </p:nvSpPr>
        <p:spPr/>
        <p:txBody>
          <a:bodyPr/>
          <a:lstStyle/>
          <a:p>
            <a:pPr>
              <a:defRPr/>
            </a:pPr>
            <a:fld id="{8A4CADC1-3302-4E05-BF8F-BE0EB8F0DA19}"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defRPr/>
            </a:pPr>
            <a:r>
              <a:rPr lang="en-US" b="1" dirty="0" smtClean="0"/>
              <a:t>There are 14 ICS Management Characteristics</a:t>
            </a:r>
          </a:p>
          <a:p>
            <a:pPr eaLnBrk="1" hangingPunct="1">
              <a:defRPr/>
            </a:pPr>
            <a:r>
              <a:rPr lang="en-US" b="1" dirty="0" smtClean="0"/>
              <a:t>Accountability.  </a:t>
            </a:r>
            <a:r>
              <a:rPr lang="en-US" dirty="0" smtClean="0"/>
              <a:t>Effective accountability of resources at all jurisdictional levels and within individual functional areas during incident operations is essential.  Adherence to the following ICS principles and processes helps to ensure accountability:</a:t>
            </a:r>
          </a:p>
          <a:p>
            <a:pPr marL="347472" lvl="1" indent="-274320" eaLnBrk="1" hangingPunct="1">
              <a:buFont typeface="Arial" pitchFamily="34" charset="0"/>
              <a:buChar char="•"/>
              <a:defRPr/>
            </a:pPr>
            <a:r>
              <a:rPr lang="en-US" dirty="0" smtClean="0"/>
              <a:t>Resource Check-In/Check-Out Procedures;</a:t>
            </a:r>
          </a:p>
          <a:p>
            <a:pPr marL="347472" lvl="1" indent="-274320" eaLnBrk="1" hangingPunct="1">
              <a:buFont typeface="Arial" pitchFamily="34" charset="0"/>
              <a:buChar char="•"/>
              <a:defRPr/>
            </a:pPr>
            <a:r>
              <a:rPr lang="en-US" dirty="0" smtClean="0"/>
              <a:t>Incident Action Planning;</a:t>
            </a:r>
          </a:p>
          <a:p>
            <a:pPr marL="347472" lvl="1" indent="-274320" eaLnBrk="1" hangingPunct="1">
              <a:buFont typeface="Arial" pitchFamily="34" charset="0"/>
              <a:buChar char="•"/>
              <a:defRPr/>
            </a:pPr>
            <a:r>
              <a:rPr lang="en-US" dirty="0" smtClean="0"/>
              <a:t>Unity of Command;</a:t>
            </a:r>
          </a:p>
          <a:p>
            <a:pPr marL="347472" lvl="1" indent="-274320" eaLnBrk="1" hangingPunct="1">
              <a:buFont typeface="Arial" pitchFamily="34" charset="0"/>
              <a:buChar char="•"/>
              <a:defRPr/>
            </a:pPr>
            <a:r>
              <a:rPr lang="en-US" dirty="0" smtClean="0"/>
              <a:t>Personal Responsibility;</a:t>
            </a:r>
          </a:p>
          <a:p>
            <a:pPr marL="347472" lvl="1" indent="-274320" eaLnBrk="1" hangingPunct="1">
              <a:buFont typeface="Arial" pitchFamily="34" charset="0"/>
              <a:buChar char="•"/>
              <a:defRPr/>
            </a:pPr>
            <a:r>
              <a:rPr lang="en-US" dirty="0" smtClean="0"/>
              <a:t>Span of Control; and,</a:t>
            </a:r>
          </a:p>
          <a:p>
            <a:pPr marL="347472" lvl="1" indent="-274320" eaLnBrk="1" hangingPunct="1">
              <a:buFont typeface="Arial" pitchFamily="34" charset="0"/>
              <a:buChar char="•"/>
              <a:defRPr/>
            </a:pPr>
            <a:r>
              <a:rPr lang="en-US" dirty="0" smtClean="0"/>
              <a:t>Resource Tracking.</a:t>
            </a:r>
          </a:p>
          <a:p>
            <a:pPr lvl="1" eaLnBrk="1" hangingPunct="1">
              <a:buFont typeface="Arial" pitchFamily="34" charset="0"/>
              <a:buChar char="•"/>
              <a:defRPr/>
            </a:pPr>
            <a:endParaRPr lang="en-US" dirty="0" smtClean="0"/>
          </a:p>
          <a:p>
            <a:pPr eaLnBrk="1" hangingPunct="1">
              <a:buFont typeface="Arial" pitchFamily="34" charset="0"/>
              <a:buNone/>
              <a:defRPr/>
            </a:pPr>
            <a:r>
              <a:rPr lang="en-US" b="1" dirty="0" smtClean="0"/>
              <a:t>Dispatch/Deployment.  </a:t>
            </a:r>
            <a:r>
              <a:rPr lang="en-US" dirty="0" smtClean="0"/>
              <a:t>Resources should respond only when requested or when dispatched by an appropriate authority through established resource management systems.  Resources not requested must refrain from spontaneous deployment to avoid overburdening the recipient and compounding accountability challenges.</a:t>
            </a:r>
          </a:p>
          <a:p>
            <a:pPr eaLnBrk="1" hangingPunct="1">
              <a:buFont typeface="Arial" pitchFamily="34" charset="0"/>
              <a:buNone/>
              <a:defRPr/>
            </a:pPr>
            <a:endParaRPr lang="en-US" dirty="0" smtClean="0"/>
          </a:p>
          <a:p>
            <a:pPr eaLnBrk="1" hangingPunct="1">
              <a:buFont typeface="Arial" pitchFamily="34" charset="0"/>
              <a:buNone/>
              <a:defRPr/>
            </a:pPr>
            <a:r>
              <a:rPr lang="en-US" b="1" dirty="0" smtClean="0"/>
              <a:t>Information and Intelligence Management.  </a:t>
            </a:r>
            <a:r>
              <a:rPr lang="en-US" dirty="0" smtClean="0"/>
              <a:t>The incident management organization must establish a process for gathering, analyzing, assessing, sharing, and managing incident related information and intelligence.</a:t>
            </a:r>
          </a:p>
          <a:p>
            <a:pPr eaLnBrk="1" hangingPunct="1">
              <a:buFont typeface="Arial" pitchFamily="34" charset="0"/>
              <a:buNone/>
              <a:defRPr/>
            </a:pPr>
            <a:endParaRPr lang="en-US" b="1" dirty="0" smtClean="0"/>
          </a:p>
          <a:p>
            <a:pPr eaLnBrk="1" hangingPunct="1">
              <a:defRPr/>
            </a:pPr>
            <a:endParaRPr lang="en-US" b="1" dirty="0" smtClean="0"/>
          </a:p>
        </p:txBody>
      </p:sp>
      <p:sp>
        <p:nvSpPr>
          <p:cNvPr id="4" name="Slide Number Placeholder 3"/>
          <p:cNvSpPr>
            <a:spLocks noGrp="1"/>
          </p:cNvSpPr>
          <p:nvPr>
            <p:ph type="sldNum" sz="quarter" idx="5"/>
          </p:nvPr>
        </p:nvSpPr>
        <p:spPr/>
        <p:txBody>
          <a:bodyPr/>
          <a:lstStyle/>
          <a:p>
            <a:pPr>
              <a:defRPr/>
            </a:pPr>
            <a:fld id="{E74B04CF-FCDA-4D5E-83BA-2F40B723F622}"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smtClean="0"/>
              <a:t>Standardized Organization</a:t>
            </a:r>
          </a:p>
          <a:p>
            <a:pPr eaLnBrk="1" hangingPunct="1"/>
            <a:r>
              <a:rPr lang="en-US" smtClean="0"/>
              <a:t>ICS organization is standardized and easy to understand.  There is no correlation between the ICS organization used for incident response and the day-to-day administrative structure of any single agency or jurisdiction, with the possible exception of the military.  This is deliberate, because confusion over different position titles and organizational structures has been a significant stumbling block to effective incident management in the past.  For example, one of your supervisors or managers during normal operations, would likely not hold that title when</a:t>
            </a:r>
          </a:p>
          <a:p>
            <a:pPr eaLnBrk="1" hangingPunct="1"/>
            <a:r>
              <a:rPr lang="en-US" smtClean="0"/>
              <a:t>working under the ICS structure.</a:t>
            </a:r>
          </a:p>
          <a:p>
            <a:pPr eaLnBrk="1" hangingPunct="1"/>
            <a:endParaRPr lang="en-US" smtClean="0"/>
          </a:p>
          <a:p>
            <a:pPr eaLnBrk="1" hangingPunct="1"/>
            <a:r>
              <a:rPr lang="en-US" smtClean="0"/>
              <a:t>On the next slide you will see a diagram for a “full up” ICS structure.  Remember, the ICS structure begins with appointment of an incident commander.  ICS is modular so the incident commander then builds the organization depending on the size, complexity, and requirements of the incident.</a:t>
            </a:r>
          </a:p>
        </p:txBody>
      </p:sp>
      <p:sp>
        <p:nvSpPr>
          <p:cNvPr id="4" name="Slide Number Placeholder 3"/>
          <p:cNvSpPr>
            <a:spLocks noGrp="1"/>
          </p:cNvSpPr>
          <p:nvPr>
            <p:ph type="sldNum" sz="quarter" idx="5"/>
          </p:nvPr>
        </p:nvSpPr>
        <p:spPr/>
        <p:txBody>
          <a:bodyPr/>
          <a:lstStyle/>
          <a:p>
            <a:pPr>
              <a:defRPr/>
            </a:pPr>
            <a:fld id="{11395EDF-2699-42E8-A075-4E733973B40F}"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defRPr/>
            </a:pPr>
            <a:r>
              <a:rPr lang="en-US" b="1" dirty="0" smtClean="0"/>
              <a:t>Command Staff.  </a:t>
            </a:r>
            <a:r>
              <a:rPr lang="en-US" dirty="0" smtClean="0"/>
              <a:t>The Command Staff is comprised of the Public Information Officer, Safety Officer, and Liaison Officer.  They report directly to the Incident Commander.</a:t>
            </a:r>
          </a:p>
          <a:p>
            <a:pPr eaLnBrk="1" hangingPunct="1">
              <a:defRPr/>
            </a:pPr>
            <a:endParaRPr lang="en-US" dirty="0" smtClean="0"/>
          </a:p>
          <a:p>
            <a:pPr eaLnBrk="1" hangingPunct="1">
              <a:defRPr/>
            </a:pPr>
            <a:r>
              <a:rPr lang="en-US" b="1" dirty="0" smtClean="0"/>
              <a:t>Section.  </a:t>
            </a:r>
            <a:r>
              <a:rPr lang="en-US" dirty="0" smtClean="0"/>
              <a:t>Has functional responsibility for primary segments of incident management (Operations, Planning, Logistics, Finance/Administration).  Section leaders report to the Incident Commander.</a:t>
            </a:r>
          </a:p>
          <a:p>
            <a:pPr eaLnBrk="1" hangingPunct="1">
              <a:defRPr/>
            </a:pPr>
            <a:endParaRPr lang="en-US" dirty="0" smtClean="0"/>
          </a:p>
          <a:p>
            <a:pPr eaLnBrk="1" hangingPunct="1">
              <a:defRPr/>
            </a:pPr>
            <a:r>
              <a:rPr lang="en-US" b="1" dirty="0" smtClean="0"/>
              <a:t>Branch.  </a:t>
            </a:r>
            <a:r>
              <a:rPr lang="en-US" dirty="0" smtClean="0"/>
              <a:t>Has functional, geographical, or jurisdictional responsibility for major parts of the incident operations.  The Branch level is organizationally between Section and Division/Group in the Operations Section, and between Section and Units in the Logistics Section.  Branches are identified by the use of Roman Numbers, by function, or by jurisdictional name. </a:t>
            </a:r>
          </a:p>
          <a:p>
            <a:pPr eaLnBrk="1" hangingPunct="1">
              <a:defRPr/>
            </a:pPr>
            <a:endParaRPr lang="en-US" dirty="0" smtClean="0"/>
          </a:p>
          <a:p>
            <a:pPr eaLnBrk="1" hangingPunct="1">
              <a:defRPr/>
            </a:pPr>
            <a:r>
              <a:rPr lang="en-US" b="1" dirty="0" smtClean="0"/>
              <a:t>Division.  </a:t>
            </a:r>
            <a:r>
              <a:rPr lang="en-US" dirty="0" smtClean="0"/>
              <a:t>That organizational level having responsibility for operations within a defined geographic area.  The Division level is organizationally between the Strike Team and the Branch.</a:t>
            </a:r>
          </a:p>
          <a:p>
            <a:pPr eaLnBrk="1" hangingPunct="1">
              <a:defRPr/>
            </a:pPr>
            <a:endParaRPr lang="en-US" dirty="0" smtClean="0"/>
          </a:p>
          <a:p>
            <a:pPr eaLnBrk="1" hangingPunct="1">
              <a:defRPr/>
            </a:pPr>
            <a:r>
              <a:rPr lang="en-US" b="1" dirty="0" smtClean="0"/>
              <a:t>Group.  </a:t>
            </a:r>
            <a:r>
              <a:rPr lang="en-US" dirty="0" smtClean="0"/>
              <a:t>Groups are established to divide the incident into functional areas of operation.  Groups are located between Branches (when activated) and Resources in the Operations Section.</a:t>
            </a:r>
          </a:p>
          <a:p>
            <a:pPr eaLnBrk="1" hangingPunct="1">
              <a:defRPr/>
            </a:pPr>
            <a:endParaRPr lang="en-US" dirty="0" smtClean="0"/>
          </a:p>
          <a:p>
            <a:pPr eaLnBrk="1" hangingPunct="1">
              <a:defRPr/>
            </a:pPr>
            <a:r>
              <a:rPr lang="en-US" b="1" dirty="0" smtClean="0"/>
              <a:t>Unit.  </a:t>
            </a:r>
            <a:r>
              <a:rPr lang="en-US" dirty="0" smtClean="0"/>
              <a:t>That organization element having functional responsibility for a specific incident planning, logistics, or finance/administration activity.</a:t>
            </a:r>
          </a:p>
          <a:p>
            <a:pPr eaLnBrk="1" hangingPunct="1">
              <a:defRPr/>
            </a:pPr>
            <a:endParaRPr lang="en-US" dirty="0" smtClean="0"/>
          </a:p>
          <a:p>
            <a:pPr eaLnBrk="1" hangingPunct="1">
              <a:defRPr/>
            </a:pPr>
            <a:r>
              <a:rPr lang="en-US" b="1" dirty="0" smtClean="0"/>
              <a:t>Task Force.  </a:t>
            </a:r>
            <a:r>
              <a:rPr lang="en-US" dirty="0" smtClean="0"/>
              <a:t>A group of resources with common communications and a leader that may be pre-established and sent to an incident, or formed at an incident.</a:t>
            </a:r>
          </a:p>
          <a:p>
            <a:pPr eaLnBrk="1" hangingPunct="1">
              <a:defRPr/>
            </a:pPr>
            <a:endParaRPr lang="en-US" dirty="0" smtClean="0"/>
          </a:p>
          <a:p>
            <a:pPr eaLnBrk="1" hangingPunct="1">
              <a:defRPr/>
            </a:pPr>
            <a:r>
              <a:rPr lang="en-US" b="1" dirty="0" smtClean="0"/>
              <a:t>Strike Team. </a:t>
            </a:r>
            <a:r>
              <a:rPr lang="en-US" dirty="0" smtClean="0"/>
              <a:t> Specified combinations of the same kind and type of resources, with common communications and a leader.</a:t>
            </a:r>
          </a:p>
          <a:p>
            <a:pPr eaLnBrk="1" hangingPunct="1">
              <a:defRPr/>
            </a:pPr>
            <a:endParaRPr lang="en-US" dirty="0" smtClean="0"/>
          </a:p>
          <a:p>
            <a:pPr eaLnBrk="1" hangingPunct="1">
              <a:defRPr/>
            </a:pPr>
            <a:r>
              <a:rPr lang="en-US" b="1" dirty="0" smtClean="0"/>
              <a:t>Single Resource.  </a:t>
            </a:r>
            <a:r>
              <a:rPr lang="en-US" dirty="0" smtClean="0"/>
              <a:t>An individual piece of equipment and its personnel complement, or an established crew or team of individuals with an identified work supervisor that can be used on an incident.</a:t>
            </a:r>
            <a:endParaRPr lang="en-US" b="1" dirty="0" smtClean="0"/>
          </a:p>
          <a:p>
            <a:pPr eaLnBrk="1" hangingPunct="1">
              <a:buFont typeface="Arial" pitchFamily="34" charset="0"/>
              <a:buChar char="•"/>
              <a:defRPr/>
            </a:pPr>
            <a:endParaRPr lang="en-US" b="1" dirty="0" smtClean="0"/>
          </a:p>
          <a:p>
            <a:pPr eaLnBrk="1" hangingPunct="1">
              <a:buFont typeface="Arial" pitchFamily="34" charset="0"/>
              <a:buNone/>
              <a:defRPr/>
            </a:pPr>
            <a:endParaRPr lang="en-US" b="1" dirty="0"/>
          </a:p>
        </p:txBody>
      </p:sp>
      <p:sp>
        <p:nvSpPr>
          <p:cNvPr id="4" name="Slide Number Placeholder 3"/>
          <p:cNvSpPr>
            <a:spLocks noGrp="1"/>
          </p:cNvSpPr>
          <p:nvPr>
            <p:ph type="sldNum" sz="quarter" idx="5"/>
          </p:nvPr>
        </p:nvSpPr>
        <p:spPr/>
        <p:txBody>
          <a:bodyPr/>
          <a:lstStyle/>
          <a:p>
            <a:pPr>
              <a:defRPr/>
            </a:pPr>
            <a:fld id="{FB096F6F-4DAD-4707-AD6C-8DCD5DEEFB84}"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eaLnBrk="1" hangingPunct="1">
              <a:defRPr/>
            </a:pPr>
            <a:r>
              <a:rPr lang="en-US" b="1" dirty="0" smtClean="0"/>
              <a:t>ICS General Staff</a:t>
            </a:r>
          </a:p>
          <a:p>
            <a:pPr eaLnBrk="1" hangingPunct="1">
              <a:defRPr/>
            </a:pPr>
            <a:r>
              <a:rPr lang="en-US" dirty="0" smtClean="0"/>
              <a:t>There are major management functions that are the foundation upon which the ICS organization develops.  These functions apply whether the incident is a routine emergency, is organizing for a major non-emergency event, or when managing a response to a major disaster. The major management functions are: </a:t>
            </a:r>
          </a:p>
          <a:p>
            <a:pPr marL="347472" lvl="1" indent="-233184" eaLnBrk="1" hangingPunct="1">
              <a:buFont typeface="Arial" pitchFamily="34" charset="0"/>
              <a:buChar char="•"/>
              <a:defRPr/>
            </a:pPr>
            <a:r>
              <a:rPr lang="en-US" b="1" dirty="0" smtClean="0"/>
              <a:t>Incident Command.  </a:t>
            </a:r>
            <a:r>
              <a:rPr lang="en-US" dirty="0" smtClean="0"/>
              <a:t>The Incident Commander establishes the incident objectives, strategies, and priorities, and has overall responsibility for the incident or event.  The four (4) functional areas that report to the Incident Commander are:  </a:t>
            </a:r>
          </a:p>
          <a:p>
            <a:pPr marL="804672" lvl="3" indent="-233184" eaLnBrk="1" hangingPunct="1">
              <a:buFont typeface="Courier New" pitchFamily="49" charset="0"/>
              <a:buChar char="o"/>
              <a:defRPr/>
            </a:pPr>
            <a:r>
              <a:rPr lang="en-US" b="1" dirty="0" smtClean="0"/>
              <a:t>Operations:</a:t>
            </a:r>
            <a:r>
              <a:rPr lang="en-US" dirty="0" smtClean="0"/>
              <a:t>  Conducts tactical operations to carry out the plan; that is, develops the tactical objectives and organization, and directs all tactical resources. </a:t>
            </a:r>
          </a:p>
          <a:p>
            <a:pPr marL="804672" lvl="3" indent="-233184" eaLnBrk="1" hangingPunct="1">
              <a:buFont typeface="Courier New" pitchFamily="49" charset="0"/>
              <a:buChar char="o"/>
              <a:defRPr/>
            </a:pPr>
            <a:r>
              <a:rPr lang="en-US" b="1" dirty="0" smtClean="0"/>
              <a:t>Planning:</a:t>
            </a:r>
            <a:r>
              <a:rPr lang="en-US" dirty="0" smtClean="0"/>
              <a:t>  Prepares and documents the Incident Action Plan to accomplish the objectives, collects and evaluates information, maintains resource status, and maintains documentation for the incident.</a:t>
            </a:r>
          </a:p>
          <a:p>
            <a:pPr marL="804672" lvl="3" indent="-233184" eaLnBrk="1" hangingPunct="1">
              <a:buFont typeface="Courier New" pitchFamily="49" charset="0"/>
              <a:buChar char="o"/>
              <a:defRPr/>
            </a:pPr>
            <a:r>
              <a:rPr lang="en-US" b="1" dirty="0" smtClean="0"/>
              <a:t>Logistics:</a:t>
            </a:r>
            <a:r>
              <a:rPr lang="en-US" dirty="0" smtClean="0"/>
              <a:t>  Provides support, resources, and all other services needed to meet the operational objectives. </a:t>
            </a:r>
          </a:p>
          <a:p>
            <a:pPr marL="804672" lvl="3" indent="-233184" eaLnBrk="1" hangingPunct="1">
              <a:buFont typeface="Courier New" pitchFamily="49" charset="0"/>
              <a:buChar char="o"/>
              <a:defRPr/>
            </a:pPr>
            <a:r>
              <a:rPr lang="en-US" b="1" dirty="0" smtClean="0"/>
              <a:t>Finance/Administration:</a:t>
            </a:r>
            <a:r>
              <a:rPr lang="en-US" dirty="0" smtClean="0"/>
              <a:t>  Monitors costs related to the incident; provides accounting, procurement, time recording, and cost analyses. </a:t>
            </a:r>
          </a:p>
          <a:p>
            <a:pPr eaLnBrk="1" hangingPunct="1">
              <a:defRPr/>
            </a:pPr>
            <a:r>
              <a:rPr lang="en-US" dirty="0" smtClean="0"/>
              <a:t> </a:t>
            </a:r>
          </a:p>
          <a:p>
            <a:pPr eaLnBrk="1" hangingPunct="1">
              <a:defRPr/>
            </a:pPr>
            <a:r>
              <a:rPr lang="en-US" dirty="0" smtClean="0"/>
              <a:t>You may hear these referred to C-FLOP.  This is an easy way to remember the first letter of each of the functions:  Command, Finance, Logistics, Operations, and Planning.</a:t>
            </a:r>
          </a:p>
          <a:p>
            <a:pPr eaLnBrk="1" hangingPunct="1">
              <a:defRPr/>
            </a:pPr>
            <a:endParaRPr lang="en-US" b="1" dirty="0" smtClean="0"/>
          </a:p>
        </p:txBody>
      </p:sp>
      <p:sp>
        <p:nvSpPr>
          <p:cNvPr id="4" name="Slide Number Placeholder 3"/>
          <p:cNvSpPr>
            <a:spLocks noGrp="1"/>
          </p:cNvSpPr>
          <p:nvPr>
            <p:ph type="sldNum" sz="quarter" idx="5"/>
          </p:nvPr>
        </p:nvSpPr>
        <p:spPr/>
        <p:txBody>
          <a:bodyPr/>
          <a:lstStyle/>
          <a:p>
            <a:pPr>
              <a:defRPr/>
            </a:pPr>
            <a:fld id="{4EF6DEED-1E9A-4249-BB43-3F71EA87485D}"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smtClean="0"/>
              <a:t>ICS Command Staff</a:t>
            </a:r>
            <a:endParaRPr lang="en-US" smtClean="0"/>
          </a:p>
          <a:p>
            <a:pPr eaLnBrk="1" hangingPunct="1"/>
            <a:r>
              <a:rPr lang="en-US" smtClean="0"/>
              <a:t>Depending upon the size and type of incident or event, it may be necessary for the Incident Commander to designate personnel to provide information, safety, and liaison services for the entire organization. In ICS, these personnel make up the Command Staff and consist of the:</a:t>
            </a:r>
          </a:p>
          <a:p>
            <a:pPr marL="346075" lvl="1" indent="-231775" eaLnBrk="1" hangingPunct="1">
              <a:buFontTx/>
              <a:buChar char="•"/>
            </a:pPr>
            <a:r>
              <a:rPr lang="en-US" b="1" smtClean="0"/>
              <a:t>Public Information Officer </a:t>
            </a:r>
            <a:r>
              <a:rPr lang="en-US" smtClean="0"/>
              <a:t>who serves as the conduit for information to internal and external stakeholders, including the media or other organizations seeking information directly from the incident or event. </a:t>
            </a:r>
          </a:p>
          <a:p>
            <a:pPr marL="346075" lvl="1" indent="-231775" eaLnBrk="1" hangingPunct="1">
              <a:buFontTx/>
              <a:buChar char="•"/>
            </a:pPr>
            <a:r>
              <a:rPr lang="en-US" b="1" smtClean="0"/>
              <a:t>Safety Officer </a:t>
            </a:r>
            <a:r>
              <a:rPr lang="en-US" smtClean="0"/>
              <a:t>who monitors safety conditions and develops measures for assuring the safety of all assigned personnel. </a:t>
            </a:r>
          </a:p>
          <a:p>
            <a:pPr marL="346075" lvl="1" indent="-231775" eaLnBrk="1" hangingPunct="1">
              <a:buFontTx/>
              <a:buChar char="•"/>
            </a:pPr>
            <a:r>
              <a:rPr lang="en-US" b="1" smtClean="0"/>
              <a:t>Liaison Officer(s</a:t>
            </a:r>
            <a:r>
              <a:rPr lang="en-US" smtClean="0"/>
              <a:t>) that serve as the primary contact for supporting agencies assisting at an incident. </a:t>
            </a:r>
          </a:p>
          <a:p>
            <a:pPr eaLnBrk="1" hangingPunct="1"/>
            <a:endParaRPr lang="en-US" smtClean="0"/>
          </a:p>
          <a:p>
            <a:pPr eaLnBrk="1" hangingPunct="1"/>
            <a:r>
              <a:rPr lang="en-US" smtClean="0"/>
              <a:t>The Command Staff reports directly to the Incident Commander.</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491B9728-FCCB-45E0-B092-82A6876452D6}"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701675" y="4419600"/>
            <a:ext cx="5616575" cy="4421188"/>
          </a:xfrm>
        </p:spPr>
        <p:txBody>
          <a:bodyPr>
            <a:noAutofit/>
          </a:bodyPr>
          <a:lstStyle/>
          <a:p>
            <a:pPr eaLnBrk="1" hangingPunct="1">
              <a:defRPr/>
            </a:pPr>
            <a:r>
              <a:rPr lang="en-US" b="1" dirty="0" smtClean="0">
                <a:cs typeface="Arial" pitchFamily="34" charset="0"/>
              </a:rPr>
              <a:t>Emergency Management Process</a:t>
            </a:r>
            <a:endParaRPr lang="en-US" dirty="0" smtClean="0">
              <a:cs typeface="Arial" pitchFamily="34" charset="0"/>
            </a:endParaRPr>
          </a:p>
          <a:p>
            <a:pPr eaLnBrk="1" hangingPunct="1">
              <a:defRPr/>
            </a:pPr>
            <a:r>
              <a:rPr lang="en-US" dirty="0" smtClean="0">
                <a:cs typeface="Arial" pitchFamily="34" charset="0"/>
              </a:rPr>
              <a:t>Stated in another way, emergency management is the continuous process by which all individuals, agencies, and levels of government manage hazards in an effort to avoid or reduce the impact of disasters resulting from the hazards.  There are four (4) phases:  </a:t>
            </a:r>
          </a:p>
          <a:p>
            <a:pPr marL="348156" indent="-236422" eaLnBrk="1" hangingPunct="1">
              <a:spcBef>
                <a:spcPts val="0"/>
              </a:spcBef>
              <a:buFont typeface="Arial" pitchFamily="34" charset="0"/>
              <a:buChar char="•"/>
              <a:defRPr/>
            </a:pPr>
            <a:r>
              <a:rPr lang="en-US" b="1" dirty="0" smtClean="0">
                <a:cs typeface="Arial" pitchFamily="34" charset="0"/>
              </a:rPr>
              <a:t>Mitigation</a:t>
            </a:r>
            <a:r>
              <a:rPr lang="en-US" dirty="0" smtClean="0">
                <a:cs typeface="Arial" pitchFamily="34" charset="0"/>
              </a:rPr>
              <a:t> – Mitigation is action taken to prevent hazards from developing into disasters, or to reduce the effects or mitigate the consequences of disasters when they occur.  The mitigation phase differs from the other emergency management phases because it focuses on long-term measures for reducing or eliminating risk.  Mitigation activities can occur prior to a disaster as an element of preparedness, or as a part of recovery when rebuilding following a disaster.  Mitigation activities can be structural, as in retrofitting bridges to better withstand earthquakes, or non-structural, as in passing legislation to establish flood zones to prevent building in a risk area. </a:t>
            </a:r>
          </a:p>
          <a:p>
            <a:pPr marL="348156" indent="-236422" eaLnBrk="1" hangingPunct="1">
              <a:buFont typeface="Arial" pitchFamily="34" charset="0"/>
              <a:buChar char="•"/>
              <a:defRPr/>
            </a:pPr>
            <a:r>
              <a:rPr lang="en-US" b="1" dirty="0" smtClean="0">
                <a:cs typeface="Arial" pitchFamily="34" charset="0"/>
              </a:rPr>
              <a:t>Preparedness</a:t>
            </a:r>
            <a:r>
              <a:rPr lang="en-US" dirty="0" smtClean="0">
                <a:cs typeface="Arial" pitchFamily="34" charset="0"/>
              </a:rPr>
              <a:t> – In the preparedness phase, emergency managers develop plans of action for implementation when a disaster strikes.  Common preparedness measures include:  </a:t>
            </a:r>
          </a:p>
          <a:p>
            <a:pPr marL="696310" lvl="1" indent="-229945" eaLnBrk="1" hangingPunct="1">
              <a:buFont typeface="Courier New" pitchFamily="49" charset="0"/>
              <a:buChar char="o"/>
              <a:defRPr/>
            </a:pPr>
            <a:r>
              <a:rPr lang="en-US" dirty="0" smtClean="0">
                <a:cs typeface="Arial" pitchFamily="34" charset="0"/>
              </a:rPr>
              <a:t>Conducting risk assessment to focus efforts toward the greatest hazards/threats;</a:t>
            </a:r>
          </a:p>
          <a:p>
            <a:pPr marL="696310" lvl="1" indent="-229945" eaLnBrk="1" hangingPunct="1">
              <a:buFont typeface="Courier New" pitchFamily="49" charset="0"/>
              <a:buChar char="o"/>
              <a:defRPr/>
            </a:pPr>
            <a:r>
              <a:rPr lang="en-US" dirty="0" smtClean="0">
                <a:cs typeface="Arial" pitchFamily="34" charset="0"/>
              </a:rPr>
              <a:t>Taking action to reduce vulnerability and mitigate consequences;</a:t>
            </a:r>
          </a:p>
          <a:p>
            <a:pPr marL="696310" lvl="1" indent="-229945" eaLnBrk="1" hangingPunct="1">
              <a:buFont typeface="Courier New" pitchFamily="49" charset="0"/>
              <a:buChar char="o"/>
              <a:defRPr/>
            </a:pPr>
            <a:r>
              <a:rPr lang="en-US" dirty="0" smtClean="0">
                <a:cs typeface="Arial" pitchFamily="34" charset="0"/>
              </a:rPr>
              <a:t>Developing emergency response plans describing how an entity will organize to conduct and manage response operations;</a:t>
            </a:r>
          </a:p>
          <a:p>
            <a:pPr marL="696310" lvl="1" indent="-229945" eaLnBrk="1" hangingPunct="1">
              <a:buFont typeface="Courier New" pitchFamily="49" charset="0"/>
              <a:buChar char="o"/>
              <a:defRPr/>
            </a:pPr>
            <a:r>
              <a:rPr lang="en-US" dirty="0" smtClean="0">
                <a:cs typeface="Arial" pitchFamily="34" charset="0"/>
              </a:rPr>
              <a:t>Training individuals and teams to conduct response operations;</a:t>
            </a:r>
          </a:p>
          <a:p>
            <a:pPr marL="696310" lvl="1" indent="-229945" eaLnBrk="1" hangingPunct="1">
              <a:buFont typeface="Courier New" pitchFamily="49" charset="0"/>
              <a:buChar char="o"/>
              <a:defRPr/>
            </a:pPr>
            <a:r>
              <a:rPr lang="en-US" dirty="0" smtClean="0">
                <a:cs typeface="Arial" pitchFamily="34" charset="0"/>
              </a:rPr>
              <a:t>Conducting exercises to test response plans and validate training; and,</a:t>
            </a:r>
          </a:p>
          <a:p>
            <a:pPr marL="696310" lvl="1" indent="-229945" eaLnBrk="1" hangingPunct="1">
              <a:buFont typeface="Courier New" pitchFamily="49" charset="0"/>
              <a:buChar char="o"/>
              <a:defRPr/>
            </a:pPr>
            <a:r>
              <a:rPr lang="en-US" dirty="0" smtClean="0">
                <a:cs typeface="Arial" pitchFamily="34" charset="0"/>
              </a:rPr>
              <a:t>Incorporating lessons learned from exercises and actual events to improve the level of preparedness. </a:t>
            </a:r>
          </a:p>
          <a:p>
            <a:pPr marL="348156" indent="-236422" eaLnBrk="1" hangingPunct="1">
              <a:buFont typeface="Arial" pitchFamily="34" charset="0"/>
              <a:buChar char="•"/>
              <a:defRPr/>
            </a:pPr>
            <a:endParaRPr lang="en-US" dirty="0">
              <a:cs typeface="Arial" pitchFamily="34" charset="0"/>
            </a:endParaRPr>
          </a:p>
        </p:txBody>
      </p:sp>
      <p:sp>
        <p:nvSpPr>
          <p:cNvPr id="4" name="Slide Number Placeholder 3"/>
          <p:cNvSpPr>
            <a:spLocks noGrp="1"/>
          </p:cNvSpPr>
          <p:nvPr>
            <p:ph type="sldNum" sz="quarter" idx="5"/>
          </p:nvPr>
        </p:nvSpPr>
        <p:spPr/>
        <p:txBody>
          <a:bodyPr/>
          <a:lstStyle/>
          <a:p>
            <a:pPr>
              <a:defRPr/>
            </a:pPr>
            <a:fld id="{61C65497-C5C8-4FFE-9688-B2A85BEE0487}"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smtClean="0"/>
              <a:t>Emergency Operations Centers </a:t>
            </a:r>
          </a:p>
          <a:p>
            <a:pPr eaLnBrk="1" hangingPunct="1"/>
            <a:r>
              <a:rPr lang="en-US" smtClean="0"/>
              <a:t>An Emergency Operations Center (EOC) is a central command and control facility responsible for carrying out the principles of emergency preparedness and emergency management, or disaster management functions at a strategic level in an emergency situation.</a:t>
            </a:r>
          </a:p>
          <a:p>
            <a:pPr eaLnBrk="1" hangingPunct="1"/>
            <a:endParaRPr lang="en-US" smtClean="0"/>
          </a:p>
          <a:p>
            <a:pPr eaLnBrk="1" hangingPunct="1"/>
            <a:r>
              <a:rPr lang="en-US" smtClean="0"/>
              <a:t>An EOC is found at all levels except at the Incident Commander’s location.  The Incident Commander’s operation center is called the Incident Command Post.  </a:t>
            </a:r>
          </a:p>
          <a:p>
            <a:pPr eaLnBrk="1" hangingPunct="1"/>
            <a:endParaRPr lang="en-US" smtClean="0"/>
          </a:p>
          <a:p>
            <a:pPr eaLnBrk="1" hangingPunct="1"/>
            <a:r>
              <a:rPr lang="en-US" smtClean="0"/>
              <a:t>States have operations centers that have either robust staffing from agencies such as the DOT or have representatives from these agencies.  Many state agencies also have responsibilities for responding to the State EOC and obtaining and directing resources.  Where there is not a robust DOT presence in the State EOC, it is usually necessary for the State DOT have a stand-alone EOC.</a:t>
            </a:r>
            <a:br>
              <a:rPr lang="en-US" smtClean="0"/>
            </a:br>
            <a:endParaRPr lang="en-US" smtClean="0"/>
          </a:p>
        </p:txBody>
      </p:sp>
      <p:sp>
        <p:nvSpPr>
          <p:cNvPr id="4" name="Slide Number Placeholder 3"/>
          <p:cNvSpPr>
            <a:spLocks noGrp="1"/>
          </p:cNvSpPr>
          <p:nvPr>
            <p:ph type="sldNum" sz="quarter" idx="5"/>
          </p:nvPr>
        </p:nvSpPr>
        <p:spPr/>
        <p:txBody>
          <a:bodyPr/>
          <a:lstStyle/>
          <a:p>
            <a:pPr>
              <a:defRPr/>
            </a:pPr>
            <a:fld id="{AFF726B3-5015-46A0-A420-6DA14B9E295C}"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defTabSz="931863" eaLnBrk="1" hangingPunct="1"/>
            <a:r>
              <a:rPr lang="en-US" b="1" smtClean="0"/>
              <a:t>Emergency Operations Center Structure</a:t>
            </a:r>
          </a:p>
          <a:p>
            <a:pPr defTabSz="931863" eaLnBrk="1" hangingPunct="1"/>
            <a:r>
              <a:rPr lang="en-US" b="1" smtClean="0"/>
              <a:t>NOTE:  </a:t>
            </a:r>
            <a:r>
              <a:rPr lang="en-US" smtClean="0"/>
              <a:t>The structure depicted is based on ICS, is NIMS-compliant, and is intended to be representative of many State EOCs.  Your State EOC may be organized differently.</a:t>
            </a:r>
          </a:p>
          <a:p>
            <a:pPr defTabSz="931863" eaLnBrk="1" hangingPunct="1"/>
            <a:endParaRPr lang="en-US" smtClean="0"/>
          </a:p>
          <a:p>
            <a:pPr defTabSz="931863" eaLnBrk="1" hangingPunct="1"/>
            <a:r>
              <a:rPr lang="en-US" smtClean="0"/>
              <a:t>Your State will have an EOC that is managed by the State Emergency Management Agency.  The purpose is to coordinate for and deploy State resources to support local governments.  The EOC will also coordinate with other States and with the Federal government for resources. </a:t>
            </a:r>
          </a:p>
          <a:p>
            <a:pPr defTabSz="931863" eaLnBrk="1" hangingPunct="1"/>
            <a:endParaRPr lang="en-US" smtClean="0"/>
          </a:p>
          <a:p>
            <a:pPr defTabSz="931863" eaLnBrk="1" hangingPunct="1"/>
            <a:r>
              <a:rPr lang="en-US" smtClean="0"/>
              <a:t>Federal departments and agencies establish EOCs to manage its resources that are deployed to support incident response operations.  The U.S. DOT not only provides ESF 1, Transportation personnel to the National Response Coordination Center (NRCC), the Regional Response Coordination Center (RRCC) and the Joint Field Office (JFO), it manages all aspects of ESF 1, Transportation responsibilities as delineated by the NRF.  These Federal ESF 1, Transportation representatives may seek to coordinate directly with State DOT representatives in the State EOC, and maybe directly with the State DOT EOC.</a:t>
            </a:r>
          </a:p>
          <a:p>
            <a:pPr defTabSz="931863" eaLnBrk="1" hangingPunct="1"/>
            <a:r>
              <a:rPr lang="en-US" smtClean="0"/>
              <a:t> </a:t>
            </a:r>
          </a:p>
          <a:p>
            <a:pPr defTabSz="931863" eaLnBrk="1" hangingPunct="1"/>
            <a:r>
              <a:rPr lang="en-US" smtClean="0"/>
              <a:t>Federal resources are deployed to the vicinity of the incident and managed tactically by the JFO.  The JFO (see next slide) is organized like an EOC, but instead of an EOC Leader, it has a Unified Coordination Group representing the Federal and State, and sometimes local, agencies that work together to ensure the right resources get to the right place.</a:t>
            </a:r>
          </a:p>
          <a:p>
            <a:pPr defTabSz="931863" eaLnBrk="1" hangingPunct="1"/>
            <a:endParaRPr lang="en-US" smtClean="0"/>
          </a:p>
        </p:txBody>
      </p:sp>
      <p:sp>
        <p:nvSpPr>
          <p:cNvPr id="4" name="Slide Number Placeholder 3"/>
          <p:cNvSpPr>
            <a:spLocks noGrp="1"/>
          </p:cNvSpPr>
          <p:nvPr>
            <p:ph type="sldNum" sz="quarter" idx="5"/>
          </p:nvPr>
        </p:nvSpPr>
        <p:spPr/>
        <p:txBody>
          <a:bodyPr/>
          <a:lstStyle/>
          <a:p>
            <a:pPr>
              <a:defRPr/>
            </a:pPr>
            <a:fld id="{48D9EE44-EFB0-45AF-959C-8BCE9F3D34DF}"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Relationships</a:t>
            </a:r>
          </a:p>
          <a:p>
            <a:pPr eaLnBrk="1" hangingPunct="1">
              <a:spcBef>
                <a:spcPct val="0"/>
              </a:spcBef>
            </a:pPr>
            <a:r>
              <a:rPr lang="en-US" smtClean="0"/>
              <a:t>The Federal government establishes the National Response Coordination Center (NRCC) at the Headquarters of the Federal Emergency Management Agency (FEMA).  The ESF departments and agencies provide experienced personnel to support the General Staff sections.  They coordinate the mobilization and deployment of Federal resources to support States responding to disasters and emergencies.  The NRCC is organized in the same manner as the EOC shown.</a:t>
            </a:r>
          </a:p>
          <a:p>
            <a:pPr eaLnBrk="1" hangingPunct="1">
              <a:spcBef>
                <a:spcPct val="0"/>
              </a:spcBef>
            </a:pPr>
            <a:r>
              <a:rPr lang="en-US" smtClean="0"/>
              <a:t> </a:t>
            </a:r>
          </a:p>
          <a:p>
            <a:pPr eaLnBrk="1" hangingPunct="1">
              <a:spcBef>
                <a:spcPct val="0"/>
              </a:spcBef>
            </a:pPr>
            <a:r>
              <a:rPr lang="en-US" smtClean="0"/>
              <a:t>Each of the 10 FEMA Regional Offices establishes a Regional Response Coordination Center (RRCC).  The organization is the same.  The RRCC coordinates and provides coordination in the very early hours of an incident response.  Personnel from regional offices of departments and agencies provide ESF 1, Transportation support to the RRCC under the direction of the FEMA Region.</a:t>
            </a:r>
          </a:p>
          <a:p>
            <a:pPr eaLnBrk="1" hangingPunct="1">
              <a:spcBef>
                <a:spcPct val="0"/>
              </a:spcBef>
            </a:pPr>
            <a:r>
              <a:rPr lang="en-US" smtClean="0"/>
              <a:t> </a:t>
            </a:r>
          </a:p>
          <a:p>
            <a:pPr eaLnBrk="1" hangingPunct="1">
              <a:spcBef>
                <a:spcPct val="0"/>
              </a:spcBef>
            </a:pPr>
            <a:r>
              <a:rPr lang="en-US" smtClean="0"/>
              <a:t>Each Federal department and agency establishes an EOC to manage its resources that are deployed to support incident response operations.  The U.S. DOT not only provides ESF 1, Transportation personnel to the NRCC, the RRCC and the JFO, it manages all aspects of ESF 1, Transportation responsibilities as delineated by the NRF.  These Federal ESF 1, Transportation representatives may seek to coordinate directly with State DOT representatives in the State EOC, and maybe directly with the State DOT EOC.</a:t>
            </a:r>
          </a:p>
          <a:p>
            <a:pPr eaLnBrk="1" hangingPunct="1">
              <a:spcBef>
                <a:spcPct val="0"/>
              </a:spcBef>
            </a:pPr>
            <a:r>
              <a:rPr lang="en-US" smtClean="0"/>
              <a:t> </a:t>
            </a:r>
          </a:p>
          <a:p>
            <a:pPr eaLnBrk="1" hangingPunct="1">
              <a:spcBef>
                <a:spcPct val="0"/>
              </a:spcBef>
            </a:pPr>
            <a:r>
              <a:rPr lang="en-US" smtClean="0"/>
              <a:t>Federal resources are deployed to the vicinity of the incident and managed tactically by the Joint Field Office (JFO).  The JFO is organized like an EOC, but instead of an EOC Leader, it has a Unified Coordination Group that works together to ensure the right resources get to the right place.</a:t>
            </a:r>
          </a:p>
          <a:p>
            <a:pPr eaLnBrk="1" hangingPunct="1">
              <a:spcBef>
                <a:spcPct val="0"/>
              </a:spcBef>
            </a:pPr>
            <a:r>
              <a:rPr lang="en-US" smtClean="0"/>
              <a:t> </a:t>
            </a:r>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2807C3-2A5F-425C-AFE1-588FD5AC772B}" type="slidenum">
              <a:rPr lang="en-US"/>
              <a:pPr fontAlgn="base">
                <a:spcBef>
                  <a:spcPct val="0"/>
                </a:spcBef>
                <a:spcAft>
                  <a:spcPct val="0"/>
                </a:spcAft>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Coordination</a:t>
            </a:r>
          </a:p>
          <a:p>
            <a:pPr eaLnBrk="1" hangingPunct="1">
              <a:spcBef>
                <a:spcPct val="0"/>
              </a:spcBef>
            </a:pPr>
            <a:r>
              <a:rPr lang="en-US" smtClean="0"/>
              <a:t>There is a significant amount of coordination that occurs between the JFO and other organizations.  The elements in the box to the left of the Joint Field Office (JFO) and Unified Coordination Group depict the relationship between the Incident Command Post, the local government EOC, the State EOC, and reflect the flow of resources (down), and coordination and information (up and down).  It is important to note that the Federal government does not appear in the coordination chain between the Incident Commander and the State EOC.  This is in keeping with the concept that “all incidents are managed locally.”  </a:t>
            </a:r>
          </a:p>
          <a:p>
            <a:pPr eaLnBrk="1" hangingPunct="1">
              <a:spcBef>
                <a:spcPct val="0"/>
              </a:spcBef>
            </a:pPr>
            <a:r>
              <a:rPr lang="en-US" smtClean="0"/>
              <a:t> </a:t>
            </a:r>
          </a:p>
          <a:p>
            <a:pPr eaLnBrk="1" hangingPunct="1">
              <a:spcBef>
                <a:spcPct val="0"/>
              </a:spcBef>
            </a:pPr>
            <a:r>
              <a:rPr lang="en-US" smtClean="0"/>
              <a:t>A key member of the Unified Coordination Group is the State Coordinating Officer, representing the Governor and a direct coordination link between the JFO and the State EOC.</a:t>
            </a:r>
          </a:p>
          <a:p>
            <a:pPr eaLnBrk="1" hangingPunct="1">
              <a:spcBef>
                <a:spcPct val="0"/>
              </a:spcBef>
            </a:pPr>
            <a:r>
              <a:rPr lang="en-US" smtClean="0"/>
              <a:t> </a:t>
            </a:r>
          </a:p>
          <a:p>
            <a:pPr eaLnBrk="1" hangingPunct="1">
              <a:spcBef>
                <a:spcPct val="0"/>
              </a:spcBef>
            </a:pPr>
            <a:r>
              <a:rPr lang="en-US" smtClean="0"/>
              <a:t>In looking at vertical and horizontal relationships, your DOT EOC coordinates horizontally – on the same level – as other State agencies, and vertically with the State EOC.  Coordination between ESF 1, Transportation representatives can be vertical – up to the RRCC and NRCC, down to the local government EOC, or horizontal – to the JFO Operations Section ESF 1, Transportation representative.</a:t>
            </a:r>
          </a:p>
          <a:p>
            <a:pPr eaLnBrk="1" hangingPunct="1">
              <a:spcBef>
                <a:spcPct val="0"/>
              </a:spcBef>
            </a:pPr>
            <a:r>
              <a:rPr lang="en-US" smtClean="0"/>
              <a:t> </a:t>
            </a:r>
          </a:p>
          <a:p>
            <a:pPr eaLnBrk="1" hangingPunct="1">
              <a:spcBef>
                <a:spcPct val="0"/>
              </a:spcBef>
            </a:pPr>
            <a:r>
              <a:rPr lang="en-US" smtClean="0"/>
              <a:t> </a:t>
            </a:r>
          </a:p>
          <a:p>
            <a:pPr eaLnBrk="1" hangingPunct="1">
              <a:spcBef>
                <a:spcPct val="0"/>
              </a:spcBef>
            </a:pPr>
            <a:r>
              <a:rPr lang="en-US" smtClean="0"/>
              <a:t> </a:t>
            </a:r>
          </a:p>
          <a:p>
            <a:pPr eaLnBrk="1" hangingPunct="1">
              <a:spcBef>
                <a:spcPct val="0"/>
              </a:spcBef>
            </a:pPr>
            <a:endParaRPr lang="en-US" smtClean="0"/>
          </a:p>
          <a:p>
            <a:pPr eaLnBrk="1" hangingPunct="1">
              <a:spcBef>
                <a:spcPct val="0"/>
              </a:spcBef>
            </a:pPr>
            <a:endParaRPr lang="en-US" smtClean="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9D0A90-2F5F-4609-9293-FEF10C432E70}" type="slidenum">
              <a:rPr lang="en-US"/>
              <a:pPr fontAlgn="base">
                <a:spcBef>
                  <a:spcPct val="0"/>
                </a:spcBef>
                <a:spcAft>
                  <a:spcPct val="0"/>
                </a:spcAft>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DOT Presence in EOCs</a:t>
            </a:r>
          </a:p>
          <a:p>
            <a:pPr eaLnBrk="1" hangingPunct="1">
              <a:spcBef>
                <a:spcPct val="0"/>
              </a:spcBef>
            </a:pPr>
            <a:r>
              <a:rPr lang="en-US" smtClean="0"/>
              <a:t>Your state will have an EOC that is managed by the State Emergency Management Agency.  The purpose is to coordinate for and deploy state resources to support local governments.  The EOC will also coordinate with other states and with the Federal government for resources.  There will be personnel from each state agency in the Operations Section.  The State DOT will provide one (1) or more people as representatives of ESF 1, Transportation.</a:t>
            </a:r>
          </a:p>
          <a:p>
            <a:pPr eaLnBrk="1" hangingPunct="1">
              <a:spcBef>
                <a:spcPct val="0"/>
              </a:spcBef>
            </a:pPr>
            <a:endParaRPr lang="en-US" smtClean="0"/>
          </a:p>
          <a:p>
            <a:pPr eaLnBrk="1" hangingPunct="1">
              <a:spcBef>
                <a:spcPct val="0"/>
              </a:spcBef>
            </a:pPr>
            <a:r>
              <a:rPr lang="en-US" smtClean="0"/>
              <a:t>The State DOT will most likely also establish an EOC.  Your DOT’s EOC will manage DOT resources deployed in support of local government response operations.</a:t>
            </a:r>
          </a:p>
          <a:p>
            <a:pPr eaLnBrk="1" hangingPunct="1">
              <a:spcBef>
                <a:spcPct val="0"/>
              </a:spcBef>
            </a:pPr>
            <a:r>
              <a:rPr lang="en-US" smtClean="0"/>
              <a:t> </a:t>
            </a:r>
          </a:p>
          <a:p>
            <a:pPr eaLnBrk="1" hangingPunct="1">
              <a:spcBef>
                <a:spcPct val="0"/>
              </a:spcBef>
            </a:pPr>
            <a:r>
              <a:rPr lang="en-US" smtClean="0"/>
              <a:t>Local governments establish EOCs in which the County Highway Department may be the ESF 1, Transportation representative.</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A07C89-ED81-4A9B-8A26-177FC17F435E}" type="slidenum">
              <a:rPr lang="en-US"/>
              <a:pPr fontAlgn="base">
                <a:spcBef>
                  <a:spcPct val="0"/>
                </a:spcBef>
                <a:spcAft>
                  <a:spcPct val="0"/>
                </a:spcAft>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Provision of Resources</a:t>
            </a:r>
            <a:endParaRPr lang="en-US" smtClean="0"/>
          </a:p>
          <a:p>
            <a:pPr eaLnBrk="1" hangingPunct="1">
              <a:spcBef>
                <a:spcPct val="0"/>
              </a:spcBef>
            </a:pPr>
            <a:r>
              <a:rPr lang="en-US" smtClean="0"/>
              <a:t>Earlier it was mentioned that resources should be obtained at the lowest level possible.  There are two (2) more terms to consider:  </a:t>
            </a:r>
          </a:p>
          <a:p>
            <a:pPr marL="346075" lvl="1" indent="-236538" eaLnBrk="1" hangingPunct="1">
              <a:spcBef>
                <a:spcPct val="0"/>
              </a:spcBef>
              <a:buFontTx/>
              <a:buChar char="•"/>
            </a:pPr>
            <a:r>
              <a:rPr lang="en-US" smtClean="0"/>
              <a:t>Mutual Aid; and, </a:t>
            </a:r>
          </a:p>
          <a:p>
            <a:pPr marL="346075" lvl="1" indent="-236538" eaLnBrk="1" hangingPunct="1">
              <a:spcBef>
                <a:spcPct val="0"/>
              </a:spcBef>
              <a:buFontTx/>
              <a:buChar char="•"/>
            </a:pPr>
            <a:r>
              <a:rPr lang="en-US" smtClean="0"/>
              <a:t>The Emergency Management Assistance Compact (EMAC).</a:t>
            </a:r>
          </a:p>
          <a:p>
            <a:pPr eaLnBrk="1" hangingPunct="1">
              <a:spcBef>
                <a:spcPct val="0"/>
              </a:spcBef>
            </a:pPr>
            <a:r>
              <a:rPr lang="en-US" smtClean="0"/>
              <a:t> </a:t>
            </a:r>
          </a:p>
          <a:p>
            <a:pPr eaLnBrk="1" hangingPunct="1">
              <a:spcBef>
                <a:spcPct val="0"/>
              </a:spcBef>
            </a:pPr>
            <a:r>
              <a:rPr lang="en-US" smtClean="0"/>
              <a:t>Mutual Aid is an agreement between local governments and agencies to provide resources during an incident response.  The best known of this type of assistance is when a fire department from a neighboring town assists a nearby department battling a large fire.</a:t>
            </a:r>
          </a:p>
          <a:p>
            <a:pPr eaLnBrk="1" hangingPunct="1">
              <a:spcBef>
                <a:spcPct val="0"/>
              </a:spcBef>
            </a:pPr>
            <a:r>
              <a:rPr lang="en-US" smtClean="0"/>
              <a:t> </a:t>
            </a:r>
          </a:p>
          <a:p>
            <a:pPr eaLnBrk="1" hangingPunct="1">
              <a:spcBef>
                <a:spcPct val="0"/>
              </a:spcBef>
            </a:pPr>
            <a:r>
              <a:rPr lang="en-US" smtClean="0"/>
              <a:t>EMAC is a formal agreement managed by the National Emergency Management Association (NEMA) that facilitates sharing resources between states.  During the response to Hurricanes Katrina and Rita in 2005, many states sent resources to Louisiana, Mississippi and Texas. EMAC was the conduit through which these resources were coordinated.</a:t>
            </a:r>
          </a:p>
          <a:p>
            <a:pPr eaLnBrk="1" hangingPunct="1">
              <a:spcBef>
                <a:spcPct val="0"/>
              </a:spcBef>
            </a:pPr>
            <a:endParaRPr lang="en-US" smtClean="0"/>
          </a:p>
          <a:p>
            <a:pPr eaLnBrk="1" hangingPunct="1">
              <a:spcBef>
                <a:spcPct val="0"/>
              </a:spcBef>
            </a:pPr>
            <a:r>
              <a:rPr lang="en-US" smtClean="0"/>
              <a:t>During planning at the local and state level, resources provided by mutual aid and EMAC agreements must be included as available prior to requesting additional capability from the Federal government.</a:t>
            </a:r>
          </a:p>
          <a:p>
            <a:pPr eaLnBrk="1" hangingPunct="1">
              <a:spcBef>
                <a:spcPct val="0"/>
              </a:spcBef>
            </a:pPr>
            <a:endParaRPr lang="en-US" smtClean="0"/>
          </a:p>
        </p:txBody>
      </p:sp>
      <p:sp>
        <p:nvSpPr>
          <p:cNvPr id="96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407A25-4F4B-4E45-940E-9A26B38F30B5}" type="slidenum">
              <a:rPr lang="en-US"/>
              <a:pPr fontAlgn="base">
                <a:spcBef>
                  <a:spcPct val="0"/>
                </a:spcBef>
                <a:spcAft>
                  <a:spcPct val="0"/>
                </a:spcAft>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p:txBody>
          <a:bodyPr wrap="square" numCol="1" anchor="t" anchorCtr="0" compatLnSpc="1">
            <a:prstTxWarp prst="textNoShape">
              <a:avLst/>
            </a:prstTxWarp>
            <a:normAutofit fontScale="92500" lnSpcReduction="20000"/>
          </a:bodyPr>
          <a:lstStyle/>
          <a:p>
            <a:pPr eaLnBrk="1" hangingPunct="1">
              <a:spcBef>
                <a:spcPct val="0"/>
              </a:spcBef>
              <a:defRPr/>
            </a:pPr>
            <a:r>
              <a:rPr lang="en-US" b="1" dirty="0" smtClean="0"/>
              <a:t>Expectations</a:t>
            </a:r>
            <a:endParaRPr lang="en-US" dirty="0" smtClean="0"/>
          </a:p>
          <a:p>
            <a:pPr eaLnBrk="1" hangingPunct="1">
              <a:spcBef>
                <a:spcPct val="0"/>
              </a:spcBef>
              <a:defRPr/>
            </a:pPr>
            <a:r>
              <a:rPr lang="en-US" dirty="0" smtClean="0"/>
              <a:t>What can be expected of a State DOT?  Expectations come from several arenas:</a:t>
            </a:r>
          </a:p>
          <a:p>
            <a:pPr marL="347472" lvl="1" indent="-237744" eaLnBrk="1" hangingPunct="1">
              <a:spcBef>
                <a:spcPct val="0"/>
              </a:spcBef>
              <a:buFont typeface="Arial" pitchFamily="34" charset="0"/>
              <a:buChar char="•"/>
              <a:defRPr/>
            </a:pPr>
            <a:r>
              <a:rPr lang="en-US" dirty="0" smtClean="0"/>
              <a:t>The Governor expects DOT to not only handle day-to-day responsibilities, but to be able to effectively simultaneously respond in the event of a disaster or emergency;</a:t>
            </a:r>
          </a:p>
          <a:p>
            <a:pPr marL="347472" lvl="1" indent="-237744" eaLnBrk="1" hangingPunct="1">
              <a:spcBef>
                <a:spcPct val="0"/>
              </a:spcBef>
              <a:buFont typeface="Arial" pitchFamily="34" charset="0"/>
              <a:buChar char="•"/>
              <a:defRPr/>
            </a:pPr>
            <a:r>
              <a:rPr lang="en-US" dirty="0" smtClean="0"/>
              <a:t>Other state agencies rely on DOT to be able to provide support during a large disaster;</a:t>
            </a:r>
          </a:p>
          <a:p>
            <a:pPr marL="347472" lvl="1" indent="-237744" eaLnBrk="1" hangingPunct="1">
              <a:spcBef>
                <a:spcPct val="0"/>
              </a:spcBef>
              <a:buFont typeface="Arial" pitchFamily="34" charset="0"/>
              <a:buChar char="•"/>
              <a:defRPr/>
            </a:pPr>
            <a:r>
              <a:rPr lang="en-US" dirty="0" smtClean="0"/>
              <a:t>Local governments need, and expect, state support if a disaster or emergency occurs in their jurisdiction; and, </a:t>
            </a:r>
          </a:p>
          <a:p>
            <a:pPr marL="347472" lvl="1" indent="-237744" eaLnBrk="1" hangingPunct="1">
              <a:spcBef>
                <a:spcPct val="0"/>
              </a:spcBef>
              <a:buFont typeface="Arial" pitchFamily="34" charset="0"/>
              <a:buChar char="•"/>
              <a:defRPr/>
            </a:pPr>
            <a:r>
              <a:rPr lang="en-US" dirty="0" smtClean="0"/>
              <a:t>The Federal government expects State DOTs to incorporate principles of the NRF and concepts of NIMS in plans and operations.</a:t>
            </a:r>
          </a:p>
          <a:p>
            <a:pPr eaLnBrk="1" hangingPunct="1">
              <a:spcBef>
                <a:spcPct val="0"/>
              </a:spcBef>
              <a:defRPr/>
            </a:pPr>
            <a:r>
              <a:rPr lang="en-US" dirty="0" smtClean="0"/>
              <a:t> </a:t>
            </a:r>
          </a:p>
          <a:p>
            <a:pPr eaLnBrk="1" hangingPunct="1">
              <a:spcBef>
                <a:spcPct val="0"/>
              </a:spcBef>
              <a:defRPr/>
            </a:pPr>
            <a:r>
              <a:rPr lang="en-US" dirty="0" smtClean="0"/>
              <a:t>Agencies and organizations that are successful at responding to emergencies and disasters – and meeting expectations – have several traits in common.  They all have a solid understanding of the need for being prepared to execute their emergency responsibilities.  They all have at some level:</a:t>
            </a:r>
          </a:p>
          <a:p>
            <a:pPr marL="347472" lvl="1" indent="-237744" eaLnBrk="1" hangingPunct="1">
              <a:spcBef>
                <a:spcPct val="0"/>
              </a:spcBef>
              <a:buFontTx/>
              <a:buChar char="•"/>
              <a:defRPr/>
            </a:pPr>
            <a:r>
              <a:rPr lang="en-US" dirty="0" smtClean="0"/>
              <a:t>Established a formal emergency management program;</a:t>
            </a:r>
          </a:p>
          <a:p>
            <a:pPr marL="347472" lvl="1" indent="-237744" eaLnBrk="1" hangingPunct="1">
              <a:spcBef>
                <a:spcPct val="0"/>
              </a:spcBef>
              <a:buFontTx/>
              <a:buChar char="•"/>
              <a:defRPr/>
            </a:pPr>
            <a:r>
              <a:rPr lang="en-US" dirty="0" smtClean="0"/>
              <a:t>Identified critical tasks to perform during a response;</a:t>
            </a:r>
          </a:p>
          <a:p>
            <a:pPr marL="347472" lvl="1" indent="-237744" eaLnBrk="1" hangingPunct="1">
              <a:spcBef>
                <a:spcPct val="0"/>
              </a:spcBef>
              <a:buFontTx/>
              <a:buChar char="•"/>
              <a:defRPr/>
            </a:pPr>
            <a:r>
              <a:rPr lang="en-US" dirty="0" smtClean="0"/>
              <a:t>Developed comprehensive emergency response and continuity plans;</a:t>
            </a:r>
          </a:p>
          <a:p>
            <a:pPr marL="347472" lvl="1" indent="-237744" eaLnBrk="1" hangingPunct="1">
              <a:spcBef>
                <a:spcPct val="0"/>
              </a:spcBef>
              <a:buFontTx/>
              <a:buChar char="•"/>
              <a:defRPr/>
            </a:pPr>
            <a:r>
              <a:rPr lang="en-US" dirty="0" smtClean="0"/>
              <a:t>Established training programs and requirements for all personnel;</a:t>
            </a:r>
          </a:p>
          <a:p>
            <a:pPr marL="347472" lvl="1" indent="-237744" eaLnBrk="1" hangingPunct="1">
              <a:spcBef>
                <a:spcPct val="0"/>
              </a:spcBef>
              <a:buFontTx/>
              <a:buChar char="•"/>
              <a:defRPr/>
            </a:pPr>
            <a:r>
              <a:rPr lang="en-US" dirty="0" smtClean="0"/>
              <a:t>Conducted and participated in exercises to test plans and validate training; and,</a:t>
            </a:r>
          </a:p>
          <a:p>
            <a:pPr marL="347472" lvl="1" indent="-237744" eaLnBrk="1" hangingPunct="1">
              <a:spcBef>
                <a:spcPct val="0"/>
              </a:spcBef>
              <a:buFontTx/>
              <a:buChar char="•"/>
              <a:defRPr/>
            </a:pPr>
            <a:r>
              <a:rPr lang="en-US" dirty="0" smtClean="0"/>
              <a:t>Incorporated lessons learned into plans and training.</a:t>
            </a:r>
          </a:p>
          <a:p>
            <a:pPr eaLnBrk="1" hangingPunct="1">
              <a:spcBef>
                <a:spcPct val="0"/>
              </a:spcBef>
              <a:defRPr/>
            </a:pPr>
            <a:endParaRPr lang="en-US" dirty="0" smtClean="0"/>
          </a:p>
          <a:p>
            <a:pPr eaLnBrk="1" hangingPunct="1">
              <a:spcBef>
                <a:spcPct val="0"/>
              </a:spcBef>
              <a:defRPr/>
            </a:pPr>
            <a:r>
              <a:rPr lang="en-US" dirty="0" smtClean="0"/>
              <a:t>Advocating for a formal emergency management (EM) program sets the idea in the minds of all your employees that emergency preparedness, response, and recovery are important to the organization – and to the state.   </a:t>
            </a:r>
          </a:p>
          <a:p>
            <a:pPr eaLnBrk="1" hangingPunct="1">
              <a:spcBef>
                <a:spcPct val="0"/>
              </a:spcBef>
              <a:defRPr/>
            </a:pPr>
            <a:endParaRPr lang="en-US" dirty="0" smtClean="0"/>
          </a:p>
          <a:p>
            <a:pPr eaLnBrk="1" hangingPunct="1">
              <a:spcBef>
                <a:spcPct val="0"/>
              </a:spcBef>
              <a:defRPr/>
            </a:pPr>
            <a:r>
              <a:rPr lang="en-US" dirty="0" smtClean="0"/>
              <a:t>What might an emergency management program look like?</a:t>
            </a:r>
          </a:p>
          <a:p>
            <a:pPr eaLnBrk="1" hangingPunct="1">
              <a:spcBef>
                <a:spcPct val="0"/>
              </a:spcBef>
              <a:defRPr/>
            </a:pPr>
            <a:endParaRPr lang="en-US" dirty="0" smtClean="0"/>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80424E-02F1-4A10-9F4B-014CB12372F8}" type="slidenum">
              <a:rPr lang="en-US"/>
              <a:pPr fontAlgn="base">
                <a:spcBef>
                  <a:spcPct val="0"/>
                </a:spcBef>
                <a:spcAft>
                  <a:spcPct val="0"/>
                </a:spcAft>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Organizational Constructs</a:t>
            </a:r>
            <a:endParaRPr lang="en-US" smtClean="0"/>
          </a:p>
          <a:p>
            <a:pPr eaLnBrk="1" hangingPunct="1">
              <a:spcBef>
                <a:spcPct val="0"/>
              </a:spcBef>
            </a:pPr>
            <a:r>
              <a:rPr lang="en-US" smtClean="0"/>
              <a:t>One way to organize your emergency management program is around six (6) functional areas.</a:t>
            </a:r>
          </a:p>
          <a:p>
            <a:pPr marL="346075" lvl="1" indent="-236538" eaLnBrk="1" hangingPunct="1">
              <a:spcBef>
                <a:spcPct val="0"/>
              </a:spcBef>
              <a:buFontTx/>
              <a:buChar char="•"/>
            </a:pPr>
            <a:r>
              <a:rPr lang="en-US" smtClean="0"/>
              <a:t>Grants – prepares submission to request grants to assist in paying for planning workshops, conducting training, and developing and running exercises.</a:t>
            </a:r>
          </a:p>
          <a:p>
            <a:pPr marL="346075" lvl="1" indent="-236538" eaLnBrk="1" hangingPunct="1">
              <a:spcBef>
                <a:spcPct val="0"/>
              </a:spcBef>
              <a:buFontTx/>
              <a:buChar char="•"/>
            </a:pPr>
            <a:r>
              <a:rPr lang="en-US" smtClean="0"/>
              <a:t>Planning – develops, coordinates and publishes emergency operations and contingency plans for the DOT.</a:t>
            </a:r>
          </a:p>
          <a:p>
            <a:pPr marL="346075" lvl="1" indent="-236538" eaLnBrk="1" hangingPunct="1">
              <a:spcBef>
                <a:spcPct val="0"/>
              </a:spcBef>
              <a:buFontTx/>
              <a:buChar char="•"/>
            </a:pPr>
            <a:r>
              <a:rPr lang="en-US" smtClean="0"/>
              <a:t>Training – plans training based on the plans developed by the Planning Element, conducts or coordinates the conduct of training classes, records and tracks the training of individuals and teams, and revises training based on changes in plans or lessons learned.</a:t>
            </a:r>
          </a:p>
          <a:p>
            <a:pPr marL="346075" lvl="1" indent="-236538" eaLnBrk="1" hangingPunct="1">
              <a:spcBef>
                <a:spcPct val="0"/>
              </a:spcBef>
              <a:buFontTx/>
              <a:buChar char="•"/>
            </a:pPr>
            <a:r>
              <a:rPr lang="en-US" smtClean="0"/>
              <a:t>Exercises – plans and conducts exercises to familiarize key leaders with provisions of the plans (tabletop exercises), and uses functional and full-scale exercises to test plans and validate training of individuals and teams.</a:t>
            </a:r>
          </a:p>
          <a:p>
            <a:pPr marL="346075" lvl="1" indent="-236538" eaLnBrk="1" hangingPunct="1">
              <a:spcBef>
                <a:spcPct val="0"/>
              </a:spcBef>
              <a:buFontTx/>
              <a:buChar char="•"/>
            </a:pPr>
            <a:r>
              <a:rPr lang="en-US" smtClean="0"/>
              <a:t>Corrective Actions – analyzes the outcome of exercises and actual response operations and identifies lessons learned; it then works with other elements to revise plans and training classes and incorporate the lessons learned.</a:t>
            </a:r>
          </a:p>
          <a:p>
            <a:pPr eaLnBrk="1" hangingPunct="1">
              <a:spcBef>
                <a:spcPct val="0"/>
              </a:spcBef>
            </a:pPr>
            <a:r>
              <a:rPr lang="en-US" smtClean="0"/>
              <a:t> </a:t>
            </a:r>
          </a:p>
          <a:p>
            <a:pPr marL="346075" lvl="1" indent="-236538" eaLnBrk="1" hangingPunct="1">
              <a:spcBef>
                <a:spcPct val="0"/>
              </a:spcBef>
            </a:pPr>
            <a:endParaRPr lang="en-US" smtClean="0"/>
          </a:p>
          <a:p>
            <a:pPr eaLnBrk="1" hangingPunct="1">
              <a:spcBef>
                <a:spcPct val="0"/>
              </a:spcBef>
            </a:pPr>
            <a:r>
              <a:rPr lang="en-US" smtClean="0"/>
              <a:t> </a:t>
            </a:r>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b="1" smtClean="0"/>
              <a:t> </a:t>
            </a:r>
            <a:endParaRPr lang="en-US" smtClean="0"/>
          </a:p>
          <a:p>
            <a:pPr eaLnBrk="1" hangingPunct="1">
              <a:spcBef>
                <a:spcPct val="0"/>
              </a:spcBef>
            </a:pPr>
            <a:endParaRPr lang="en-US" smtClean="0"/>
          </a:p>
        </p:txBody>
      </p:sp>
      <p:sp>
        <p:nvSpPr>
          <p:cNvPr id="1003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3F79EF-8EEC-4625-B309-8D73890ECCF8}" type="slidenum">
              <a:rPr lang="en-US"/>
              <a:pPr fontAlgn="base">
                <a:spcBef>
                  <a:spcPct val="0"/>
                </a:spcBef>
                <a:spcAft>
                  <a:spcPct val="0"/>
                </a:spcAft>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p:txBody>
          <a:bodyPr wrap="square" numCol="1" anchor="t" anchorCtr="0" compatLnSpc="1">
            <a:prstTxWarp prst="textNoShape">
              <a:avLst/>
            </a:prstTxWarp>
            <a:normAutofit fontScale="77500" lnSpcReduction="20000"/>
          </a:bodyPr>
          <a:lstStyle/>
          <a:p>
            <a:pPr eaLnBrk="1" hangingPunct="1">
              <a:spcBef>
                <a:spcPct val="0"/>
              </a:spcBef>
              <a:defRPr/>
            </a:pPr>
            <a:r>
              <a:rPr lang="en-US" b="1" dirty="0" smtClean="0"/>
              <a:t>Factors Affecting an Emergency Management Program</a:t>
            </a:r>
            <a:endParaRPr lang="en-US" dirty="0" smtClean="0"/>
          </a:p>
          <a:p>
            <a:pPr eaLnBrk="1" hangingPunct="1">
              <a:spcBef>
                <a:spcPct val="0"/>
              </a:spcBef>
              <a:defRPr/>
            </a:pPr>
            <a:r>
              <a:rPr lang="en-US" dirty="0" smtClean="0"/>
              <a:t>The decision on the organizational look, number of personnel and level of decentralization of your emergency management program will depend on several factors:</a:t>
            </a:r>
          </a:p>
          <a:p>
            <a:pPr marL="347472" lvl="1" indent="-237744" eaLnBrk="1" hangingPunct="1">
              <a:spcBef>
                <a:spcPct val="0"/>
              </a:spcBef>
              <a:buFontTx/>
              <a:buChar char="•"/>
              <a:defRPr/>
            </a:pPr>
            <a:r>
              <a:rPr lang="en-US" dirty="0" smtClean="0"/>
              <a:t>Is your state large or small?  A larger state may need a larger emergency management program.</a:t>
            </a:r>
          </a:p>
          <a:p>
            <a:pPr marL="347472" lvl="1" indent="-237744" eaLnBrk="1" hangingPunct="1">
              <a:spcBef>
                <a:spcPct val="0"/>
              </a:spcBef>
              <a:buFontTx/>
              <a:buChar char="•"/>
              <a:defRPr/>
            </a:pPr>
            <a:r>
              <a:rPr lang="en-US" dirty="0" smtClean="0"/>
              <a:t>Does every part of your State face the same risks?  If there are different risks in different parts of the state, you may want to consider a more robust planning staff.  </a:t>
            </a:r>
          </a:p>
          <a:p>
            <a:pPr marL="347472" lvl="1" indent="-237744" eaLnBrk="1" hangingPunct="1">
              <a:spcBef>
                <a:spcPct val="0"/>
              </a:spcBef>
              <a:buFontTx/>
              <a:buChar char="•"/>
              <a:defRPr/>
            </a:pPr>
            <a:r>
              <a:rPr lang="en-US" dirty="0" smtClean="0"/>
              <a:t>How is the DOT organized?  Is it functionally aligned by modes?  Does your State DOT have district or regional offices?  If the DOT is functionally aligned, you might want to have a small element in each office to better address differences in the modes.  If there is a large number of district or regional offices, it might be appropriate to have a small element in each office to provide more direct coordination.  </a:t>
            </a:r>
          </a:p>
          <a:p>
            <a:pPr marL="347472" lvl="1" indent="-237744" eaLnBrk="1" hangingPunct="1">
              <a:spcBef>
                <a:spcPct val="0"/>
              </a:spcBef>
              <a:buFontTx/>
              <a:buChar char="•"/>
              <a:defRPr/>
            </a:pPr>
            <a:r>
              <a:rPr lang="en-US" dirty="0" smtClean="0"/>
              <a:t>How robust are the functional, and district or regional offices?  If there are a lot of personnel, there may be a large training requirement.  Do they have the capability of assigning an individual the additional duty of Emergency Coordinator to manage emergency management functions in the office? </a:t>
            </a:r>
          </a:p>
          <a:p>
            <a:pPr marL="347472" lvl="1" indent="-237744" eaLnBrk="1" hangingPunct="1">
              <a:spcBef>
                <a:spcPct val="0"/>
              </a:spcBef>
              <a:buFontTx/>
              <a:buChar char="•"/>
              <a:defRPr/>
            </a:pPr>
            <a:r>
              <a:rPr lang="en-US" dirty="0" smtClean="0"/>
              <a:t>How much funding is available?  Will you pursue preparedness grants to assist with emergency management functions?  Where could you combine some elements to save money?  Is there an effectiveness trade-off if you combine element?  With shrinking state budgets, grant moneys become more important, making it favorable to have the Grants Element.</a:t>
            </a:r>
          </a:p>
          <a:p>
            <a:pPr eaLnBrk="1" hangingPunct="1">
              <a:spcBef>
                <a:spcPct val="0"/>
              </a:spcBef>
              <a:defRPr/>
            </a:pPr>
            <a:r>
              <a:rPr lang="en-US" dirty="0" smtClean="0"/>
              <a:t> </a:t>
            </a:r>
          </a:p>
          <a:p>
            <a:pPr eaLnBrk="1" hangingPunct="1">
              <a:spcBef>
                <a:spcPct val="0"/>
              </a:spcBef>
              <a:defRPr/>
            </a:pPr>
            <a:r>
              <a:rPr lang="en-US" dirty="0" smtClean="0"/>
              <a:t>Optimally, you should strive to have individual elements; if that is not feasible, you may need to combine elements. </a:t>
            </a:r>
          </a:p>
          <a:p>
            <a:pPr eaLnBrk="1" hangingPunct="1">
              <a:spcBef>
                <a:spcPct val="0"/>
              </a:spcBef>
              <a:defRPr/>
            </a:pPr>
            <a:endParaRPr lang="en-US" b="1" dirty="0" smtClean="0"/>
          </a:p>
          <a:p>
            <a:pPr eaLnBrk="1" hangingPunct="1">
              <a:spcBef>
                <a:spcPct val="0"/>
              </a:spcBef>
              <a:defRPr/>
            </a:pPr>
            <a:r>
              <a:rPr lang="en-US" b="1" dirty="0" smtClean="0"/>
              <a:t>Centralization or Decentralization</a:t>
            </a:r>
            <a:endParaRPr lang="en-US" dirty="0" smtClean="0"/>
          </a:p>
          <a:p>
            <a:pPr eaLnBrk="1" hangingPunct="1">
              <a:spcBef>
                <a:spcPct val="0"/>
              </a:spcBef>
              <a:defRPr/>
            </a:pPr>
            <a:r>
              <a:rPr lang="en-US" dirty="0" smtClean="0"/>
              <a:t>Will your program be centralized or decentralized?  A centralized emergency management program retains both policy and implementation responsibilities at the State DOT headquarters.  A decentralized program retains policy and oversight, but allows implementation to occur at the regional or district level.  The decision depends on the factors discussed above.  However, the number of threats and the size of the state will more than likely be overarching factors.</a:t>
            </a:r>
          </a:p>
          <a:p>
            <a:pPr eaLnBrk="1" hangingPunct="1">
              <a:spcBef>
                <a:spcPct val="0"/>
              </a:spcBef>
              <a:defRPr/>
            </a:pPr>
            <a:endParaRPr lang="en-US" dirty="0" smtClean="0"/>
          </a:p>
          <a:p>
            <a:pPr eaLnBrk="1" hangingPunct="1">
              <a:spcBef>
                <a:spcPct val="0"/>
              </a:spcBef>
              <a:defRPr/>
            </a:pPr>
            <a:r>
              <a:rPr lang="en-US" b="1" dirty="0" smtClean="0"/>
              <a:t>Program Leadership</a:t>
            </a:r>
            <a:endParaRPr lang="en-US" dirty="0" smtClean="0"/>
          </a:p>
          <a:p>
            <a:pPr eaLnBrk="1" hangingPunct="1">
              <a:spcBef>
                <a:spcPct val="0"/>
              </a:spcBef>
              <a:defRPr/>
            </a:pPr>
            <a:r>
              <a:rPr lang="en-US" dirty="0" smtClean="0"/>
              <a:t>It is not recommended that program responsibilities be assigned to an existing employee as an additional duty.  Emergency management functions are fulltime functions. </a:t>
            </a:r>
          </a:p>
          <a:p>
            <a:pPr eaLnBrk="1" hangingPunct="1">
              <a:spcBef>
                <a:spcPct val="0"/>
              </a:spcBef>
              <a:defRPr/>
            </a:pPr>
            <a:r>
              <a:rPr lang="en-US" dirty="0" smtClean="0"/>
              <a:t> </a:t>
            </a:r>
          </a:p>
          <a:p>
            <a:pPr eaLnBrk="1" hangingPunct="1">
              <a:spcBef>
                <a:spcPct val="0"/>
              </a:spcBef>
              <a:defRPr/>
            </a:pPr>
            <a:r>
              <a:rPr lang="en-US" dirty="0" smtClean="0"/>
              <a:t>Optimally, the responsibility of preparing the State DOT to respond to incidents and manage the response should be the only duty of the Program Manager.  Recruiting and hiring an experienced emergency manager to lead the program is one option.  Hiring a less experienced individual will require a lengthy period of training and self study for a person to become familiar with concepts and procedures that will create full effectiveness.  Lastly, the person’s title and job description should clearly reflect the duties and responsibilities assigned.  The best title is the most simple – Agency Emergency Manager responsible for preparing the agency to respond to and recover from emergencies and disasters.</a:t>
            </a:r>
          </a:p>
          <a:p>
            <a:pPr eaLnBrk="1" hangingPunct="1">
              <a:spcBef>
                <a:spcPct val="0"/>
              </a:spcBef>
              <a:defRPr/>
            </a:pPr>
            <a:endParaRPr lang="en-US" dirty="0" smtClean="0"/>
          </a:p>
          <a:p>
            <a:pPr eaLnBrk="1" hangingPunct="1">
              <a:spcBef>
                <a:spcPct val="0"/>
              </a:spcBef>
              <a:defRPr/>
            </a:pPr>
            <a:endParaRPr lang="en-US" dirty="0" smtClean="0"/>
          </a:p>
          <a:p>
            <a:pPr eaLnBrk="1" hangingPunct="1">
              <a:spcBef>
                <a:spcPct val="0"/>
              </a:spcBef>
              <a:defRPr/>
            </a:pPr>
            <a:endParaRPr lang="en-US" sz="800" dirty="0" smtClean="0"/>
          </a:p>
          <a:p>
            <a:pPr eaLnBrk="1" hangingPunct="1">
              <a:spcBef>
                <a:spcPct val="0"/>
              </a:spcBef>
              <a:defRPr/>
            </a:pPr>
            <a:endParaRPr lang="en-US" sz="1000" dirty="0" smtClean="0"/>
          </a:p>
        </p:txBody>
      </p:sp>
      <p:sp>
        <p:nvSpPr>
          <p:cNvPr id="1013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D175C3-7CCE-4118-B512-E5D661C64D58}" type="slidenum">
              <a:rPr lang="en-US"/>
              <a:pPr fontAlgn="base">
                <a:spcBef>
                  <a:spcPct val="0"/>
                </a:spcBef>
                <a:spcAft>
                  <a:spcPct val="0"/>
                </a:spcAft>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smtClean="0"/>
              <a:t>Emergency Management Placement</a:t>
            </a:r>
          </a:p>
          <a:p>
            <a:pPr eaLnBrk="1" hangingPunct="1"/>
            <a:r>
              <a:rPr lang="en-US" smtClean="0"/>
              <a:t>The next several pages show some options for the emergency management function in an organization and some benefits or disadvantages of each.</a:t>
            </a:r>
          </a:p>
          <a:p>
            <a:pPr eaLnBrk="1" hangingPunct="1"/>
            <a:endParaRPr lang="en-US" smtClean="0"/>
          </a:p>
          <a:p>
            <a:pPr eaLnBrk="1" hangingPunct="1"/>
            <a:r>
              <a:rPr lang="en-US" smtClean="0"/>
              <a:t>Based upon input from several State DOT representatives, the primary issues in locating the office are ensuring the emergency manager has the freedom of 24x7 contact with the top leaders of the agency and the perception of agency personnel regarding the importance of the emergency management function.</a:t>
            </a:r>
          </a:p>
          <a:p>
            <a:pPr eaLnBrk="1" hangingPunct="1"/>
            <a:endParaRPr lang="en-US" smtClean="0"/>
          </a:p>
          <a:p>
            <a:pPr eaLnBrk="1" hangingPunct="1">
              <a:spcBef>
                <a:spcPct val="0"/>
              </a:spcBef>
            </a:pPr>
            <a:r>
              <a:rPr lang="en-US" smtClean="0"/>
              <a:t>When deciding where to place the emergency management program on the State DOT organization chart, think about how it is to be perceived.  If you want everyone to pay attention and work cohesively to build a top-notch response capability, place it close to the most senior leader.  The more distant it is from the top, the less people will tend to notice and make the effort necessary to comply with training and exercise requirements.</a:t>
            </a:r>
          </a:p>
          <a:p>
            <a:pPr eaLnBrk="1" hangingPunct="1">
              <a:spcBef>
                <a:spcPct val="0"/>
              </a:spcBef>
            </a:pPr>
            <a:r>
              <a:rPr lang="en-US" smtClean="0"/>
              <a:t> </a:t>
            </a:r>
          </a:p>
          <a:p>
            <a:pPr eaLnBrk="1" hangingPunct="1">
              <a:spcBef>
                <a:spcPct val="0"/>
              </a:spcBef>
            </a:pPr>
            <a:r>
              <a:rPr lang="en-US" b="1" smtClean="0"/>
              <a:t>The bottom line is this:  The State DOT emergency management program will only be as viable as the attention and recognition it receives from senior leadership.</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D2BFCA5D-1206-4363-9418-870B04FCD096}"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701675" y="4419600"/>
            <a:ext cx="5616575" cy="4421188"/>
          </a:xfrm>
        </p:spPr>
        <p:txBody>
          <a:bodyPr>
            <a:noAutofit/>
          </a:bodyPr>
          <a:lstStyle/>
          <a:p>
            <a:pPr marL="348156" indent="-236422" eaLnBrk="1" hangingPunct="1">
              <a:buFont typeface="Arial" pitchFamily="34" charset="0"/>
              <a:buNone/>
              <a:defRPr/>
            </a:pPr>
            <a:r>
              <a:rPr lang="en-US" b="1" dirty="0" smtClean="0">
                <a:cs typeface="Arial" pitchFamily="34" charset="0"/>
              </a:rPr>
              <a:t>Emergency Management Process</a:t>
            </a:r>
          </a:p>
          <a:p>
            <a:pPr marL="348156" indent="-236422" eaLnBrk="1" hangingPunct="1">
              <a:buFont typeface="Arial" pitchFamily="34" charset="0"/>
              <a:buChar char="•"/>
              <a:defRPr/>
            </a:pPr>
            <a:r>
              <a:rPr lang="en-US" b="1" dirty="0" smtClean="0">
                <a:cs typeface="Arial" pitchFamily="34" charset="0"/>
              </a:rPr>
              <a:t>Response</a:t>
            </a:r>
            <a:r>
              <a:rPr lang="en-US" dirty="0" smtClean="0">
                <a:cs typeface="Arial" pitchFamily="34" charset="0"/>
              </a:rPr>
              <a:t> – In the response phase, governments take direct action to save lives, protect property, care for victims, and mitigate the amount of damage.  Response operations begin at the local level with emergency services, including police, fire and/or emergency medical activities and public works.  If the disaster or emergency impacts a large area, such as a wildland fire or flood, people may be displaced and require emergency shelter.  Transportation infrastructure and systems also play a role in response operations:  highways are designated as evacuation routes from areas threatened by hurricanes, aviation and rail assets can move people out of danger; ferries and other watercraft can be instrumental in rescue efforts such as those that occurred after the ditching of US Air Flight 1549 in the Hudson River.</a:t>
            </a:r>
          </a:p>
          <a:p>
            <a:pPr marL="348156" indent="-236422" eaLnBrk="1" hangingPunct="1">
              <a:buFont typeface="Arial" pitchFamily="34" charset="0"/>
              <a:buChar char="•"/>
              <a:defRPr/>
            </a:pPr>
            <a:r>
              <a:rPr lang="en-US" b="1" dirty="0" smtClean="0">
                <a:cs typeface="Arial" pitchFamily="34" charset="0"/>
              </a:rPr>
              <a:t>Recovery</a:t>
            </a:r>
            <a:r>
              <a:rPr lang="en-US" dirty="0" smtClean="0">
                <a:cs typeface="Arial" pitchFamily="34" charset="0"/>
              </a:rPr>
              <a:t> – Recovery efforts are primarily concerned with actions that involve rebuilding destroyed property, re-employment, and the repair of other essential infrastructure.  During recovery, mitigation means rebuilding in such a way as to reduce the probability of the same consequences occurring from a similar event.  Recovery and mitigation of transportation infrastructure is generally the responsibility of infrastructure owners with the support of state agencies and Federal assistance.  In terms of time, response is relatively short, whereas recovery can take years depending on the extent of damage.</a:t>
            </a:r>
          </a:p>
          <a:p>
            <a:pPr eaLnBrk="1" hangingPunct="1">
              <a:defRPr/>
            </a:pPr>
            <a:endParaRPr lang="en-US" dirty="0" smtClean="0">
              <a:cs typeface="Arial" pitchFamily="34" charset="0"/>
            </a:endParaRPr>
          </a:p>
          <a:p>
            <a:pPr eaLnBrk="1" hangingPunct="1">
              <a:defRPr/>
            </a:pPr>
            <a:r>
              <a:rPr lang="en-US" dirty="0" smtClean="0"/>
              <a:t>State DOTs have a role in all four (4) phases of emergency management. </a:t>
            </a:r>
          </a:p>
          <a:p>
            <a:pPr eaLnBrk="1" hangingPunct="1">
              <a:defRPr/>
            </a:pPr>
            <a:endParaRPr lang="en-US" dirty="0" smtClean="0">
              <a:cs typeface="Arial" pitchFamily="34" charset="0"/>
            </a:endParaRPr>
          </a:p>
        </p:txBody>
      </p:sp>
      <p:sp>
        <p:nvSpPr>
          <p:cNvPr id="4" name="Slide Number Placeholder 3"/>
          <p:cNvSpPr>
            <a:spLocks noGrp="1"/>
          </p:cNvSpPr>
          <p:nvPr>
            <p:ph type="sldNum" sz="quarter" idx="5"/>
          </p:nvPr>
        </p:nvSpPr>
        <p:spPr/>
        <p:txBody>
          <a:bodyPr/>
          <a:lstStyle/>
          <a:p>
            <a:pPr>
              <a:defRPr/>
            </a:pPr>
            <a:fld id="{1C30FF0B-743B-43FC-8EA4-5D18F393E159}"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0" lvl="1" eaLnBrk="1" fontAlgn="auto" hangingPunct="1">
              <a:spcBef>
                <a:spcPts val="0"/>
              </a:spcBef>
              <a:spcAft>
                <a:spcPts val="0"/>
              </a:spcAft>
              <a:defRPr/>
            </a:pPr>
            <a:r>
              <a:rPr lang="en-US" b="1" dirty="0" smtClean="0"/>
              <a:t>Best Option</a:t>
            </a:r>
          </a:p>
          <a:p>
            <a:pPr marL="0" lvl="1" eaLnBrk="1" fontAlgn="auto" hangingPunct="1">
              <a:spcBef>
                <a:spcPts val="0"/>
              </a:spcBef>
              <a:spcAft>
                <a:spcPts val="0"/>
              </a:spcAft>
              <a:defRPr/>
            </a:pPr>
            <a:r>
              <a:rPr lang="en-US" dirty="0" smtClean="0"/>
              <a:t>This option places the Emergency Manager in position of advisor to the Secretary, thus ensuring all directorate heads will pay attention.  This is the highest positioning possible.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Benefits:</a:t>
            </a:r>
          </a:p>
          <a:p>
            <a:pPr marL="347472" lvl="1" indent="-233206" eaLnBrk="1" fontAlgn="auto" hangingPunct="1">
              <a:spcBef>
                <a:spcPts val="0"/>
              </a:spcBef>
              <a:spcAft>
                <a:spcPts val="0"/>
              </a:spcAft>
              <a:buFont typeface="Arial" pitchFamily="34" charset="0"/>
              <a:buChar char="•"/>
              <a:defRPr/>
            </a:pPr>
            <a:r>
              <a:rPr lang="en-US" dirty="0" smtClean="0"/>
              <a:t>Clearly demonstrates the importance of the emergency management program to DOT; and,</a:t>
            </a:r>
          </a:p>
          <a:p>
            <a:pPr marL="347472" lvl="1" indent="-233206" eaLnBrk="1" fontAlgn="auto" hangingPunct="1">
              <a:spcBef>
                <a:spcPts val="0"/>
              </a:spcBef>
              <a:spcAft>
                <a:spcPts val="0"/>
              </a:spcAft>
              <a:buFont typeface="Arial" pitchFamily="34" charset="0"/>
              <a:buChar char="•"/>
              <a:defRPr/>
            </a:pPr>
            <a:r>
              <a:rPr lang="en-US" dirty="0" smtClean="0"/>
              <a:t>Ensures easy access and direct communications link to the Secretary, Deputy and Chief of Staff.</a:t>
            </a:r>
          </a:p>
          <a:p>
            <a:pPr marL="699618" lvl="1" indent="-233206"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defRPr/>
            </a:pPr>
            <a:endParaRPr lang="en-US" dirty="0"/>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1FAEBD-DB45-4E69-B9E0-ECDF481BB256}" type="slidenum">
              <a:rPr lang="en-US"/>
              <a:pPr fontAlgn="base">
                <a:spcBef>
                  <a:spcPct val="0"/>
                </a:spcBef>
                <a:spcAft>
                  <a:spcPct val="0"/>
                </a:spcAft>
                <a:defRPr/>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0" lvl="1" eaLnBrk="1" fontAlgn="auto" hangingPunct="1">
              <a:spcBef>
                <a:spcPts val="0"/>
              </a:spcBef>
              <a:spcAft>
                <a:spcPts val="0"/>
              </a:spcAft>
              <a:defRPr/>
            </a:pPr>
            <a:r>
              <a:rPr lang="en-US" b="1" dirty="0" smtClean="0"/>
              <a:t>Second Best Option</a:t>
            </a:r>
          </a:p>
          <a:p>
            <a:pPr marL="0" lvl="1" eaLnBrk="1" fontAlgn="auto" hangingPunct="1">
              <a:spcBef>
                <a:spcPts val="0"/>
              </a:spcBef>
              <a:spcAft>
                <a:spcPts val="0"/>
              </a:spcAft>
              <a:defRPr/>
            </a:pPr>
            <a:r>
              <a:rPr lang="en-US" dirty="0" smtClean="0"/>
              <a:t>Establish as separate office reporting to the Secretary, one step below the Secretary, on same line as directorate heads. This option has the many of the same benefits as the previous option.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Benefits:</a:t>
            </a:r>
          </a:p>
          <a:p>
            <a:pPr marL="347472" lvl="1" indent="-233206" eaLnBrk="1" fontAlgn="auto" hangingPunct="1">
              <a:spcBef>
                <a:spcPts val="0"/>
              </a:spcBef>
              <a:spcAft>
                <a:spcPts val="0"/>
              </a:spcAft>
              <a:buFont typeface="Arial" pitchFamily="34" charset="0"/>
              <a:buChar char="•"/>
              <a:defRPr/>
            </a:pPr>
            <a:r>
              <a:rPr lang="en-US" dirty="0" smtClean="0"/>
              <a:t>Clearly demonstrates the importance of the emergency management program to DOT;</a:t>
            </a:r>
          </a:p>
          <a:p>
            <a:pPr marL="347472" lvl="1" indent="-233206" eaLnBrk="1" fontAlgn="auto" hangingPunct="1">
              <a:spcBef>
                <a:spcPts val="0"/>
              </a:spcBef>
              <a:spcAft>
                <a:spcPts val="0"/>
              </a:spcAft>
              <a:buFont typeface="Arial" pitchFamily="34" charset="0"/>
              <a:buChar char="•"/>
              <a:defRPr/>
            </a:pPr>
            <a:r>
              <a:rPr lang="en-US" dirty="0" smtClean="0"/>
              <a:t>Places the coordinator/manager in the position of peer to the directorate heads, helping to ensure cooperation and coordination; and,</a:t>
            </a:r>
          </a:p>
          <a:p>
            <a:pPr marL="347472" lvl="1" indent="-233206" eaLnBrk="1" fontAlgn="auto" hangingPunct="1">
              <a:spcBef>
                <a:spcPts val="0"/>
              </a:spcBef>
              <a:spcAft>
                <a:spcPts val="0"/>
              </a:spcAft>
              <a:buFont typeface="Arial" pitchFamily="34" charset="0"/>
              <a:buChar char="•"/>
              <a:defRPr/>
            </a:pPr>
            <a:r>
              <a:rPr lang="en-US" dirty="0" smtClean="0"/>
              <a:t>Ensures easy access to top officials.</a:t>
            </a:r>
          </a:p>
          <a:p>
            <a:pPr marL="699618" lvl="1" indent="-233206" eaLnBrk="1" fontAlgn="auto" hangingPunct="1">
              <a:spcBef>
                <a:spcPts val="0"/>
              </a:spcBef>
              <a:spcAft>
                <a:spcPts val="0"/>
              </a:spcAft>
              <a:defRPr/>
            </a:pPr>
            <a:endParaRPr lang="en-US" dirty="0" smtClean="0"/>
          </a:p>
          <a:p>
            <a:pPr marL="233206" indent="-233206" eaLnBrk="1" fontAlgn="auto" hangingPunct="1">
              <a:spcBef>
                <a:spcPts val="0"/>
              </a:spcBef>
              <a:spcAft>
                <a:spcPts val="0"/>
              </a:spcAft>
              <a:defRPr/>
            </a:pPr>
            <a:r>
              <a:rPr lang="en-US" dirty="0" smtClean="0"/>
              <a:t>An option:</a:t>
            </a:r>
          </a:p>
          <a:p>
            <a:pPr marL="347472" lvl="1" indent="-233206" eaLnBrk="1" fontAlgn="auto" hangingPunct="1">
              <a:spcBef>
                <a:spcPts val="0"/>
              </a:spcBef>
              <a:spcAft>
                <a:spcPts val="0"/>
              </a:spcAft>
              <a:buFont typeface="Arial" pitchFamily="34" charset="0"/>
              <a:buChar char="•"/>
              <a:defRPr/>
            </a:pPr>
            <a:r>
              <a:rPr lang="en-US" dirty="0" smtClean="0"/>
              <a:t>Make the Emergency Manager a daily direct report to the Chief of Staff, but preserving a direct communication link to the Secretary; and,</a:t>
            </a:r>
          </a:p>
          <a:p>
            <a:pPr marL="347472" lvl="1" indent="-233206" eaLnBrk="1" fontAlgn="auto" hangingPunct="1">
              <a:spcBef>
                <a:spcPts val="0"/>
              </a:spcBef>
              <a:spcAft>
                <a:spcPts val="0"/>
              </a:spcAft>
              <a:buFont typeface="Arial" pitchFamily="34" charset="0"/>
              <a:buChar char="•"/>
              <a:defRPr/>
            </a:pPr>
            <a:r>
              <a:rPr lang="en-US" dirty="0" smtClean="0"/>
              <a:t>Maintain the perception of high level interest.</a:t>
            </a:r>
          </a:p>
          <a:p>
            <a:pPr marL="699618" lvl="1" indent="-233206" eaLnBrk="1" fontAlgn="auto" hangingPunct="1">
              <a:spcBef>
                <a:spcPts val="0"/>
              </a:spcBef>
              <a:spcAft>
                <a:spcPts val="0"/>
              </a:spcAft>
              <a:buFont typeface="Arial" pitchFamily="34" charset="0"/>
              <a:buNone/>
              <a:defRPr/>
            </a:pPr>
            <a:endParaRPr lang="en-US" dirty="0" smtClean="0"/>
          </a:p>
        </p:txBody>
      </p:sp>
      <p:sp>
        <p:nvSpPr>
          <p:cNvPr id="1034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5D3021-33BB-4E00-B860-34A456FBD290}" type="slidenum">
              <a:rPr lang="en-US"/>
              <a:pPr fontAlgn="base">
                <a:spcBef>
                  <a:spcPct val="0"/>
                </a:spcBef>
                <a:spcAft>
                  <a:spcPct val="0"/>
                </a:spcAft>
                <a:defRPr/>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dirty="0" smtClean="0"/>
              <a:t>Third Best Option</a:t>
            </a:r>
          </a:p>
          <a:p>
            <a:pPr eaLnBrk="1" fontAlgn="auto" hangingPunct="1">
              <a:spcBef>
                <a:spcPts val="0"/>
              </a:spcBef>
              <a:spcAft>
                <a:spcPts val="0"/>
              </a:spcAft>
              <a:defRPr/>
            </a:pPr>
            <a:r>
              <a:rPr lang="en-US" dirty="0" smtClean="0"/>
              <a:t>Two levels below the Secretary, reporting to a directorate head.</a:t>
            </a:r>
          </a:p>
          <a:p>
            <a:pPr eaLnBrk="1" fontAlgn="auto" hangingPunct="1">
              <a:spcBef>
                <a:spcPts val="0"/>
              </a:spcBef>
              <a:spcAft>
                <a:spcPts val="0"/>
              </a:spcAft>
              <a:defRPr/>
            </a:pPr>
            <a:r>
              <a:rPr lang="en-US" dirty="0" smtClean="0"/>
              <a:t>While this option retains some benefits from the Best and Second Best, it starts to increase the distance between the Secretary and the program office, and reduces the chance for easy access and ability to communicate directly with the Secretary.</a:t>
            </a:r>
          </a:p>
          <a:p>
            <a:pPr eaLnBrk="1" fontAlgn="auto" hangingPunct="1">
              <a:spcBef>
                <a:spcPts val="0"/>
              </a:spcBef>
              <a:spcAft>
                <a:spcPts val="0"/>
              </a:spcAft>
              <a:defRPr/>
            </a:pPr>
            <a:endParaRPr lang="en-US" dirty="0" smtClean="0"/>
          </a:p>
          <a:p>
            <a:pPr marL="233206" indent="-233206" eaLnBrk="1" fontAlgn="auto" hangingPunct="1">
              <a:spcBef>
                <a:spcPts val="0"/>
              </a:spcBef>
              <a:spcAft>
                <a:spcPts val="0"/>
              </a:spcAft>
              <a:defRPr/>
            </a:pPr>
            <a:r>
              <a:rPr lang="en-US" dirty="0" smtClean="0"/>
              <a:t>Cons:</a:t>
            </a:r>
          </a:p>
          <a:p>
            <a:pPr marL="347472" lvl="1" indent="-233206" eaLnBrk="1" fontAlgn="auto" hangingPunct="1">
              <a:spcBef>
                <a:spcPts val="0"/>
              </a:spcBef>
              <a:spcAft>
                <a:spcPts val="0"/>
              </a:spcAft>
              <a:buFont typeface="Arial" pitchFamily="34" charset="0"/>
              <a:buChar char="•"/>
              <a:defRPr/>
            </a:pPr>
            <a:r>
              <a:rPr lang="en-US" dirty="0" smtClean="0"/>
              <a:t>Increasing the distance from the Secretary begins to diminish the importance of the emergency management program to DOT and increases the potential for other directorate heads to not fully support the emergency management program; and,</a:t>
            </a:r>
          </a:p>
          <a:p>
            <a:pPr marL="347472" lvl="1" indent="-233206" eaLnBrk="1" fontAlgn="auto" hangingPunct="1">
              <a:spcBef>
                <a:spcPts val="0"/>
              </a:spcBef>
              <a:spcAft>
                <a:spcPts val="0"/>
              </a:spcAft>
              <a:buFont typeface="Arial" pitchFamily="34" charset="0"/>
              <a:buChar char="•"/>
              <a:defRPr/>
            </a:pPr>
            <a:r>
              <a:rPr lang="en-US" dirty="0" smtClean="0"/>
              <a:t>Access to top leadership could become an issue if staff chiefs are not comfortable with lower level employees having direct access to top leaders.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Benefit:</a:t>
            </a:r>
          </a:p>
          <a:p>
            <a:pPr marL="347472" lvl="1" indent="-233206" eaLnBrk="1" fontAlgn="auto" hangingPunct="1">
              <a:spcBef>
                <a:spcPts val="0"/>
              </a:spcBef>
              <a:spcAft>
                <a:spcPts val="0"/>
              </a:spcAft>
              <a:buFont typeface="Arial" pitchFamily="34" charset="0"/>
              <a:buChar char="•"/>
              <a:defRPr/>
            </a:pPr>
            <a:r>
              <a:rPr lang="en-US" dirty="0" smtClean="0"/>
              <a:t>Still shows that the program has </a:t>
            </a:r>
            <a:r>
              <a:rPr lang="en-US" u="sng" dirty="0" smtClean="0"/>
              <a:t>some</a:t>
            </a:r>
            <a:r>
              <a:rPr lang="en-US" dirty="0" smtClean="0"/>
              <a:t>, but not as much, importance to the DOT.</a:t>
            </a:r>
          </a:p>
          <a:p>
            <a:pPr marL="699618" lvl="1" indent="-233206" eaLnBrk="1" fontAlgn="auto" hangingPunct="1">
              <a:spcBef>
                <a:spcPts val="0"/>
              </a:spcBef>
              <a:spcAft>
                <a:spcPts val="0"/>
              </a:spcAft>
              <a:buFont typeface="Arial" pitchFamily="34" charset="0"/>
              <a:buChar char="•"/>
              <a:defRPr/>
            </a:pPr>
            <a:endParaRPr lang="en-US" dirty="0" smtClean="0"/>
          </a:p>
          <a:p>
            <a:pPr marL="0" lvl="1" eaLnBrk="1" fontAlgn="auto" hangingPunct="1">
              <a:spcBef>
                <a:spcPts val="0"/>
              </a:spcBef>
              <a:spcAft>
                <a:spcPts val="0"/>
              </a:spcAft>
              <a:defRPr/>
            </a:pPr>
            <a:endParaRPr lang="en-US" dirty="0"/>
          </a:p>
        </p:txBody>
      </p:sp>
      <p:sp>
        <p:nvSpPr>
          <p:cNvPr id="1044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D41192-885C-4956-8E2E-DAF29D450BEE}" type="slidenum">
              <a:rPr lang="en-US"/>
              <a:pPr fontAlgn="base">
                <a:spcBef>
                  <a:spcPct val="0"/>
                </a:spcBef>
                <a:spcAft>
                  <a:spcPct val="0"/>
                </a:spcAft>
                <a:defRPr/>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dirty="0" smtClean="0"/>
              <a:t>Worst Option</a:t>
            </a:r>
          </a:p>
          <a:p>
            <a:pPr eaLnBrk="1" fontAlgn="auto" hangingPunct="1">
              <a:spcBef>
                <a:spcPts val="0"/>
              </a:spcBef>
              <a:spcAft>
                <a:spcPts val="0"/>
              </a:spcAft>
              <a:defRPr/>
            </a:pPr>
            <a:r>
              <a:rPr lang="en-US" dirty="0" smtClean="0"/>
              <a:t>Several levels below the Secretary – buried as a subsection of a section of a branch of a division of a directorate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This option has many cons – and no pros.</a:t>
            </a:r>
          </a:p>
          <a:p>
            <a:pPr marL="347472" indent="-233206" eaLnBrk="1" fontAlgn="auto" hangingPunct="1">
              <a:spcBef>
                <a:spcPts val="0"/>
              </a:spcBef>
              <a:spcAft>
                <a:spcPts val="0"/>
              </a:spcAft>
              <a:buFont typeface="Arial" pitchFamily="34" charset="0"/>
              <a:buChar char="•"/>
              <a:defRPr/>
            </a:pPr>
            <a:r>
              <a:rPr lang="en-US" dirty="0" smtClean="0"/>
              <a:t>The placement will clearly demonstrate be perceived as the program having little importance in the DOT;</a:t>
            </a:r>
          </a:p>
          <a:p>
            <a:pPr marL="347472" indent="-233206" eaLnBrk="1" fontAlgn="auto" hangingPunct="1">
              <a:spcBef>
                <a:spcPts val="0"/>
              </a:spcBef>
              <a:spcAft>
                <a:spcPts val="0"/>
              </a:spcAft>
              <a:buFont typeface="Arial" pitchFamily="34" charset="0"/>
              <a:buChar char="•"/>
              <a:defRPr/>
            </a:pPr>
            <a:r>
              <a:rPr lang="en-US" dirty="0" smtClean="0"/>
              <a:t>It is doubtful that directorates, including its own, will do more than pay lip service to emergency management requirements or the Emergency Manager;</a:t>
            </a:r>
          </a:p>
          <a:p>
            <a:pPr marL="347472" indent="-233206" eaLnBrk="1" fontAlgn="auto" hangingPunct="1">
              <a:spcBef>
                <a:spcPts val="0"/>
              </a:spcBef>
              <a:spcAft>
                <a:spcPts val="0"/>
              </a:spcAft>
              <a:buFont typeface="Arial" pitchFamily="34" charset="0"/>
              <a:buChar char="•"/>
              <a:defRPr/>
            </a:pPr>
            <a:r>
              <a:rPr lang="en-US" dirty="0" smtClean="0"/>
              <a:t>Communications between the Emergency Manager and senior leadership will be inhibited due to cultural reasons;</a:t>
            </a:r>
          </a:p>
          <a:p>
            <a:pPr marL="347472" indent="-233206" eaLnBrk="1" fontAlgn="auto" hangingPunct="1">
              <a:spcBef>
                <a:spcPts val="0"/>
              </a:spcBef>
              <a:spcAft>
                <a:spcPts val="0"/>
              </a:spcAft>
              <a:buFont typeface="Arial" pitchFamily="34" charset="0"/>
              <a:buChar char="•"/>
              <a:defRPr/>
            </a:pPr>
            <a:r>
              <a:rPr lang="en-US" dirty="0" smtClean="0"/>
              <a:t>Establishing a budget for the program will be very problematic; and,</a:t>
            </a:r>
          </a:p>
          <a:p>
            <a:pPr marL="347472" indent="-233206" eaLnBrk="1" fontAlgn="auto" hangingPunct="1">
              <a:spcBef>
                <a:spcPts val="0"/>
              </a:spcBef>
              <a:spcAft>
                <a:spcPts val="0"/>
              </a:spcAft>
              <a:buFont typeface="Arial" pitchFamily="34" charset="0"/>
              <a:buChar char="•"/>
              <a:defRPr/>
            </a:pPr>
            <a:r>
              <a:rPr lang="en-US" dirty="0" smtClean="0"/>
              <a:t>Experienced prospective hires will not be apt to accept a position with this structure in place.</a:t>
            </a:r>
          </a:p>
          <a:p>
            <a:pPr marL="699618" lvl="1" indent="-233206" eaLnBrk="1" fontAlgn="auto" hangingPunct="1">
              <a:spcBef>
                <a:spcPts val="0"/>
              </a:spcBef>
              <a:spcAft>
                <a:spcPts val="0"/>
              </a:spcAft>
              <a:buFont typeface="Arial" pitchFamily="34" charset="0"/>
              <a:buChar char="•"/>
              <a:defRPr/>
            </a:pPr>
            <a:endParaRPr lang="en-US" dirty="0" smtClean="0"/>
          </a:p>
          <a:p>
            <a:pPr marL="233206" indent="-233206" eaLnBrk="1" fontAlgn="auto" hangingPunct="1">
              <a:spcBef>
                <a:spcPts val="0"/>
              </a:spcBef>
              <a:spcAft>
                <a:spcPts val="0"/>
              </a:spcAft>
              <a:defRPr/>
            </a:pPr>
            <a:endParaRPr lang="en-US" dirty="0" smtClean="0"/>
          </a:p>
          <a:p>
            <a:pPr marL="233206" indent="-233206" eaLnBrk="1" fontAlgn="auto" hangingPunct="1">
              <a:spcBef>
                <a:spcPts val="0"/>
              </a:spcBef>
              <a:spcAft>
                <a:spcPts val="0"/>
              </a:spcAft>
              <a:defRPr/>
            </a:pPr>
            <a:endParaRPr lang="en-US" dirty="0" smtClean="0"/>
          </a:p>
          <a:p>
            <a:pPr marL="0" lvl="1" eaLnBrk="1" fontAlgn="auto" hangingPunct="1">
              <a:spcBef>
                <a:spcPts val="0"/>
              </a:spcBef>
              <a:spcAft>
                <a:spcPts val="0"/>
              </a:spcAft>
              <a:defRPr/>
            </a:pPr>
            <a:endParaRPr lang="en-US" dirty="0"/>
          </a:p>
        </p:txBody>
      </p:sp>
      <p:sp>
        <p:nvSpPr>
          <p:cNvPr id="105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00B4A5-9107-46C1-8EFA-72857BBD9408}" type="slidenum">
              <a:rPr lang="en-US"/>
              <a:pPr fontAlgn="base">
                <a:spcBef>
                  <a:spcPct val="0"/>
                </a:spcBef>
                <a:spcAft>
                  <a:spcPct val="0"/>
                </a:spcAft>
                <a:defRPr/>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Leadership</a:t>
            </a:r>
          </a:p>
          <a:p>
            <a:pPr eaLnBrk="1" hangingPunct="1">
              <a:spcBef>
                <a:spcPct val="0"/>
              </a:spcBef>
            </a:pPr>
            <a:r>
              <a:rPr lang="en-US" smtClean="0"/>
              <a:t>It is necessary to say a few words about leadership and emergency management.</a:t>
            </a:r>
          </a:p>
          <a:p>
            <a:pPr eaLnBrk="1" hangingPunct="1">
              <a:spcBef>
                <a:spcPct val="0"/>
              </a:spcBef>
            </a:pPr>
            <a:endParaRPr lang="en-US" smtClean="0"/>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E8F6B-E4D1-463C-BF68-94D4841963B2}" type="slidenum">
              <a:rPr lang="en-US"/>
              <a:pPr fontAlgn="base">
                <a:spcBef>
                  <a:spcPct val="0"/>
                </a:spcBef>
                <a:spcAft>
                  <a:spcPct val="0"/>
                </a:spcAft>
                <a:defRPr/>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eaLnBrk="1" hangingPunct="1">
              <a:spcBef>
                <a:spcPct val="0"/>
              </a:spcBef>
              <a:defRPr/>
            </a:pPr>
            <a:r>
              <a:rPr lang="en-US" b="1" dirty="0" smtClean="0"/>
              <a:t>Leadership</a:t>
            </a:r>
          </a:p>
          <a:p>
            <a:pPr marL="347472" lvl="1" indent="-237744" eaLnBrk="1" hangingPunct="1">
              <a:spcBef>
                <a:spcPct val="0"/>
              </a:spcBef>
              <a:buFont typeface="Arial" pitchFamily="34" charset="0"/>
              <a:buChar char="•"/>
              <a:defRPr/>
            </a:pPr>
            <a:r>
              <a:rPr lang="en-US" dirty="0" smtClean="0"/>
              <a:t>Success in emergency management is a result of emphasis by top leadership.  If an organization and its employees know what is important to the boss it will be important to them.</a:t>
            </a:r>
          </a:p>
          <a:p>
            <a:pPr marL="347472" lvl="1" indent="-237744" eaLnBrk="1" hangingPunct="1">
              <a:spcBef>
                <a:spcPct val="0"/>
              </a:spcBef>
              <a:buFont typeface="Arial" pitchFamily="34" charset="0"/>
              <a:buChar char="•"/>
              <a:defRPr/>
            </a:pPr>
            <a:r>
              <a:rPr lang="en-US" dirty="0" smtClean="0"/>
              <a:t>Prepare yourself.  Leaders who have knowledge and understanding of state plans and organizational roles and missions in support of those plans is the best way to demonstrate the important of emergency management.</a:t>
            </a:r>
          </a:p>
          <a:p>
            <a:pPr marL="347472" lvl="1" indent="-237744" eaLnBrk="1" hangingPunct="1">
              <a:spcBef>
                <a:spcPct val="0"/>
              </a:spcBef>
              <a:buFont typeface="Arial" pitchFamily="34" charset="0"/>
              <a:buChar char="•"/>
              <a:defRPr/>
            </a:pPr>
            <a:r>
              <a:rPr lang="en-US" dirty="0" smtClean="0"/>
              <a:t>Provide funding commensurate with other obligations; zeroing out funds for emergency management because is does not visibly  deliver services or products to the public is not a good idea.</a:t>
            </a:r>
          </a:p>
          <a:p>
            <a:pPr eaLnBrk="1" hangingPunct="1">
              <a:spcBef>
                <a:spcPct val="0"/>
              </a:spcBef>
              <a:defRPr/>
            </a:pPr>
            <a:r>
              <a:rPr lang="en-US" dirty="0" smtClean="0"/>
              <a:t>  </a:t>
            </a:r>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16CE45-8AB3-4F61-B5EB-6E4CE0240814}" type="slidenum">
              <a:rPr lang="en-US"/>
              <a:pPr fontAlgn="base">
                <a:spcBef>
                  <a:spcPct val="0"/>
                </a:spcBef>
                <a:spcAft>
                  <a:spcPct val="0"/>
                </a:spcAft>
                <a:defRPr/>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bwMode="auto">
          <a:noFill/>
          <a:ln>
            <a:solidFill>
              <a:srgbClr val="000000"/>
            </a:solidFill>
            <a:miter lim="800000"/>
            <a:headEnd/>
            <a:tailEnd/>
          </a:ln>
        </p:spPr>
      </p:sp>
      <p:sp>
        <p:nvSpPr>
          <p:cNvPr id="1300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smtClean="0"/>
              <a:t>Summary</a:t>
            </a:r>
          </a:p>
          <a:p>
            <a:pPr eaLnBrk="1" hangingPunct="1"/>
            <a:r>
              <a:rPr lang="en-US" smtClean="0"/>
              <a:t>This briefing has provided you information about:</a:t>
            </a:r>
          </a:p>
          <a:p>
            <a:pPr marL="346075" lvl="1" indent="-236538" eaLnBrk="1" hangingPunct="1">
              <a:buFontTx/>
              <a:buChar char="•"/>
            </a:pPr>
            <a:r>
              <a:rPr lang="en-US" smtClean="0"/>
              <a:t>Emergency Management;</a:t>
            </a:r>
          </a:p>
          <a:p>
            <a:pPr marL="346075" lvl="1" indent="-236538" eaLnBrk="1" hangingPunct="1">
              <a:buFontTx/>
              <a:buChar char="•"/>
            </a:pPr>
            <a:r>
              <a:rPr lang="en-US" smtClean="0"/>
              <a:t>Emergency Operations Plans;</a:t>
            </a:r>
          </a:p>
          <a:p>
            <a:pPr marL="346075" lvl="1" indent="-236538" eaLnBrk="1" hangingPunct="1">
              <a:buFontTx/>
              <a:buChar char="•"/>
            </a:pPr>
            <a:r>
              <a:rPr lang="en-US" smtClean="0"/>
              <a:t>National Response Framework;</a:t>
            </a:r>
          </a:p>
          <a:p>
            <a:pPr marL="346075" lvl="1" indent="-236538" eaLnBrk="1" hangingPunct="1">
              <a:buFontTx/>
              <a:buChar char="•"/>
            </a:pPr>
            <a:r>
              <a:rPr lang="en-US" smtClean="0"/>
              <a:t>Emergency Support Function 1, Transportation;</a:t>
            </a:r>
          </a:p>
          <a:p>
            <a:pPr marL="346075" lvl="1" indent="-236538" eaLnBrk="1" hangingPunct="1">
              <a:buFontTx/>
              <a:buChar char="•"/>
            </a:pPr>
            <a:r>
              <a:rPr lang="en-US" smtClean="0"/>
              <a:t>National Incident Management System;</a:t>
            </a:r>
          </a:p>
          <a:p>
            <a:pPr marL="346075" lvl="1" indent="-236538" eaLnBrk="1" hangingPunct="1">
              <a:buFontTx/>
              <a:buChar char="•"/>
            </a:pPr>
            <a:r>
              <a:rPr lang="en-US" smtClean="0"/>
              <a:t>Incident Command System;</a:t>
            </a:r>
          </a:p>
          <a:p>
            <a:pPr marL="346075" lvl="1" indent="-236538" eaLnBrk="1" hangingPunct="1">
              <a:buFontTx/>
              <a:buChar char="•"/>
            </a:pPr>
            <a:r>
              <a:rPr lang="en-US" smtClean="0"/>
              <a:t>Operations Centers;</a:t>
            </a:r>
          </a:p>
          <a:p>
            <a:pPr marL="346075" lvl="1" indent="-236538" eaLnBrk="1" hangingPunct="1">
              <a:buFontTx/>
              <a:buChar char="•"/>
            </a:pPr>
            <a:r>
              <a:rPr lang="en-US" smtClean="0"/>
              <a:t>Obtaining Resources;</a:t>
            </a:r>
          </a:p>
          <a:p>
            <a:pPr marL="346075" lvl="1" indent="-236538" eaLnBrk="1" hangingPunct="1">
              <a:buFontTx/>
              <a:buChar char="•"/>
            </a:pPr>
            <a:r>
              <a:rPr lang="en-US" smtClean="0"/>
              <a:t>Organizing a State Emergency Management Program;</a:t>
            </a:r>
          </a:p>
          <a:p>
            <a:pPr marL="346075" lvl="1" indent="-236538" eaLnBrk="1" hangingPunct="1">
              <a:buFontTx/>
              <a:buChar char="•"/>
            </a:pPr>
            <a:r>
              <a:rPr lang="en-US" smtClean="0"/>
              <a:t>Leadership; and,</a:t>
            </a:r>
          </a:p>
          <a:p>
            <a:pPr marL="346075" lvl="1" indent="-236538" eaLnBrk="1" hangingPunct="1">
              <a:buFontTx/>
              <a:buChar char="•"/>
            </a:pPr>
            <a:r>
              <a:rPr lang="en-US" smtClean="0"/>
              <a:t>Resource Materials.</a:t>
            </a:r>
          </a:p>
          <a:p>
            <a:pPr eaLnBrk="1" hangingPunct="1"/>
            <a:endParaRPr lang="en-US" smtClean="0"/>
          </a:p>
          <a:p>
            <a:pPr eaLnBrk="1" hangingPunct="1"/>
            <a:r>
              <a:rPr lang="en-US" smtClean="0"/>
              <a:t>To learn more and conduct additional research, some references are provided on the next slide.  If you have comments or questions about this briefing, contact webmaster@dot.gov.</a:t>
            </a:r>
          </a:p>
        </p:txBody>
      </p:sp>
      <p:sp>
        <p:nvSpPr>
          <p:cNvPr id="4" name="Slide Number Placeholder 3"/>
          <p:cNvSpPr>
            <a:spLocks noGrp="1"/>
          </p:cNvSpPr>
          <p:nvPr>
            <p:ph type="sldNum" sz="quarter" idx="5"/>
          </p:nvPr>
        </p:nvSpPr>
        <p:spPr/>
        <p:txBody>
          <a:bodyPr/>
          <a:lstStyle/>
          <a:p>
            <a:pPr>
              <a:defRPr/>
            </a:pPr>
            <a:fld id="{560568D1-3F7D-481D-9092-B6273ED6F3A3}" type="slidenum">
              <a:rPr lang="en-US" smtClean="0"/>
              <a:pPr>
                <a:defRPr/>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bwMode="auto">
          <a:noFill/>
          <a:ln>
            <a:solidFill>
              <a:srgbClr val="000000"/>
            </a:solidFill>
            <a:miter lim="800000"/>
            <a:headEnd/>
            <a:tailEnd/>
          </a:ln>
        </p:spPr>
      </p:sp>
      <p:sp>
        <p:nvSpPr>
          <p:cNvPr id="1320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smtClean="0"/>
              <a:t>References</a:t>
            </a:r>
          </a:p>
          <a:p>
            <a:pPr eaLnBrk="1" hangingPunct="1"/>
            <a:r>
              <a:rPr lang="en-US" smtClean="0"/>
              <a:t>These are on-line reference sources.  You can also contact your State DOT Emergency Coordinator who can give State DOT-specific information.  When you start asking questions, your interest may well be interpreted as a desire to work more closely in the area of emergency management and that it is important to you.  </a:t>
            </a:r>
          </a:p>
        </p:txBody>
      </p:sp>
      <p:sp>
        <p:nvSpPr>
          <p:cNvPr id="4" name="Slide Number Placeholder 3"/>
          <p:cNvSpPr>
            <a:spLocks noGrp="1"/>
          </p:cNvSpPr>
          <p:nvPr>
            <p:ph type="sldNum" sz="quarter" idx="5"/>
          </p:nvPr>
        </p:nvSpPr>
        <p:spPr/>
        <p:txBody>
          <a:bodyPr/>
          <a:lstStyle/>
          <a:p>
            <a:pPr>
              <a:defRPr/>
            </a:pPr>
            <a:fld id="{DB16739F-CDCE-422D-81AB-62C57001153D}" type="slidenum">
              <a:rPr lang="en-US" smtClean="0"/>
              <a:pPr>
                <a:defRPr/>
              </a:pPr>
              <a:t>57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smtClean="0"/>
              <a:t>Mitigation</a:t>
            </a:r>
          </a:p>
          <a:p>
            <a:pPr eaLnBrk="1" hangingPunct="1"/>
            <a:r>
              <a:rPr lang="en-US" smtClean="0"/>
              <a:t>The Federal Emergency Management Agency (FEMA) has a hazard mitigation assessment and planning process for local officials to use in conducting hazard assessments and creating plans for mitigating the hazards.</a:t>
            </a:r>
          </a:p>
          <a:p>
            <a:pPr eaLnBrk="1" hangingPunct="1"/>
            <a:endParaRPr lang="en-US" smtClean="0"/>
          </a:p>
          <a:p>
            <a:pPr eaLnBrk="1" hangingPunct="1"/>
            <a:r>
              <a:rPr lang="en-US" smtClean="0"/>
              <a:t>It is important that these assessments and plans include transportation infrastructure.  Funding for transportation infrastructure mitigation will normally come from sources other than FEMA.  Transportation infrastructure should be integrated into overall hazard mitigation assessment and mitigation plans because of the interdependencies of transportation infrastructure with non-transportation infrastructure such as highway bridges carrying communications lines or rail lines carrying fuel for power plants.</a:t>
            </a:r>
          </a:p>
          <a:p>
            <a:pPr eaLnBrk="1" hangingPunct="1"/>
            <a:endParaRPr lang="en-US" smtClean="0"/>
          </a:p>
          <a:p>
            <a:pPr eaLnBrk="1" hangingPunct="1"/>
            <a:r>
              <a:rPr lang="en-US" smtClean="0"/>
              <a:t>Mitigation of transportation infrastructure may occur under the oversight of the State DOT, depending on the state and the type of infrastructure.  In most cases, it will be done by private contractors, but under contracts managed by the State DOT.</a:t>
            </a:r>
          </a:p>
        </p:txBody>
      </p:sp>
      <p:sp>
        <p:nvSpPr>
          <p:cNvPr id="4" name="Slide Number Placeholder 3"/>
          <p:cNvSpPr>
            <a:spLocks noGrp="1"/>
          </p:cNvSpPr>
          <p:nvPr>
            <p:ph type="sldNum" sz="quarter" idx="5"/>
          </p:nvPr>
        </p:nvSpPr>
        <p:spPr/>
        <p:txBody>
          <a:bodyPr/>
          <a:lstStyle/>
          <a:p>
            <a:pPr>
              <a:defRPr/>
            </a:pPr>
            <a:fld id="{2869CACB-51F7-4FF2-BFC8-3152E16F1FE8}"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smtClean="0"/>
              <a:t>Hazard Identification</a:t>
            </a:r>
          </a:p>
          <a:p>
            <a:pPr eaLnBrk="1" hangingPunct="1"/>
            <a:r>
              <a:rPr lang="en-US" smtClean="0"/>
              <a:t>The first step in preparing is identifying the threats and hazards that a state faces.  This step provides the answer to the question:  </a:t>
            </a:r>
            <a:r>
              <a:rPr lang="en-US" b="1" smtClean="0"/>
              <a:t>What is the basis for planning?  </a:t>
            </a:r>
            <a:r>
              <a:rPr lang="en-US" smtClean="0"/>
              <a:t>For example, Southern coastal states are particularly vulnerable to hurricanes, while Midwest states are vulnerable to floods and tornadoes, the West Coast and Midwest must plan for earthquakes, and most Northern states face severe winter storms.  All states face the threat of terrorist- or criminal-caused incidents and accidents causing chemical spills or contamination from nuclear power plants.</a:t>
            </a:r>
          </a:p>
          <a:p>
            <a:pPr eaLnBrk="1" hangingPunct="1"/>
            <a:endParaRPr lang="en-US" smtClean="0"/>
          </a:p>
          <a:p>
            <a:pPr eaLnBrk="1" hangingPunct="1"/>
            <a:r>
              <a:rPr lang="en-US" smtClean="0"/>
              <a:t>The State DOT responsibility is to identify hazards and threats facing the state’s transportation infrastructure.  Transportation infrastructure is particularly vulnerable to a variety of hazards and threats, including: </a:t>
            </a:r>
          </a:p>
          <a:p>
            <a:pPr marL="346075" lvl="1" indent="-236538" eaLnBrk="1" hangingPunct="1">
              <a:buFontTx/>
              <a:buChar char="•"/>
            </a:pPr>
            <a:r>
              <a:rPr lang="en-US" smtClean="0"/>
              <a:t>Earthquakes – weakening and collapse of bridges; </a:t>
            </a:r>
          </a:p>
          <a:p>
            <a:pPr marL="346075" lvl="1" indent="-236538" eaLnBrk="1" hangingPunct="1">
              <a:buFontTx/>
              <a:buChar char="•"/>
            </a:pPr>
            <a:r>
              <a:rPr lang="en-US" smtClean="0"/>
              <a:t>Floods – erosion of bridge supports and roadbeds; </a:t>
            </a:r>
          </a:p>
          <a:p>
            <a:pPr marL="346075" lvl="1" indent="-236538" eaLnBrk="1" hangingPunct="1">
              <a:buFontTx/>
              <a:buChar char="•"/>
            </a:pPr>
            <a:r>
              <a:rPr lang="en-US" smtClean="0"/>
              <a:t>Accidents – damage caused by large vehicles;</a:t>
            </a:r>
          </a:p>
          <a:p>
            <a:pPr marL="346075" lvl="1" indent="-236538" eaLnBrk="1" hangingPunct="1">
              <a:buFontTx/>
              <a:buChar char="•"/>
            </a:pPr>
            <a:r>
              <a:rPr lang="en-US" smtClean="0"/>
              <a:t>Fires– weakening bridge supports and roads; and,</a:t>
            </a:r>
          </a:p>
          <a:p>
            <a:pPr marL="346075" lvl="1" indent="-236538" eaLnBrk="1" hangingPunct="1">
              <a:buFontTx/>
              <a:buChar char="•"/>
            </a:pPr>
            <a:r>
              <a:rPr lang="en-US" smtClean="0"/>
              <a:t>Terrorism – bridges and tunnels can be damaged/destroyed by explosions or the cutting of cables.  </a:t>
            </a:r>
          </a:p>
          <a:p>
            <a:pPr eaLnBrk="1" hangingPunct="1"/>
            <a:endParaRPr lang="en-US" smtClean="0"/>
          </a:p>
          <a:p>
            <a:pPr eaLnBrk="1" hangingPunct="1"/>
            <a:endParaRPr lang="en-US" smtClean="0"/>
          </a:p>
          <a:p>
            <a:pPr eaLnBrk="1" hangingPunct="1"/>
            <a:endParaRPr lang="en-US" smtClean="0"/>
          </a:p>
        </p:txBody>
      </p:sp>
      <p:sp>
        <p:nvSpPr>
          <p:cNvPr id="4" name="Slide Number Placeholder 3"/>
          <p:cNvSpPr>
            <a:spLocks noGrp="1"/>
          </p:cNvSpPr>
          <p:nvPr>
            <p:ph type="sldNum" sz="quarter" idx="5"/>
          </p:nvPr>
        </p:nvSpPr>
        <p:spPr/>
        <p:txBody>
          <a:bodyPr/>
          <a:lstStyle/>
          <a:p>
            <a:pPr>
              <a:defRPr/>
            </a:pPr>
            <a:fld id="{C48D6B15-F316-4E24-B17D-2B963AE2C0EF}"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smtClean="0"/>
              <a:t>Planning</a:t>
            </a:r>
          </a:p>
          <a:p>
            <a:pPr eaLnBrk="1" hangingPunct="1"/>
            <a:r>
              <a:rPr lang="en-US" smtClean="0"/>
              <a:t>Governments take an </a:t>
            </a:r>
            <a:r>
              <a:rPr lang="en-US" b="1" smtClean="0"/>
              <a:t>all-hazards approach </a:t>
            </a:r>
            <a:r>
              <a:rPr lang="en-US" smtClean="0"/>
              <a:t>when planning.  Response activities tend to be the same regardless of the event – life-saving, minimizing damage to infrastructure, caring for peoples’ needs.  However, because there are small differences depending on the specific hazard, States develop plans describing how they will respond to the affects of particular hazards/threats when they occur.</a:t>
            </a:r>
          </a:p>
          <a:p>
            <a:pPr eaLnBrk="1" hangingPunct="1"/>
            <a:endParaRPr lang="en-US" smtClean="0"/>
          </a:p>
          <a:p>
            <a:pPr eaLnBrk="1" hangingPunct="1"/>
            <a:r>
              <a:rPr lang="en-US" smtClean="0"/>
              <a:t>States plan to support local government response efforts </a:t>
            </a:r>
            <a:r>
              <a:rPr lang="en-US" b="1" smtClean="0"/>
              <a:t>because initial response occurs at the local level</a:t>
            </a:r>
            <a:r>
              <a:rPr lang="en-US" smtClean="0"/>
              <a:t> and local governments do not have extensive resources to support response operations.  States also plan to support other states.  No state agency can respond completely independent of other organizations and preparedness efforts must be coordinated between agencies.  </a:t>
            </a:r>
          </a:p>
          <a:p>
            <a:pPr eaLnBrk="1" hangingPunct="1"/>
            <a:endParaRPr lang="en-US" smtClean="0"/>
          </a:p>
          <a:p>
            <a:pPr eaLnBrk="1" hangingPunct="1"/>
            <a:r>
              <a:rPr lang="en-US" smtClean="0"/>
              <a:t>States also need to plan to receive and use resources provided by other states and the Federal government during response operations.  </a:t>
            </a:r>
          </a:p>
          <a:p>
            <a:pPr eaLnBrk="1" hangingPunct="1"/>
            <a:endParaRPr lang="en-US" smtClean="0"/>
          </a:p>
          <a:p>
            <a:pPr eaLnBrk="1" hangingPunct="1"/>
            <a:r>
              <a:rPr lang="en-US" smtClean="0"/>
              <a:t>The State DOT will coordinate planning efforts with other state agencies, such as the State Emergency Management Agency; county highway departments; various agencies of the U.S. Department of Transportation; and DOTs from other states to ensure response activities can be easily integrated when necessary and to prepare for regional disasters or emergencies.</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AC50AD0E-4250-4C25-834B-3317E5C9C7E0}"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smtClean="0"/>
              <a:t>Training</a:t>
            </a:r>
          </a:p>
          <a:p>
            <a:pPr eaLnBrk="1" hangingPunct="1"/>
            <a:r>
              <a:rPr lang="en-US" smtClean="0"/>
              <a:t>Once plans are developed, individuals and teams need to be trained to execute the various aspects of the plan.  Generally, individuals are trained in their tasks, then teams are brought together to train on integrated tasks.</a:t>
            </a:r>
          </a:p>
          <a:p>
            <a:pPr eaLnBrk="1" hangingPunct="1"/>
            <a:endParaRPr lang="en-US" smtClean="0"/>
          </a:p>
          <a:p>
            <a:pPr eaLnBrk="1" hangingPunct="1"/>
            <a:r>
              <a:rPr lang="en-US" smtClean="0"/>
              <a:t>Training may be in a classroom, at the DOT or another location; on-line through the Federal Emergency Management Agency or other organization; or may occur on the job to build depth. </a:t>
            </a:r>
          </a:p>
          <a:p>
            <a:pPr eaLnBrk="1" hangingPunct="1"/>
            <a:endParaRPr lang="en-US" smtClean="0"/>
          </a:p>
          <a:p>
            <a:pPr eaLnBrk="1" hangingPunct="1"/>
            <a:r>
              <a:rPr lang="en-US" b="1" smtClean="0"/>
              <a:t>Exercising</a:t>
            </a:r>
          </a:p>
          <a:p>
            <a:pPr eaLnBrk="1" hangingPunct="1"/>
            <a:r>
              <a:rPr lang="en-US" smtClean="0"/>
              <a:t>Exercises are controlled activities conducted under realistic conditions to provide an opportunity to test one or more parts of response plans.  They are also used to validate the effectiveness of training of individuals and teams.  Exercises are conducted using scenarios based on identified threats and hazards so results can be examined in depth to determine what changes, if any, need to occur.</a:t>
            </a:r>
          </a:p>
          <a:p>
            <a:pPr eaLnBrk="1" hangingPunct="1"/>
            <a:endParaRPr lang="en-US" smtClean="0"/>
          </a:p>
          <a:p>
            <a:pPr eaLnBrk="1" hangingPunct="1"/>
            <a:r>
              <a:rPr lang="en-US" b="1" smtClean="0"/>
              <a:t>After Action Improvement</a:t>
            </a:r>
          </a:p>
          <a:p>
            <a:pPr eaLnBrk="1" hangingPunct="1"/>
            <a:r>
              <a:rPr lang="en-US" smtClean="0"/>
              <a:t>Information is collected during and following actual response operations and exercises to determine how well the plan worked and what future training may be needed.  The planners take the information, analyze it and make changes to plans and training curricula to ensure better response operations in the future.</a:t>
            </a:r>
          </a:p>
          <a:p>
            <a:pPr eaLnBrk="1" hangingPunct="1"/>
            <a:endParaRPr lang="en-US" smtClean="0"/>
          </a:p>
          <a:p>
            <a:pPr eaLnBrk="1" hangingPunct="1"/>
            <a:endParaRPr lang="en-US" smtClean="0"/>
          </a:p>
          <a:p>
            <a:pPr eaLnBrk="1" hangingPunct="1"/>
            <a:endParaRPr lang="en-US" smtClean="0"/>
          </a:p>
          <a:p>
            <a:pPr eaLnBrk="1" hangingPunct="1"/>
            <a:r>
              <a:rPr lang="en-US" smtClean="0"/>
              <a:t>	</a:t>
            </a:r>
          </a:p>
          <a:p>
            <a:pPr eaLnBrk="1" hangingPunct="1"/>
            <a:endParaRPr lang="en-US" smtClean="0"/>
          </a:p>
          <a:p>
            <a:pPr eaLnBrk="1" hangingPunct="1"/>
            <a:endParaRPr lang="en-US" smtClean="0"/>
          </a:p>
          <a:p>
            <a:pPr eaLnBrk="1" hangingPunct="1"/>
            <a:endParaRPr lang="en-US" smtClean="0"/>
          </a:p>
        </p:txBody>
      </p:sp>
      <p:sp>
        <p:nvSpPr>
          <p:cNvPr id="4" name="Slide Number Placeholder 3"/>
          <p:cNvSpPr>
            <a:spLocks noGrp="1"/>
          </p:cNvSpPr>
          <p:nvPr>
            <p:ph type="sldNum" sz="quarter" idx="5"/>
          </p:nvPr>
        </p:nvSpPr>
        <p:spPr/>
        <p:txBody>
          <a:bodyPr/>
          <a:lstStyle/>
          <a:p>
            <a:pPr>
              <a:defRPr/>
            </a:pPr>
            <a:fld id="{03127068-273D-4FFD-8762-950CEF41DD00}"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smtClean="0"/>
            </a:lvl1pPr>
          </a:lstStyle>
          <a:p>
            <a:pPr>
              <a:defRPr/>
            </a:pPr>
            <a:fld id="{DFD8C584-2FF9-471C-95A3-C2F61889A549}" type="datetime1">
              <a:rPr lang="en-US"/>
              <a:pPr>
                <a:defRPr/>
              </a:pPr>
              <a:t>12/9/2009</a:t>
            </a:fld>
            <a:endParaRPr lang="en-US" dirty="0"/>
          </a:p>
        </p:txBody>
      </p:sp>
      <p:sp>
        <p:nvSpPr>
          <p:cNvPr id="6" name="Footer Placeholder 1"/>
          <p:cNvSpPr>
            <a:spLocks noGrp="1"/>
          </p:cNvSpPr>
          <p:nvPr>
            <p:ph type="ftr" sz="quarter" idx="11"/>
          </p:nvPr>
        </p:nvSpPr>
        <p:spPr/>
        <p:txBody>
          <a:bodyPr/>
          <a:lstStyle>
            <a:lvl1pPr>
              <a:defRPr dirty="0"/>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8FC5B3F2-BA87-4D00-AD9A-03EF0CFB206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53D7DD81-9AD8-49DA-8226-521E4FBDE4C7}" type="datetime1">
              <a:rPr lang="en-US"/>
              <a:pPr>
                <a:defRPr/>
              </a:pPr>
              <a:t>12/9/2009</a:t>
            </a:fld>
            <a:endParaRPr lang="en-US" dirty="0"/>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7A0C0CC9-854C-4B8A-BA4D-3BBF50F797B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4B5E9172-F952-44E7-91D3-5C5C3E28BF04}" type="datetime1">
              <a:rPr lang="en-US"/>
              <a:pPr>
                <a:defRPr/>
              </a:pPr>
              <a:t>12/9/2009</a:t>
            </a:fld>
            <a:endParaRPr lang="en-US" dirty="0"/>
          </a:p>
        </p:txBody>
      </p:sp>
      <p:sp>
        <p:nvSpPr>
          <p:cNvPr id="5" name="Footer Placeholder 4"/>
          <p:cNvSpPr>
            <a:spLocks noGrp="1"/>
          </p:cNvSpPr>
          <p:nvPr>
            <p:ph type="ftr" sz="quarter" idx="11"/>
          </p:nvPr>
        </p:nvSpPr>
        <p:spPr/>
        <p:txBody>
          <a:bodyPr/>
          <a:lstStyle>
            <a:lvl1pPr>
              <a:defRPr dirty="0"/>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A1C5C8-D57F-4627-AB13-0232D0DD0EE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8"/>
          <p:cNvGrpSpPr>
            <a:grpSpLocks/>
          </p:cNvGrpSpPr>
          <p:nvPr userDrawn="1"/>
        </p:nvGrpSpPr>
        <p:grpSpPr bwMode="auto">
          <a:xfrm>
            <a:off x="276225" y="5730875"/>
            <a:ext cx="8575675" cy="914400"/>
            <a:chOff x="276225" y="5730875"/>
            <a:chExt cx="8575675" cy="914400"/>
          </a:xfrm>
        </p:grpSpPr>
        <p:pic>
          <p:nvPicPr>
            <p:cNvPr id="5" name="Picture 6" descr="fhwa_pic.gif"/>
            <p:cNvPicPr>
              <a:picLocks noChangeAspect="1"/>
            </p:cNvPicPr>
            <p:nvPr userDrawn="1"/>
          </p:nvPicPr>
          <p:blipFill>
            <a:blip r:embed="rId2"/>
            <a:stretch>
              <a:fillRect/>
            </a:stretch>
          </p:blipFill>
          <p:spPr>
            <a:xfrm>
              <a:off x="5473700" y="5757863"/>
              <a:ext cx="3378200" cy="884237"/>
            </a:xfrm>
            <a:prstGeom prst="rect">
              <a:avLst/>
            </a:prstGeom>
            <a:ln w="38100">
              <a:solidFill>
                <a:schemeClr val="tx1">
                  <a:lumMod val="50000"/>
                </a:schemeClr>
              </a:solidFill>
            </a:ln>
          </p:spPr>
        </p:pic>
        <p:pic>
          <p:nvPicPr>
            <p:cNvPr id="6" name="Picture 7"/>
            <p:cNvPicPr>
              <a:picLocks noChangeAspect="1" noChangeArrowheads="1"/>
            </p:cNvPicPr>
            <p:nvPr userDrawn="1"/>
          </p:nvPicPr>
          <p:blipFill>
            <a:blip r:embed="rId3"/>
            <a:srcRect/>
            <a:stretch>
              <a:fillRect/>
            </a:stretch>
          </p:blipFill>
          <p:spPr bwMode="auto">
            <a:xfrm>
              <a:off x="276225" y="5730875"/>
              <a:ext cx="5062538" cy="914400"/>
            </a:xfrm>
            <a:prstGeom prst="rect">
              <a:avLst/>
            </a:prstGeom>
            <a:noFill/>
            <a:ln w="12700">
              <a:solidFill>
                <a:schemeClr val="bg1">
                  <a:lumMod val="65000"/>
                  <a:lumOff val="35000"/>
                </a:schemeClr>
              </a:solidFill>
              <a:miter lim="800000"/>
              <a:headEnd/>
              <a:tailEnd/>
            </a:ln>
            <a:effectLst/>
          </p:spPr>
        </p:pic>
      </p:grpSp>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a:xfrm>
            <a:off x="457200" y="1524000"/>
            <a:ext cx="86868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smtClean="0"/>
            </a:lvl1pPr>
          </a:lstStyle>
          <a:p>
            <a:pPr>
              <a:defRPr/>
            </a:pPr>
            <a:fld id="{19B8897B-643A-405D-A39D-6CEEBBB0F1A0}" type="datetime1">
              <a:rPr lang="en-US"/>
              <a:pPr>
                <a:defRPr/>
              </a:pPr>
              <a:t>12/9/2009</a:t>
            </a:fld>
            <a:endParaRPr lang="en-US" dirty="0"/>
          </a:p>
        </p:txBody>
      </p:sp>
      <p:sp>
        <p:nvSpPr>
          <p:cNvPr id="8" name="Footer Placeholder 18"/>
          <p:cNvSpPr>
            <a:spLocks noGrp="1"/>
          </p:cNvSpPr>
          <p:nvPr>
            <p:ph type="ftr" sz="quarter" idx="11"/>
          </p:nvPr>
        </p:nvSpPr>
        <p:spPr>
          <a:xfrm>
            <a:off x="3581400" y="76200"/>
            <a:ext cx="2895600" cy="288925"/>
          </a:xfrm>
        </p:spPr>
        <p:txBody>
          <a:bodyPr/>
          <a:lstStyle>
            <a:lvl1pPr>
              <a:defRPr dirty="0"/>
            </a:lvl1pPr>
          </a:lstStyle>
          <a:p>
            <a:pPr>
              <a:defRPr/>
            </a:pPr>
            <a:endParaRPr lang="en-US"/>
          </a:p>
        </p:txBody>
      </p:sp>
      <p:sp>
        <p:nvSpPr>
          <p:cNvPr id="9" name="Slide Number Placeholder 15"/>
          <p:cNvSpPr>
            <a:spLocks noGrp="1"/>
          </p:cNvSpPr>
          <p:nvPr>
            <p:ph type="sldNum" sz="quarter" idx="12"/>
          </p:nvPr>
        </p:nvSpPr>
        <p:spPr>
          <a:xfrm>
            <a:off x="8229600" y="6473825"/>
            <a:ext cx="758825" cy="247650"/>
          </a:xfrm>
        </p:spPr>
        <p:txBody>
          <a:bodyPr/>
          <a:lstStyle>
            <a:lvl1pPr>
              <a:defRPr/>
            </a:lvl1pPr>
          </a:lstStyle>
          <a:p>
            <a:pPr>
              <a:defRPr/>
            </a:pPr>
            <a:fld id="{73F143E0-98F6-4D22-B615-B9A131498C8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smtClean="0"/>
            </a:lvl1pPr>
          </a:lstStyle>
          <a:p>
            <a:pPr>
              <a:defRPr/>
            </a:pPr>
            <a:fld id="{7C47FD65-224A-4EAD-A9AA-A941A79B1C8D}" type="datetime1">
              <a:rPr lang="en-US"/>
              <a:pPr>
                <a:defRPr/>
              </a:pPr>
              <a:t>12/9/2009</a:t>
            </a:fld>
            <a:endParaRPr lang="en-US" dirty="0"/>
          </a:p>
        </p:txBody>
      </p:sp>
      <p:sp>
        <p:nvSpPr>
          <p:cNvPr id="7" name="Footer Placeholder 10"/>
          <p:cNvSpPr>
            <a:spLocks noGrp="1"/>
          </p:cNvSpPr>
          <p:nvPr>
            <p:ph type="ftr" sz="quarter" idx="11"/>
          </p:nvPr>
        </p:nvSpPr>
        <p:spPr/>
        <p:txBody>
          <a:bodyPr/>
          <a:lstStyle>
            <a:lvl1pPr>
              <a:defRPr dirty="0"/>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438686BB-34E4-45A7-8AA8-A9A51D99A48F}"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F175C146-5225-46A6-ACED-050A14E62C09}" type="datetime1">
              <a:rPr lang="en-US"/>
              <a:pPr>
                <a:defRPr/>
              </a:pPr>
              <a:t>12/9/2009</a:t>
            </a:fld>
            <a:endParaRPr lang="en-US" dirty="0"/>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51DA86D2-6C4C-4D47-9B30-35D7D70DBEA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smtClean="0"/>
            </a:lvl1pPr>
          </a:lstStyle>
          <a:p>
            <a:pPr>
              <a:defRPr/>
            </a:pPr>
            <a:fld id="{1850833A-289A-403F-8E91-87BD4F512AE9}" type="datetime1">
              <a:rPr lang="en-US"/>
              <a:pPr>
                <a:defRPr/>
              </a:pPr>
              <a:t>12/9/2009</a:t>
            </a:fld>
            <a:endParaRPr lang="en-US" dirty="0"/>
          </a:p>
        </p:txBody>
      </p:sp>
      <p:sp>
        <p:nvSpPr>
          <p:cNvPr id="9" name="Footer Placeholder 5"/>
          <p:cNvSpPr>
            <a:spLocks noGrp="1"/>
          </p:cNvSpPr>
          <p:nvPr>
            <p:ph type="ftr" sz="quarter" idx="11"/>
          </p:nvPr>
        </p:nvSpPr>
        <p:spPr/>
        <p:txBody>
          <a:bodyPr/>
          <a:lstStyle>
            <a:lvl1pPr>
              <a:defRPr dirty="0"/>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3ECACE70-7D1F-4610-81ED-1A820AA85C2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1921C042-DFCE-47AA-AD97-5D694EA674B6}" type="datetime1">
              <a:rPr lang="en-US"/>
              <a:pPr>
                <a:defRPr/>
              </a:pPr>
              <a:t>12/9/2009</a:t>
            </a:fld>
            <a:endParaRPr lang="en-US" dirty="0"/>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88BEDE04-2799-4BE3-A96C-497AECABB66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smtClean="0"/>
            </a:lvl1pPr>
          </a:lstStyle>
          <a:p>
            <a:pPr>
              <a:defRPr/>
            </a:pPr>
            <a:fld id="{7B9BF243-8F02-46C1-AF22-EBDE3E9238A7}" type="datetime1">
              <a:rPr lang="en-US"/>
              <a:pPr>
                <a:defRPr/>
              </a:pPr>
              <a:t>12/9/2009</a:t>
            </a:fld>
            <a:endParaRPr lang="en-US" dirty="0"/>
          </a:p>
        </p:txBody>
      </p:sp>
      <p:sp>
        <p:nvSpPr>
          <p:cNvPr id="3" name="Footer Placeholder 23"/>
          <p:cNvSpPr>
            <a:spLocks noGrp="1"/>
          </p:cNvSpPr>
          <p:nvPr>
            <p:ph type="ftr" sz="quarter" idx="11"/>
          </p:nvPr>
        </p:nvSpPr>
        <p:spPr/>
        <p:txBody>
          <a:bodyPr/>
          <a:lstStyle>
            <a:lvl1pPr>
              <a:defRPr dirty="0"/>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F1B1D45B-B5FB-4775-ADD8-B4F26250741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smtClean="0"/>
            </a:lvl1pPr>
          </a:lstStyle>
          <a:p>
            <a:pPr>
              <a:defRPr/>
            </a:pPr>
            <a:fld id="{D29BFB6A-F3F2-4E02-8605-F6FB93FFD56E}" type="datetime1">
              <a:rPr lang="en-US"/>
              <a:pPr>
                <a:defRPr/>
              </a:pPr>
              <a:t>12/9/2009</a:t>
            </a:fld>
            <a:endParaRPr lang="en-US" dirty="0"/>
          </a:p>
        </p:txBody>
      </p:sp>
      <p:sp>
        <p:nvSpPr>
          <p:cNvPr id="7" name="Footer Placeholder 28"/>
          <p:cNvSpPr>
            <a:spLocks noGrp="1"/>
          </p:cNvSpPr>
          <p:nvPr>
            <p:ph type="ftr" sz="quarter" idx="11"/>
          </p:nvPr>
        </p:nvSpPr>
        <p:spPr/>
        <p:txBody>
          <a:bodyPr/>
          <a:lstStyle>
            <a:lvl1pPr>
              <a:defRPr dirty="0"/>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E60BC4C-A361-4971-AC35-079D67F072A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smtClean="0"/>
            </a:lvl1pPr>
          </a:lstStyle>
          <a:p>
            <a:pPr>
              <a:defRPr/>
            </a:pPr>
            <a:fld id="{5F5EA6A2-576D-4421-ABBB-C81DD5F67CBB}" type="datetime1">
              <a:rPr lang="en-US"/>
              <a:pPr>
                <a:defRPr/>
              </a:pPr>
              <a:t>12/9/2009</a:t>
            </a:fld>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BF845132-4BC2-46FD-80B2-8E067E364C3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04453"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smtClean="0">
                <a:solidFill>
                  <a:schemeClr val="accent1">
                    <a:shade val="75000"/>
                  </a:schemeClr>
                </a:solidFill>
                <a:latin typeface="+mn-lt"/>
                <a:cs typeface="+mn-cs"/>
              </a:defRPr>
            </a:lvl1pPr>
          </a:lstStyle>
          <a:p>
            <a:pPr>
              <a:defRPr/>
            </a:pPr>
            <a:fld id="{73C5B53A-91C6-4D1D-A30C-D96F40E5EFF2}" type="datetime1">
              <a:rPr lang="en-US"/>
              <a:pPr>
                <a:defRPr/>
              </a:pPr>
              <a:t>12/9/2009</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dirty="0">
                <a:solidFill>
                  <a:schemeClr val="accent1">
                    <a:shade val="75000"/>
                  </a:schemeClr>
                </a:solidFill>
                <a:latin typeface="+mn-lt"/>
                <a:cs typeface="+mn-cs"/>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6E9B660F-A2FC-4BF0-BA3D-92F140EFE0DD}" type="slidenum">
              <a:rPr lang="en-US"/>
              <a:pPr>
                <a:defRPr/>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1" r:id="rId4"/>
    <p:sldLayoutId id="2147483675" r:id="rId5"/>
    <p:sldLayoutId id="2147483670" r:id="rId6"/>
    <p:sldLayoutId id="2147483676" r:id="rId7"/>
    <p:sldLayoutId id="2147483677" r:id="rId8"/>
    <p:sldLayoutId id="2147483678" r:id="rId9"/>
    <p:sldLayoutId id="2147483669" r:id="rId10"/>
    <p:sldLayoutId id="2147483679" r:id="rId11"/>
  </p:sldLayoutIdLst>
  <p:hf hdr="0" ft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greystoneefc.com/images/GEFCImages/teamwork.jp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hyperlink" Target="http://www.greystoneefc.com/images/GEFCImages/teamwork.jp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Document11.docx"/></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image" Target="../media/image44.jpeg"/></Relationships>
</file>

<file path=ppt/slides/_rels/slide5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images.google.com/imgres?imgurl=http://farm4.static.flickr.com/3293/2947344154_10c3d690fd.jpg?v=0&amp;imgrefurl=http://flickr.com/photos/88158121@N00/2947344154&amp;usg=__zpRdeQZt7gTHS8g1OdsMdbtXvUc=&amp;h=334&amp;w=500&amp;sz=106&amp;hl=en&amp;start=171&amp;tbnid=OPhLhj5ul-nb6M:&amp;tbnh=87&amp;tbnw=130&amp;prev=/images?q=hazard+mitigation&amp;gbv=2&amp;ndsp=20&amp;hl=en&amp;sa=N&amp;start=160"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57.xml.rels><?xml version="1.0" encoding="UTF-8" standalone="yes"?>
<Relationships xmlns="http://schemas.openxmlformats.org/package/2006/relationships"><Relationship Id="rId3" Type="http://schemas.openxmlformats.org/officeDocument/2006/relationships/hyperlink" Target="http://www.fema.gov/emergency/nrf/"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www.fhwa.dot.gov/security/emergencymgmt/profcapacitybldg/" TargetMode="External"/><Relationship Id="rId5" Type="http://schemas.openxmlformats.org/officeDocument/2006/relationships/hyperlink" Target="http://training.fema.gov/IS/" TargetMode="External"/><Relationship Id="rId4" Type="http://schemas.openxmlformats.org/officeDocument/2006/relationships/hyperlink" Target="http://www.fema.gov/emergency/nim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AutoShape 2" descr="https://mail.atl.cbeyond.com/owa/attachment.ashx?id=RgAAAABlsDXrjSZERpTMSZ%2fpmQMkBwBGFR%2bS%2fOwzRYkrFu2fQAetAAAK7EdbAABGFR%2bS%2fOwzRYkrFu2fQAetADl1YzI2AAAJ&amp;attcnt=1&amp;attid0=EACQ4j8phj8lS6o44n9Ay6A0"/>
          <p:cNvSpPr>
            <a:spLocks noChangeAspect="1" noChangeArrowheads="1"/>
          </p:cNvSpPr>
          <p:nvPr/>
        </p:nvSpPr>
        <p:spPr bwMode="auto">
          <a:xfrm>
            <a:off x="155575" y="-350838"/>
            <a:ext cx="4610100" cy="933451"/>
          </a:xfrm>
          <a:prstGeom prst="rect">
            <a:avLst/>
          </a:prstGeom>
          <a:noFill/>
          <a:ln w="9525">
            <a:noFill/>
            <a:miter lim="800000"/>
            <a:headEnd/>
            <a:tailEnd/>
          </a:ln>
        </p:spPr>
        <p:txBody>
          <a:bodyPr/>
          <a:lstStyle/>
          <a:p>
            <a:endParaRPr lang="en-US">
              <a:latin typeface="Franklin Gothic Book" pitchFamily="34" charset="0"/>
            </a:endParaRPr>
          </a:p>
        </p:txBody>
      </p:sp>
      <p:sp>
        <p:nvSpPr>
          <p:cNvPr id="15362" name="AutoShape 4" descr="https://mail.atl.cbeyond.com/owa/attachment.ashx?id=RgAAAABlsDXrjSZERpTMSZ%2fpmQMkBwBGFR%2bS%2fOwzRYkrFu2fQAetAAAK7EdbAABGFR%2bS%2fOwzRYkrFu2fQAetADl1YzI2AAAJ&amp;attcnt=1&amp;attid0=EACQ4j8phj8lS6o44n9Ay6A0"/>
          <p:cNvSpPr>
            <a:spLocks noChangeAspect="1" noChangeArrowheads="1"/>
          </p:cNvSpPr>
          <p:nvPr/>
        </p:nvSpPr>
        <p:spPr bwMode="auto">
          <a:xfrm>
            <a:off x="155575" y="-350838"/>
            <a:ext cx="4610100" cy="933451"/>
          </a:xfrm>
          <a:prstGeom prst="rect">
            <a:avLst/>
          </a:prstGeom>
          <a:noFill/>
          <a:ln w="9525">
            <a:noFill/>
            <a:miter lim="800000"/>
            <a:headEnd/>
            <a:tailEnd/>
          </a:ln>
        </p:spPr>
        <p:txBody>
          <a:bodyPr/>
          <a:lstStyle/>
          <a:p>
            <a:endParaRPr lang="en-US">
              <a:latin typeface="Franklin Gothic Book" pitchFamily="34" charset="0"/>
            </a:endParaRPr>
          </a:p>
        </p:txBody>
      </p:sp>
      <p:sp>
        <p:nvSpPr>
          <p:cNvPr id="7" name="TextBox 3"/>
          <p:cNvSpPr txBox="1">
            <a:spLocks noChangeArrowheads="1"/>
          </p:cNvSpPr>
          <p:nvPr/>
        </p:nvSpPr>
        <p:spPr bwMode="auto">
          <a:xfrm>
            <a:off x="1066800" y="381000"/>
            <a:ext cx="7391400" cy="4739759"/>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3600" b="1" dirty="0"/>
              <a:t>Security and </a:t>
            </a:r>
          </a:p>
          <a:p>
            <a:pPr algn="ctr">
              <a:lnSpc>
                <a:spcPct val="150000"/>
              </a:lnSpc>
              <a:defRPr/>
            </a:pPr>
            <a:r>
              <a:rPr lang="en-US" sz="3600" b="1" dirty="0"/>
              <a:t>Emergency Management - </a:t>
            </a:r>
          </a:p>
          <a:p>
            <a:pPr algn="ctr">
              <a:lnSpc>
                <a:spcPct val="150000"/>
              </a:lnSpc>
              <a:defRPr/>
            </a:pP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 Information Briefing</a:t>
            </a:r>
          </a:p>
          <a:p>
            <a:pPr algn="ctr">
              <a:defRPr/>
            </a:pP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for </a:t>
            </a:r>
          </a:p>
          <a:p>
            <a:pPr algn="ctr">
              <a:defRPr/>
            </a:pP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Executives and Senior Leaders</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charset="0"/>
            </a:endParaRPr>
          </a:p>
          <a:p>
            <a:pPr algn="ctr">
              <a:defRPr/>
            </a:pPr>
            <a:r>
              <a:rPr lang="en-US" sz="3600" b="1" dirty="0">
                <a:cs typeface="Arial" charset="0"/>
              </a:rPr>
              <a:t>of</a:t>
            </a:r>
            <a:endParaRPr lang="en-US" sz="3600" b="1" dirty="0">
              <a:cs typeface="Arial" charset="0"/>
            </a:endParaRPr>
          </a:p>
          <a:p>
            <a:pPr algn="ctr">
              <a:defRPr/>
            </a:pPr>
            <a:r>
              <a:rPr lang="en-US" sz="3600" b="1" dirty="0"/>
              <a:t>State Departments of Transportation</a:t>
            </a:r>
          </a:p>
        </p:txBody>
      </p:sp>
      <p:grpSp>
        <p:nvGrpSpPr>
          <p:cNvPr id="15364" name="Group 7"/>
          <p:cNvGrpSpPr>
            <a:grpSpLocks/>
          </p:cNvGrpSpPr>
          <p:nvPr/>
        </p:nvGrpSpPr>
        <p:grpSpPr bwMode="auto">
          <a:xfrm>
            <a:off x="276225" y="5730875"/>
            <a:ext cx="8575675" cy="914400"/>
            <a:chOff x="276225" y="5730875"/>
            <a:chExt cx="8575675" cy="914400"/>
          </a:xfrm>
        </p:grpSpPr>
        <p:pic>
          <p:nvPicPr>
            <p:cNvPr id="9" name="Picture 8" descr="fhwa_pic.gif"/>
            <p:cNvPicPr>
              <a:picLocks noChangeAspect="1"/>
            </p:cNvPicPr>
            <p:nvPr/>
          </p:nvPicPr>
          <p:blipFill>
            <a:blip r:embed="rId3"/>
            <a:stretch>
              <a:fillRect/>
            </a:stretch>
          </p:blipFill>
          <p:spPr>
            <a:xfrm>
              <a:off x="5473700" y="5757863"/>
              <a:ext cx="3378200" cy="884237"/>
            </a:xfrm>
            <a:prstGeom prst="rect">
              <a:avLst/>
            </a:prstGeom>
            <a:ln w="38100">
              <a:solidFill>
                <a:schemeClr val="tx1">
                  <a:lumMod val="50000"/>
                </a:schemeClr>
              </a:solidFill>
            </a:ln>
          </p:spPr>
        </p:pic>
        <p:pic>
          <p:nvPicPr>
            <p:cNvPr id="10" name="Picture 9"/>
            <p:cNvPicPr>
              <a:picLocks noChangeAspect="1" noChangeArrowheads="1"/>
            </p:cNvPicPr>
            <p:nvPr/>
          </p:nvPicPr>
          <p:blipFill>
            <a:blip r:embed="rId4"/>
            <a:srcRect/>
            <a:stretch>
              <a:fillRect/>
            </a:stretch>
          </p:blipFill>
          <p:spPr bwMode="auto">
            <a:xfrm>
              <a:off x="276225" y="5730875"/>
              <a:ext cx="5062538" cy="914400"/>
            </a:xfrm>
            <a:prstGeom prst="rect">
              <a:avLst/>
            </a:prstGeom>
            <a:noFill/>
            <a:ln w="12700">
              <a:solidFill>
                <a:schemeClr val="bg1">
                  <a:lumMod val="65000"/>
                  <a:lumOff val="35000"/>
                </a:schemeClr>
              </a:solidFill>
              <a:miter lim="800000"/>
              <a:headEnd/>
              <a:tailEnd/>
            </a:ln>
            <a:effec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Emergency operations plans</a:t>
            </a:r>
            <a:endParaRPr lang="en-US" dirty="0"/>
          </a:p>
        </p:txBody>
      </p:sp>
      <p:sp>
        <p:nvSpPr>
          <p:cNvPr id="4" name="Slide Number Placeholder 3"/>
          <p:cNvSpPr>
            <a:spLocks noGrp="1"/>
          </p:cNvSpPr>
          <p:nvPr>
            <p:ph type="sldNum" sz="quarter" idx="12"/>
          </p:nvPr>
        </p:nvSpPr>
        <p:spPr/>
        <p:txBody>
          <a:bodyPr/>
          <a:lstStyle/>
          <a:p>
            <a:pPr>
              <a:defRPr/>
            </a:pPr>
            <a:fld id="{6902C39F-5503-4872-B69D-37F1810EFD49}" type="slidenum">
              <a:rPr lang="en-US" smtClean="0"/>
              <a:pPr>
                <a:defRPr/>
              </a:pPr>
              <a:t>10</a:t>
            </a:fld>
            <a:endParaRPr lang="en-US" dirty="0"/>
          </a:p>
        </p:txBody>
      </p:sp>
      <p:grpSp>
        <p:nvGrpSpPr>
          <p:cNvPr id="33795" name="Group 5"/>
          <p:cNvGrpSpPr>
            <a:grpSpLocks/>
          </p:cNvGrpSpPr>
          <p:nvPr/>
        </p:nvGrpSpPr>
        <p:grpSpPr bwMode="auto">
          <a:xfrm>
            <a:off x="3582988" y="1458913"/>
            <a:ext cx="5618162" cy="3124200"/>
            <a:chOff x="2267259" y="1619586"/>
            <a:chExt cx="6725385" cy="3359402"/>
          </a:xfrm>
        </p:grpSpPr>
        <p:sp>
          <p:nvSpPr>
            <p:cNvPr id="7" name="TextBox 6"/>
            <p:cNvSpPr txBox="1"/>
            <p:nvPr/>
          </p:nvSpPr>
          <p:spPr>
            <a:xfrm>
              <a:off x="2267259" y="2397984"/>
              <a:ext cx="2918958" cy="2217410"/>
            </a:xfrm>
            <a:prstGeom prst="rect">
              <a:avLst/>
            </a:prstGeom>
            <a:solidFill>
              <a:schemeClr val="accent1">
                <a:lumMod val="40000"/>
                <a:lumOff val="60000"/>
              </a:schemeClr>
            </a:solidFill>
            <a:ln>
              <a:solidFill>
                <a:schemeClr val="accent3">
                  <a:lumMod val="75000"/>
                </a:schemeClr>
              </a:solidFill>
            </a:ln>
          </p:spPr>
          <p:txBody>
            <a:bodyPr>
              <a:spAutoFit/>
            </a:bodyPr>
            <a:lstStyle/>
            <a:p>
              <a:pPr algn="ctr">
                <a:defRPr/>
              </a:pPr>
              <a:r>
                <a:rPr lang="en-US" sz="3200" dirty="0"/>
                <a:t>Emergency </a:t>
              </a:r>
            </a:p>
            <a:p>
              <a:pPr algn="ctr">
                <a:defRPr/>
              </a:pPr>
              <a:r>
                <a:rPr lang="en-US" sz="3200" dirty="0"/>
                <a:t>Operations/</a:t>
              </a:r>
            </a:p>
            <a:p>
              <a:pPr algn="ctr">
                <a:defRPr/>
              </a:pPr>
              <a:r>
                <a:rPr lang="en-US" sz="3200" dirty="0"/>
                <a:t>Response </a:t>
              </a:r>
            </a:p>
            <a:p>
              <a:pPr algn="ctr">
                <a:defRPr/>
              </a:pPr>
              <a:r>
                <a:rPr lang="en-US" sz="3200" dirty="0"/>
                <a:t>Plans</a:t>
              </a:r>
              <a:endParaRPr lang="en-US" sz="3200" dirty="0"/>
            </a:p>
          </p:txBody>
        </p:sp>
        <p:sp>
          <p:nvSpPr>
            <p:cNvPr id="8" name="Notched Right Arrow 7"/>
            <p:cNvSpPr/>
            <p:nvPr/>
          </p:nvSpPr>
          <p:spPr>
            <a:xfrm rot="20468055">
              <a:off x="5159612" y="1619586"/>
              <a:ext cx="3833032" cy="1235878"/>
            </a:xfrm>
            <a:prstGeom prst="notchedRightArrow">
              <a:avLst>
                <a:gd name="adj1" fmla="val 78328"/>
                <a:gd name="adj2" fmla="val 50000"/>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Notched Right Arrow 8"/>
            <p:cNvSpPr/>
            <p:nvPr/>
          </p:nvSpPr>
          <p:spPr>
            <a:xfrm rot="1162139">
              <a:off x="4895461" y="3669708"/>
              <a:ext cx="4093382" cy="1309280"/>
            </a:xfrm>
            <a:prstGeom prst="notchedRightArrow">
              <a:avLst>
                <a:gd name="adj1" fmla="val 79710"/>
                <a:gd name="adj2" fmla="val 50000"/>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800" name="TextBox 9"/>
            <p:cNvSpPr txBox="1">
              <a:spLocks noChangeArrowheads="1"/>
            </p:cNvSpPr>
            <p:nvPr/>
          </p:nvSpPr>
          <p:spPr bwMode="auto">
            <a:xfrm rot="-1123575">
              <a:off x="5991260" y="1821098"/>
              <a:ext cx="2204001" cy="830997"/>
            </a:xfrm>
            <a:prstGeom prst="rect">
              <a:avLst/>
            </a:prstGeom>
            <a:noFill/>
            <a:ln w="9525">
              <a:noFill/>
              <a:miter lim="800000"/>
              <a:headEnd/>
              <a:tailEnd/>
            </a:ln>
          </p:spPr>
          <p:txBody>
            <a:bodyPr wrap="none">
              <a:spAutoFit/>
            </a:bodyPr>
            <a:lstStyle/>
            <a:p>
              <a:pPr algn="ctr"/>
              <a:r>
                <a:rPr lang="en-US" sz="2400"/>
                <a:t>Who Responds </a:t>
              </a:r>
            </a:p>
            <a:p>
              <a:pPr algn="ctr"/>
              <a:r>
                <a:rPr lang="en-US" sz="2400"/>
                <a:t>And How</a:t>
              </a:r>
            </a:p>
          </p:txBody>
        </p:sp>
        <p:sp>
          <p:nvSpPr>
            <p:cNvPr id="11" name="TextBox 10"/>
            <p:cNvSpPr txBox="1"/>
            <p:nvPr/>
          </p:nvSpPr>
          <p:spPr>
            <a:xfrm rot="1245269">
              <a:off x="5537784" y="3915518"/>
              <a:ext cx="2989272" cy="894475"/>
            </a:xfrm>
            <a:prstGeom prst="rect">
              <a:avLst/>
            </a:prstGeom>
            <a:solidFill>
              <a:schemeClr val="bg2">
                <a:lumMod val="50000"/>
              </a:schemeClr>
            </a:solidFill>
          </p:spPr>
          <p:txBody>
            <a:bodyPr>
              <a:spAutoFit/>
            </a:bodyPr>
            <a:lstStyle/>
            <a:p>
              <a:pPr algn="ctr">
                <a:defRPr/>
              </a:pPr>
              <a:r>
                <a:rPr lang="en-US" sz="2400" dirty="0"/>
                <a:t>Where to Obtain</a:t>
              </a:r>
            </a:p>
            <a:p>
              <a:pPr algn="ctr">
                <a:defRPr/>
              </a:pPr>
              <a:r>
                <a:rPr lang="en-US" sz="2400" dirty="0"/>
                <a:t>Resources</a:t>
              </a:r>
              <a:endParaRPr lang="en-US" sz="2400" dirty="0"/>
            </a:p>
          </p:txBody>
        </p:sp>
      </p:grpSp>
      <p:sp>
        <p:nvSpPr>
          <p:cNvPr id="15" name="Content Placeholder 2"/>
          <p:cNvSpPr>
            <a:spLocks noGrp="1"/>
          </p:cNvSpPr>
          <p:nvPr>
            <p:ph idx="1"/>
          </p:nvPr>
        </p:nvSpPr>
        <p:spPr>
          <a:xfrm>
            <a:off x="457200" y="1752600"/>
            <a:ext cx="3048000" cy="3124200"/>
          </a:xfrm>
        </p:spPr>
        <p:txBody>
          <a:bodyPr/>
          <a:lstStyle/>
          <a:p>
            <a:pPr indent="-237744" eaLnBrk="1" hangingPunct="1">
              <a:spcBef>
                <a:spcPts val="0"/>
              </a:spcBef>
              <a:buFont typeface="Wingdings 2" pitchFamily="18" charset="2"/>
              <a:buNone/>
              <a:defRPr/>
            </a:pPr>
            <a:r>
              <a:rPr lang="en-US" sz="3400" dirty="0" smtClean="0"/>
              <a:t>   </a:t>
            </a:r>
            <a:r>
              <a:rPr lang="en-US" sz="3400" b="1" dirty="0" smtClean="0"/>
              <a:t>What is an Emergency Operations Plan?</a:t>
            </a:r>
            <a:endParaRPr lang="en-US" sz="5800" dirty="0" smtClean="0"/>
          </a:p>
          <a:p>
            <a:pPr eaLnBrk="1" hangingPunct="1">
              <a:defRPr/>
            </a:pPr>
            <a:endParaRPr lang="en-US" sz="5800" dirty="0" smtClean="0"/>
          </a:p>
          <a:p>
            <a:pPr eaLnBrk="1" hangingPunct="1">
              <a:buFont typeface="Wingdings 2" pitchFamily="18" charset="2"/>
              <a:buNone/>
              <a:defRPr/>
            </a:pPr>
            <a:endParaRPr lang="en-US" b="1" dirty="0" smtClean="0"/>
          </a:p>
          <a:p>
            <a:pPr eaLnBrk="1" hangingPunct="1">
              <a:buFont typeface="Wingdings 2" pitchFamily="18" charset="2"/>
              <a:buNone/>
              <a:defRPr/>
            </a:pPr>
            <a:endParaRPr lang="en-US" sz="5100" b="1" dirty="0" smtClean="0"/>
          </a:p>
          <a:p>
            <a:pPr eaLnBrk="1" hangingPunct="1">
              <a:defRPr/>
            </a:pPr>
            <a:endParaRPr lang="en-US" dirty="0" smtClean="0"/>
          </a:p>
          <a:p>
            <a:pPr eaLnBrk="1" hangingPunct="1">
              <a:defRPr/>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National response framework</a:t>
            </a:r>
            <a:endParaRPr lang="en-US" dirty="0"/>
          </a:p>
        </p:txBody>
      </p:sp>
      <p:sp>
        <p:nvSpPr>
          <p:cNvPr id="4" name="Slide Number Placeholder 3"/>
          <p:cNvSpPr>
            <a:spLocks noGrp="1"/>
          </p:cNvSpPr>
          <p:nvPr>
            <p:ph type="sldNum" sz="quarter" idx="12"/>
          </p:nvPr>
        </p:nvSpPr>
        <p:spPr/>
        <p:txBody>
          <a:bodyPr/>
          <a:lstStyle/>
          <a:p>
            <a:pPr>
              <a:defRPr/>
            </a:pPr>
            <a:fld id="{250C4AC2-B323-42D1-8C28-E8B6EF8FAF6F}" type="slidenum">
              <a:rPr lang="en-US" smtClean="0"/>
              <a:pPr>
                <a:defRPr/>
              </a:pPr>
              <a:t>11</a:t>
            </a:fld>
            <a:endParaRPr lang="en-US" dirty="0"/>
          </a:p>
        </p:txBody>
      </p:sp>
      <p:sp>
        <p:nvSpPr>
          <p:cNvPr id="35843" name="Content Placeholder 2"/>
          <p:cNvSpPr>
            <a:spLocks noGrp="1"/>
          </p:cNvSpPr>
          <p:nvPr>
            <p:ph idx="1"/>
          </p:nvPr>
        </p:nvSpPr>
        <p:spPr>
          <a:xfrm>
            <a:off x="457200" y="2057400"/>
            <a:ext cx="3962400" cy="3124200"/>
          </a:xfrm>
        </p:spPr>
        <p:txBody>
          <a:bodyPr/>
          <a:lstStyle/>
          <a:p>
            <a:pPr eaLnBrk="1" hangingPunct="1">
              <a:buFont typeface="Wingdings 2" pitchFamily="18" charset="2"/>
              <a:buNone/>
            </a:pPr>
            <a:r>
              <a:rPr lang="en-US" sz="3400" smtClean="0"/>
              <a:t>   </a:t>
            </a:r>
            <a:r>
              <a:rPr lang="en-US" sz="3400" b="1" smtClean="0"/>
              <a:t>Guides how the nation conducts all hazard incident response.</a:t>
            </a:r>
            <a:endParaRPr lang="en-US" sz="5800" smtClean="0"/>
          </a:p>
          <a:p>
            <a:pPr eaLnBrk="1" hangingPunct="1"/>
            <a:endParaRPr lang="en-US" sz="5800" smtClean="0"/>
          </a:p>
          <a:p>
            <a:pPr eaLnBrk="1" hangingPunct="1">
              <a:buFont typeface="Wingdings 2" pitchFamily="18" charset="2"/>
              <a:buNone/>
            </a:pPr>
            <a:endParaRPr lang="en-US" b="1" smtClean="0"/>
          </a:p>
          <a:p>
            <a:pPr eaLnBrk="1" hangingPunct="1">
              <a:buFont typeface="Wingdings 2" pitchFamily="18" charset="2"/>
              <a:buNone/>
            </a:pPr>
            <a:endParaRPr lang="en-US" sz="5100" b="1" smtClean="0"/>
          </a:p>
          <a:p>
            <a:pPr eaLnBrk="1" hangingPunct="1"/>
            <a:endParaRPr lang="en-US" smtClean="0"/>
          </a:p>
          <a:p>
            <a:pPr eaLnBrk="1" hangingPunct="1"/>
            <a:endParaRPr lang="en-US" smtClean="0"/>
          </a:p>
        </p:txBody>
      </p:sp>
      <p:pic>
        <p:nvPicPr>
          <p:cNvPr id="12" name="Picture 8" descr="NRF cover"/>
          <p:cNvPicPr>
            <a:picLocks noChangeAspect="1" noChangeArrowheads="1"/>
          </p:cNvPicPr>
          <p:nvPr/>
        </p:nvPicPr>
        <p:blipFill>
          <a:blip r:embed="rId3"/>
          <a:srcRect/>
          <a:stretch>
            <a:fillRect/>
          </a:stretch>
        </p:blipFill>
        <p:spPr bwMode="auto">
          <a:xfrm>
            <a:off x="4648200" y="1828800"/>
            <a:ext cx="2528888" cy="3276600"/>
          </a:xfrm>
          <a:prstGeom prst="rect">
            <a:avLst/>
          </a:prstGeom>
          <a:noFill/>
          <a:ln w="9525">
            <a:solidFill>
              <a:schemeClr val="bg1">
                <a:lumMod val="50000"/>
              </a:schemeClr>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National response framework</a:t>
            </a:r>
            <a:endParaRPr lang="en-US" dirty="0"/>
          </a:p>
        </p:txBody>
      </p:sp>
      <p:sp>
        <p:nvSpPr>
          <p:cNvPr id="37890" name="Content Placeholder 2"/>
          <p:cNvSpPr>
            <a:spLocks noGrp="1"/>
          </p:cNvSpPr>
          <p:nvPr>
            <p:ph idx="1"/>
          </p:nvPr>
        </p:nvSpPr>
        <p:spPr>
          <a:xfrm>
            <a:off x="304800" y="1143000"/>
            <a:ext cx="8839200" cy="4525963"/>
          </a:xfrm>
        </p:spPr>
        <p:txBody>
          <a:bodyPr/>
          <a:lstStyle/>
          <a:p>
            <a:pPr eaLnBrk="1" hangingPunct="1">
              <a:buFont typeface="Wingdings 2" pitchFamily="18" charset="2"/>
              <a:buNone/>
            </a:pPr>
            <a:r>
              <a:rPr lang="en-US" smtClean="0"/>
              <a:t>Key Concepts</a:t>
            </a:r>
          </a:p>
          <a:p>
            <a:pPr lvl="1" eaLnBrk="1" hangingPunct="1"/>
            <a:r>
              <a:rPr lang="en-US" sz="2400" smtClean="0"/>
              <a:t>Aligns key roles and responsibilities across jurisdictions</a:t>
            </a:r>
          </a:p>
          <a:p>
            <a:pPr lvl="1" eaLnBrk="1" hangingPunct="1"/>
            <a:r>
              <a:rPr lang="en-US" sz="2400" smtClean="0"/>
              <a:t>Links all levels of government (local tribal State, Federal), private sector, and nongovernmental organizations in a unified approach to emergency management</a:t>
            </a:r>
          </a:p>
          <a:p>
            <a:pPr lvl="1" eaLnBrk="1" hangingPunct="1"/>
            <a:r>
              <a:rPr lang="en-US" sz="2400" smtClean="0"/>
              <a:t>Always in effect: can be partially or fully implemented</a:t>
            </a:r>
          </a:p>
          <a:p>
            <a:pPr lvl="1" eaLnBrk="1" hangingPunct="1"/>
            <a:r>
              <a:rPr lang="en-US" sz="2400" smtClean="0"/>
              <a:t>Coordinates Federal Assistance without need for formal trigger</a:t>
            </a:r>
          </a:p>
          <a:p>
            <a:pPr lvl="1" eaLnBrk="1" hangingPunct="1"/>
            <a:r>
              <a:rPr lang="en-US" sz="2400" smtClean="0"/>
              <a:t>Builds on the National Incident Management System (NIMS) with its flexible, scalable, and adaptable coordinating structures</a:t>
            </a:r>
          </a:p>
          <a:p>
            <a:pPr lvl="1" eaLnBrk="1" hangingPunct="1"/>
            <a:endParaRPr lang="en-US" sz="2400" smtClean="0"/>
          </a:p>
          <a:p>
            <a:pPr lvl="1" eaLnBrk="1" hangingPunct="1"/>
            <a:endParaRPr lang="en-US" smtClean="0"/>
          </a:p>
        </p:txBody>
      </p:sp>
      <p:sp>
        <p:nvSpPr>
          <p:cNvPr id="4" name="Slide Number Placeholder 3"/>
          <p:cNvSpPr>
            <a:spLocks noGrp="1"/>
          </p:cNvSpPr>
          <p:nvPr>
            <p:ph type="sldNum" sz="quarter" idx="12"/>
          </p:nvPr>
        </p:nvSpPr>
        <p:spPr/>
        <p:txBody>
          <a:bodyPr/>
          <a:lstStyle/>
          <a:p>
            <a:pPr>
              <a:defRPr/>
            </a:pPr>
            <a:fld id="{BB000D52-FD92-4637-8FC5-DB55A3292D53}" type="slidenum">
              <a:rPr lang="en-US" smtClean="0"/>
              <a:pPr>
                <a:defRPr/>
              </a:pPr>
              <a:t>12</a:t>
            </a:fld>
            <a:endParaRPr lang="en-US" dirty="0"/>
          </a:p>
        </p:txBody>
      </p:sp>
      <p:pic>
        <p:nvPicPr>
          <p:cNvPr id="5" name="Picture 8" descr="NRF cover"/>
          <p:cNvPicPr>
            <a:picLocks noChangeAspect="1" noChangeArrowheads="1"/>
          </p:cNvPicPr>
          <p:nvPr/>
        </p:nvPicPr>
        <p:blipFill>
          <a:blip r:embed="rId3"/>
          <a:srcRect/>
          <a:stretch>
            <a:fillRect/>
          </a:stretch>
        </p:blipFill>
        <p:spPr bwMode="auto">
          <a:xfrm>
            <a:off x="7772400" y="381000"/>
            <a:ext cx="941388" cy="1219200"/>
          </a:xfrm>
          <a:prstGeom prst="rect">
            <a:avLst/>
          </a:prstGeom>
          <a:noFill/>
          <a:ln w="9525">
            <a:solidFill>
              <a:schemeClr val="bg1">
                <a:lumMod val="50000"/>
              </a:schemeClr>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a:xfrm>
            <a:off x="304800" y="228600"/>
            <a:ext cx="8458200" cy="762000"/>
          </a:xfrm>
        </p:spPr>
        <p:txBody>
          <a:bodyPr>
            <a:normAutofit fontScale="90000"/>
          </a:bodyPr>
          <a:lstStyle/>
          <a:p>
            <a:pPr eaLnBrk="1" hangingPunct="1">
              <a:defRPr/>
            </a:pPr>
            <a:r>
              <a:rPr lang="en-US" sz="4000" i="1" dirty="0" smtClean="0"/>
              <a:t>How the Framework is Organized</a:t>
            </a:r>
          </a:p>
        </p:txBody>
      </p:sp>
      <p:grpSp>
        <p:nvGrpSpPr>
          <p:cNvPr id="39938" name="Group 20"/>
          <p:cNvGrpSpPr>
            <a:grpSpLocks/>
          </p:cNvGrpSpPr>
          <p:nvPr/>
        </p:nvGrpSpPr>
        <p:grpSpPr bwMode="auto">
          <a:xfrm>
            <a:off x="446088" y="1143000"/>
            <a:ext cx="8316912" cy="4572000"/>
            <a:chOff x="446421" y="1143000"/>
            <a:chExt cx="8392779" cy="5715000"/>
          </a:xfrm>
        </p:grpSpPr>
        <p:pic>
          <p:nvPicPr>
            <p:cNvPr id="39940" name="Picture 8" descr="NRF Resource Center"/>
            <p:cNvPicPr>
              <a:picLocks noChangeAspect="1" noChangeArrowheads="1"/>
            </p:cNvPicPr>
            <p:nvPr/>
          </p:nvPicPr>
          <p:blipFill>
            <a:blip r:embed="rId3"/>
            <a:srcRect b="6668"/>
            <a:stretch>
              <a:fillRect/>
            </a:stretch>
          </p:blipFill>
          <p:spPr bwMode="auto">
            <a:xfrm>
              <a:off x="1476375" y="2590800"/>
              <a:ext cx="7362825" cy="3930650"/>
            </a:xfrm>
            <a:prstGeom prst="rect">
              <a:avLst/>
            </a:prstGeom>
            <a:noFill/>
            <a:ln w="25400">
              <a:solidFill>
                <a:schemeClr val="tx1"/>
              </a:solidFill>
              <a:miter lim="800000"/>
              <a:headEnd/>
              <a:tailEnd/>
            </a:ln>
          </p:spPr>
        </p:pic>
        <p:sp>
          <p:nvSpPr>
            <p:cNvPr id="27" name="Rectangle 26"/>
            <p:cNvSpPr/>
            <p:nvPr/>
          </p:nvSpPr>
          <p:spPr bwMode="auto">
            <a:xfrm>
              <a:off x="2748467" y="3532188"/>
              <a:ext cx="5874466" cy="2792016"/>
            </a:xfrm>
            <a:prstGeom prst="rect">
              <a:avLst/>
            </a:prstGeom>
            <a:solidFill>
              <a:srgbClr val="4583BB"/>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effectLst>
                  <a:outerShdw blurRad="38100" dist="38100" dir="2700000" algn="tl">
                    <a:srgbClr val="000000">
                      <a:alpha val="43137"/>
                    </a:srgbClr>
                  </a:outerShdw>
                </a:effectLst>
              </a:endParaRPr>
            </a:p>
          </p:txBody>
        </p:sp>
        <p:sp>
          <p:nvSpPr>
            <p:cNvPr id="39942" name="Text Box 18"/>
            <p:cNvSpPr txBox="1">
              <a:spLocks noChangeArrowheads="1"/>
            </p:cNvSpPr>
            <p:nvPr/>
          </p:nvSpPr>
          <p:spPr bwMode="auto">
            <a:xfrm>
              <a:off x="4419600" y="1295400"/>
              <a:ext cx="3962400" cy="1035050"/>
            </a:xfrm>
            <a:prstGeom prst="rect">
              <a:avLst/>
            </a:prstGeom>
            <a:noFill/>
            <a:ln w="9525">
              <a:noFill/>
              <a:miter lim="800000"/>
              <a:headEnd/>
              <a:tailEnd/>
            </a:ln>
          </p:spPr>
          <p:txBody>
            <a:bodyPr>
              <a:spAutoFit/>
            </a:bodyPr>
            <a:lstStyle/>
            <a:p>
              <a:pPr eaLnBrk="0" hangingPunct="0">
                <a:lnSpc>
                  <a:spcPct val="90000"/>
                </a:lnSpc>
                <a:spcBef>
                  <a:spcPct val="40000"/>
                </a:spcBef>
                <a:buClr>
                  <a:schemeClr val="tx1"/>
                </a:buClr>
                <a:buFont typeface="Wingdings" pitchFamily="2" charset="2"/>
                <a:buNone/>
              </a:pPr>
              <a:r>
                <a:rPr lang="en-US" sz="1700" b="1"/>
                <a:t>Doctrine, organization, roles and responsibilities, response actions and planning requirements that guide national response</a:t>
              </a:r>
            </a:p>
          </p:txBody>
        </p:sp>
        <p:sp>
          <p:nvSpPr>
            <p:cNvPr id="39943" name="AutoShape 13"/>
            <p:cNvSpPr>
              <a:spLocks noChangeArrowheads="1"/>
            </p:cNvSpPr>
            <p:nvPr/>
          </p:nvSpPr>
          <p:spPr bwMode="auto">
            <a:xfrm>
              <a:off x="2933700" y="4987925"/>
              <a:ext cx="1878013" cy="558800"/>
            </a:xfrm>
            <a:prstGeom prst="roundRect">
              <a:avLst>
                <a:gd name="adj" fmla="val 16667"/>
              </a:avLst>
            </a:prstGeom>
            <a:solidFill>
              <a:srgbClr val="CCCCFF"/>
            </a:solidFill>
            <a:ln w="9525">
              <a:solidFill>
                <a:schemeClr val="tx1"/>
              </a:solidFill>
              <a:round/>
              <a:headEnd/>
              <a:tailEnd/>
            </a:ln>
          </p:spPr>
          <p:txBody>
            <a:bodyPr wrap="none" anchor="ctr"/>
            <a:lstStyle/>
            <a:p>
              <a:pPr algn="ctr" eaLnBrk="0" hangingPunct="0"/>
              <a:r>
                <a:rPr lang="en-US" sz="1400" b="1"/>
                <a:t>Incident</a:t>
              </a:r>
            </a:p>
            <a:p>
              <a:pPr algn="ctr" eaLnBrk="0" hangingPunct="0"/>
              <a:r>
                <a:rPr lang="en-US" sz="1400" b="1"/>
                <a:t>Annexes</a:t>
              </a:r>
            </a:p>
          </p:txBody>
        </p:sp>
        <p:sp>
          <p:nvSpPr>
            <p:cNvPr id="6154" name="Text Box 14"/>
            <p:cNvSpPr txBox="1">
              <a:spLocks noChangeArrowheads="1"/>
            </p:cNvSpPr>
            <p:nvPr/>
          </p:nvSpPr>
          <p:spPr bwMode="auto">
            <a:xfrm>
              <a:off x="4965609" y="5062141"/>
              <a:ext cx="3817522" cy="492125"/>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eaLnBrk="0" hangingPunct="0">
                <a:defRPr/>
              </a:pPr>
              <a:r>
                <a:rPr lang="en-US" sz="1300" b="1" dirty="0"/>
                <a:t>Incident-specific applications of the Framework</a:t>
              </a:r>
            </a:p>
          </p:txBody>
        </p:sp>
        <p:sp>
          <p:nvSpPr>
            <p:cNvPr id="39945" name="AutoShape 12"/>
            <p:cNvSpPr>
              <a:spLocks noChangeArrowheads="1"/>
            </p:cNvSpPr>
            <p:nvPr/>
          </p:nvSpPr>
          <p:spPr bwMode="auto">
            <a:xfrm>
              <a:off x="2933700" y="4343400"/>
              <a:ext cx="1944688" cy="560388"/>
            </a:xfrm>
            <a:prstGeom prst="roundRect">
              <a:avLst>
                <a:gd name="adj" fmla="val 16667"/>
              </a:avLst>
            </a:prstGeom>
            <a:solidFill>
              <a:srgbClr val="FF9933"/>
            </a:solidFill>
            <a:ln w="9525">
              <a:solidFill>
                <a:schemeClr val="tx1"/>
              </a:solidFill>
              <a:round/>
              <a:headEnd/>
              <a:tailEnd/>
            </a:ln>
          </p:spPr>
          <p:txBody>
            <a:bodyPr wrap="none" anchor="ctr"/>
            <a:lstStyle/>
            <a:p>
              <a:pPr algn="ctr" eaLnBrk="0" hangingPunct="0"/>
              <a:r>
                <a:rPr lang="en-US" sz="1400" b="1"/>
                <a:t>Support </a:t>
              </a:r>
            </a:p>
            <a:p>
              <a:pPr algn="ctr" eaLnBrk="0" hangingPunct="0"/>
              <a:r>
                <a:rPr lang="en-US" sz="1400" b="1"/>
                <a:t>Annexes</a:t>
              </a:r>
            </a:p>
          </p:txBody>
        </p:sp>
        <p:sp>
          <p:nvSpPr>
            <p:cNvPr id="6169" name="Text Box 16"/>
            <p:cNvSpPr txBox="1">
              <a:spLocks noChangeArrowheads="1"/>
            </p:cNvSpPr>
            <p:nvPr/>
          </p:nvSpPr>
          <p:spPr bwMode="auto">
            <a:xfrm>
              <a:off x="4965609" y="4387454"/>
              <a:ext cx="3873591" cy="492125"/>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eaLnBrk="0" hangingPunct="0">
                <a:defRPr/>
              </a:pPr>
              <a:r>
                <a:rPr lang="en-US" sz="1300" b="1" dirty="0"/>
                <a:t>Essential supporting aspects of the Federal response common to all incidents</a:t>
              </a:r>
            </a:p>
          </p:txBody>
        </p:sp>
        <p:sp>
          <p:nvSpPr>
            <p:cNvPr id="39947" name="AutoShape 11"/>
            <p:cNvSpPr>
              <a:spLocks noChangeArrowheads="1"/>
            </p:cNvSpPr>
            <p:nvPr/>
          </p:nvSpPr>
          <p:spPr bwMode="auto">
            <a:xfrm>
              <a:off x="2933700" y="3690938"/>
              <a:ext cx="1943100" cy="558800"/>
            </a:xfrm>
            <a:prstGeom prst="roundRect">
              <a:avLst>
                <a:gd name="adj" fmla="val 16667"/>
              </a:avLst>
            </a:prstGeom>
            <a:solidFill>
              <a:srgbClr val="FFFF99"/>
            </a:solidFill>
            <a:ln w="12700">
              <a:solidFill>
                <a:schemeClr val="tx1"/>
              </a:solidFill>
              <a:round/>
              <a:headEnd/>
              <a:tailEnd/>
            </a:ln>
          </p:spPr>
          <p:txBody>
            <a:bodyPr wrap="none" anchor="ctr"/>
            <a:lstStyle/>
            <a:p>
              <a:pPr algn="ctr" eaLnBrk="0" hangingPunct="0"/>
              <a:r>
                <a:rPr lang="en-US" sz="1300" b="1"/>
                <a:t>Emergency Support </a:t>
              </a:r>
            </a:p>
            <a:p>
              <a:pPr algn="ctr" eaLnBrk="0" hangingPunct="0"/>
              <a:r>
                <a:rPr lang="en-US" sz="1300" b="1"/>
                <a:t>Function Annexes</a:t>
              </a:r>
            </a:p>
          </p:txBody>
        </p:sp>
        <p:sp>
          <p:nvSpPr>
            <p:cNvPr id="6157" name="Text Box 17"/>
            <p:cNvSpPr txBox="1">
              <a:spLocks noChangeArrowheads="1"/>
            </p:cNvSpPr>
            <p:nvPr/>
          </p:nvSpPr>
          <p:spPr bwMode="auto">
            <a:xfrm>
              <a:off x="4965609" y="3647281"/>
              <a:ext cx="3638100" cy="690563"/>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eaLnBrk="0" hangingPunct="0">
                <a:defRPr/>
              </a:pPr>
              <a:r>
                <a:rPr lang="en-US" sz="1300" b="1" dirty="0"/>
                <a:t>Mechanisms to group and provide Federal resources and capabilities to support State and local responders</a:t>
              </a:r>
            </a:p>
          </p:txBody>
        </p:sp>
        <p:sp>
          <p:nvSpPr>
            <p:cNvPr id="39949" name="AutoShape 14"/>
            <p:cNvSpPr>
              <a:spLocks noChangeArrowheads="1"/>
            </p:cNvSpPr>
            <p:nvPr/>
          </p:nvSpPr>
          <p:spPr bwMode="auto">
            <a:xfrm>
              <a:off x="2933700" y="5638800"/>
              <a:ext cx="1879600" cy="558800"/>
            </a:xfrm>
            <a:prstGeom prst="roundRect">
              <a:avLst>
                <a:gd name="adj" fmla="val 16667"/>
              </a:avLst>
            </a:prstGeom>
            <a:solidFill>
              <a:srgbClr val="66CCFF"/>
            </a:solidFill>
            <a:ln w="9525">
              <a:solidFill>
                <a:schemeClr val="tx1"/>
              </a:solidFill>
              <a:round/>
              <a:headEnd/>
              <a:tailEnd/>
            </a:ln>
          </p:spPr>
          <p:txBody>
            <a:bodyPr wrap="none" anchor="ctr"/>
            <a:lstStyle/>
            <a:p>
              <a:pPr algn="ctr" eaLnBrk="0" hangingPunct="0"/>
              <a:r>
                <a:rPr lang="en-US" sz="1400" b="1"/>
                <a:t>Partner </a:t>
              </a:r>
              <a:br>
                <a:rPr lang="en-US" sz="1400" b="1"/>
              </a:br>
              <a:r>
                <a:rPr lang="en-US" sz="1400" b="1"/>
                <a:t>Guides</a:t>
              </a:r>
            </a:p>
          </p:txBody>
        </p:sp>
        <p:sp>
          <p:nvSpPr>
            <p:cNvPr id="39950" name="Text Box 15"/>
            <p:cNvSpPr txBox="1">
              <a:spLocks noChangeArrowheads="1"/>
            </p:cNvSpPr>
            <p:nvPr/>
          </p:nvSpPr>
          <p:spPr bwMode="auto">
            <a:xfrm>
              <a:off x="6354763" y="5988050"/>
              <a:ext cx="2290762" cy="277813"/>
            </a:xfrm>
            <a:prstGeom prst="rect">
              <a:avLst/>
            </a:prstGeom>
            <a:noFill/>
            <a:ln w="9525">
              <a:noFill/>
              <a:miter lim="800000"/>
              <a:headEnd/>
              <a:tailEnd/>
            </a:ln>
          </p:spPr>
          <p:txBody>
            <a:bodyPr>
              <a:spAutoFit/>
            </a:bodyPr>
            <a:lstStyle/>
            <a:p>
              <a:pPr eaLnBrk="0" hangingPunct="0">
                <a:buFontTx/>
                <a:buChar char="•"/>
              </a:pPr>
              <a:endParaRPr lang="en-US" sz="1200">
                <a:solidFill>
                  <a:srgbClr val="66CCFF"/>
                </a:solidFill>
              </a:endParaRPr>
            </a:p>
          </p:txBody>
        </p:sp>
        <p:sp>
          <p:nvSpPr>
            <p:cNvPr id="6167" name="Text Box 19"/>
            <p:cNvSpPr txBox="1">
              <a:spLocks noChangeArrowheads="1"/>
            </p:cNvSpPr>
            <p:nvPr/>
          </p:nvSpPr>
          <p:spPr bwMode="auto">
            <a:xfrm>
              <a:off x="4965609" y="5639594"/>
              <a:ext cx="3817522" cy="492125"/>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eaLnBrk="0" hangingPunct="0">
                <a:defRPr/>
              </a:pPr>
              <a:r>
                <a:rPr lang="en-US" sz="1300" b="1" dirty="0"/>
                <a:t>Next level of detail in response actions tailored to the actionable entity  </a:t>
              </a:r>
            </a:p>
          </p:txBody>
        </p:sp>
        <p:pic>
          <p:nvPicPr>
            <p:cNvPr id="31" name="Picture 6" descr="NRF Cover"/>
            <p:cNvPicPr>
              <a:picLocks noChangeAspect="1" noChangeArrowheads="1"/>
            </p:cNvPicPr>
            <p:nvPr/>
          </p:nvPicPr>
          <p:blipFill>
            <a:blip r:embed="rId4" cstate="print"/>
            <a:srcRect/>
            <a:stretch>
              <a:fillRect/>
            </a:stretch>
          </p:blipFill>
          <p:spPr bwMode="auto">
            <a:xfrm>
              <a:off x="446421" y="1143000"/>
              <a:ext cx="2068179" cy="2667000"/>
            </a:xfrm>
            <a:prstGeom prst="rect">
              <a:avLst/>
            </a:prstGeom>
            <a:noFill/>
            <a:ln w="2540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p:spPr>
        </p:pic>
        <p:grpSp>
          <p:nvGrpSpPr>
            <p:cNvPr id="39953" name="Group 33"/>
            <p:cNvGrpSpPr>
              <a:grpSpLocks/>
            </p:cNvGrpSpPr>
            <p:nvPr/>
          </p:nvGrpSpPr>
          <p:grpSpPr bwMode="auto">
            <a:xfrm>
              <a:off x="2667000" y="1365250"/>
              <a:ext cx="1676400" cy="914400"/>
              <a:chOff x="3124200" y="1322696"/>
              <a:chExt cx="1676400" cy="914400"/>
            </a:xfrm>
          </p:grpSpPr>
          <p:sp>
            <p:nvSpPr>
              <p:cNvPr id="32" name="Pentagon 31"/>
              <p:cNvSpPr/>
              <p:nvPr/>
            </p:nvSpPr>
            <p:spPr bwMode="auto">
              <a:xfrm rot="10800000">
                <a:off x="3123967" y="1322696"/>
                <a:ext cx="1600379" cy="914798"/>
              </a:xfrm>
              <a:prstGeom prst="homePlate">
                <a:avLst>
                  <a:gd name="adj" fmla="val 57463"/>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39956" name="TextBox 32"/>
              <p:cNvSpPr txBox="1">
                <a:spLocks noChangeArrowheads="1"/>
              </p:cNvSpPr>
              <p:nvPr/>
            </p:nvSpPr>
            <p:spPr bwMode="auto">
              <a:xfrm>
                <a:off x="3352800" y="1340282"/>
                <a:ext cx="1447800" cy="807914"/>
              </a:xfrm>
              <a:prstGeom prst="rect">
                <a:avLst/>
              </a:prstGeom>
              <a:noFill/>
              <a:ln w="9525">
                <a:noFill/>
                <a:miter lim="800000"/>
                <a:headEnd/>
                <a:tailEnd/>
              </a:ln>
            </p:spPr>
            <p:txBody>
              <a:bodyPr>
                <a:spAutoFit/>
              </a:bodyPr>
              <a:lstStyle/>
              <a:p>
                <a:pPr algn="ctr"/>
                <a:r>
                  <a:rPr lang="en-US"/>
                  <a:t>Core Document</a:t>
                </a:r>
              </a:p>
            </p:txBody>
          </p:sp>
        </p:grpSp>
        <p:sp>
          <p:nvSpPr>
            <p:cNvPr id="39954" name="TextBox 19"/>
            <p:cNvSpPr txBox="1">
              <a:spLocks noChangeArrowheads="1"/>
            </p:cNvSpPr>
            <p:nvPr/>
          </p:nvSpPr>
          <p:spPr bwMode="auto">
            <a:xfrm>
              <a:off x="3581400" y="6550025"/>
              <a:ext cx="3124200" cy="307975"/>
            </a:xfrm>
            <a:prstGeom prst="rect">
              <a:avLst/>
            </a:prstGeom>
            <a:noFill/>
            <a:ln w="9525">
              <a:noFill/>
              <a:miter lim="800000"/>
              <a:headEnd/>
              <a:tailEnd/>
            </a:ln>
          </p:spPr>
          <p:txBody>
            <a:bodyPr>
              <a:spAutoFit/>
            </a:bodyPr>
            <a:lstStyle/>
            <a:p>
              <a:pPr algn="ctr"/>
              <a:r>
                <a:rPr lang="en-US" sz="1400"/>
                <a:t>www.fema.gov/nrf</a:t>
              </a:r>
            </a:p>
          </p:txBody>
        </p:sp>
      </p:grpSp>
      <p:sp>
        <p:nvSpPr>
          <p:cNvPr id="22" name="Slide Number Placeholder 21"/>
          <p:cNvSpPr>
            <a:spLocks noGrp="1"/>
          </p:cNvSpPr>
          <p:nvPr>
            <p:ph type="sldNum" sz="quarter" idx="12"/>
          </p:nvPr>
        </p:nvSpPr>
        <p:spPr>
          <a:xfrm>
            <a:off x="8080375" y="6477000"/>
            <a:ext cx="758825" cy="247650"/>
          </a:xfrm>
        </p:spPr>
        <p:txBody>
          <a:bodyPr/>
          <a:lstStyle/>
          <a:p>
            <a:pPr>
              <a:defRPr/>
            </a:pPr>
            <a:r>
              <a:rPr lang="en-US" dirty="0" smtClean="0"/>
              <a:t>13</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National response framework</a:t>
            </a:r>
            <a:endParaRPr lang="en-US" dirty="0"/>
          </a:p>
        </p:txBody>
      </p:sp>
      <p:sp>
        <p:nvSpPr>
          <p:cNvPr id="41986" name="Content Placeholder 2"/>
          <p:cNvSpPr>
            <a:spLocks noGrp="1"/>
          </p:cNvSpPr>
          <p:nvPr>
            <p:ph idx="1"/>
          </p:nvPr>
        </p:nvSpPr>
        <p:spPr>
          <a:xfrm>
            <a:off x="228600" y="1219200"/>
            <a:ext cx="8991600" cy="4419600"/>
          </a:xfrm>
        </p:spPr>
        <p:txBody>
          <a:bodyPr/>
          <a:lstStyle/>
          <a:p>
            <a:pPr eaLnBrk="1" hangingPunct="1"/>
            <a:r>
              <a:rPr lang="en-US" sz="2400" smtClean="0"/>
              <a:t>Written for two audiences</a:t>
            </a:r>
          </a:p>
          <a:p>
            <a:pPr lvl="1" eaLnBrk="1" hangingPunct="1"/>
            <a:r>
              <a:rPr lang="en-US" sz="1800" smtClean="0"/>
              <a:t>Senior elected and appointed officials</a:t>
            </a:r>
          </a:p>
          <a:p>
            <a:pPr lvl="1" eaLnBrk="1" hangingPunct="1"/>
            <a:r>
              <a:rPr lang="en-US" sz="1800" smtClean="0"/>
              <a:t>Emergency management practitioners</a:t>
            </a:r>
          </a:p>
          <a:p>
            <a:pPr eaLnBrk="1" hangingPunct="1"/>
            <a:r>
              <a:rPr lang="en-US" sz="2400" smtClean="0"/>
              <a:t>Emphasizes roles of the local and tribal governments, States, NGOs, individuals and the private sector</a:t>
            </a:r>
          </a:p>
          <a:p>
            <a:pPr eaLnBrk="1" hangingPunct="1"/>
            <a:r>
              <a:rPr lang="en-US" sz="2400" smtClean="0"/>
              <a:t>Establishes Response Doctrine</a:t>
            </a:r>
          </a:p>
          <a:p>
            <a:pPr lvl="1" eaLnBrk="1" hangingPunct="1"/>
            <a:r>
              <a:rPr lang="en-US" sz="1800" smtClean="0"/>
              <a:t>Engaged partnership</a:t>
            </a:r>
          </a:p>
          <a:p>
            <a:pPr lvl="1" eaLnBrk="1" hangingPunct="1"/>
            <a:r>
              <a:rPr lang="en-US" sz="1800" smtClean="0"/>
              <a:t>Tiered response</a:t>
            </a:r>
          </a:p>
          <a:p>
            <a:pPr lvl="1" eaLnBrk="1" hangingPunct="1"/>
            <a:r>
              <a:rPr lang="en-US" sz="1800" smtClean="0"/>
              <a:t>Scalable, flexible, and adaptable operational capabilities</a:t>
            </a:r>
          </a:p>
          <a:p>
            <a:pPr lvl="1" eaLnBrk="1" hangingPunct="1"/>
            <a:r>
              <a:rPr lang="en-US" sz="1800" smtClean="0"/>
              <a:t>United of effort through unified command</a:t>
            </a:r>
          </a:p>
          <a:p>
            <a:pPr lvl="1" eaLnBrk="1" hangingPunct="1"/>
            <a:r>
              <a:rPr lang="en-US" sz="1800" smtClean="0"/>
              <a:t>Readiness to act</a:t>
            </a:r>
          </a:p>
          <a:p>
            <a:pPr eaLnBrk="1" hangingPunct="1"/>
            <a:r>
              <a:rPr lang="en-US" sz="2400" smtClean="0"/>
              <a:t>Establishes planning as a critical element of effective response</a:t>
            </a:r>
          </a:p>
        </p:txBody>
      </p:sp>
      <p:sp>
        <p:nvSpPr>
          <p:cNvPr id="4" name="Slide Number Placeholder 3"/>
          <p:cNvSpPr>
            <a:spLocks noGrp="1"/>
          </p:cNvSpPr>
          <p:nvPr>
            <p:ph type="sldNum" sz="quarter" idx="12"/>
          </p:nvPr>
        </p:nvSpPr>
        <p:spPr/>
        <p:txBody>
          <a:bodyPr/>
          <a:lstStyle/>
          <a:p>
            <a:pPr>
              <a:defRPr/>
            </a:pPr>
            <a:fld id="{2BBCD32C-6088-46B7-AE0E-13C21F18B2AB}" type="slidenum">
              <a:rPr lang="en-US" smtClean="0"/>
              <a:pPr>
                <a:defRPr/>
              </a:pPr>
              <a:t>14</a:t>
            </a:fld>
            <a:endParaRPr lang="en-US" dirty="0"/>
          </a:p>
        </p:txBody>
      </p:sp>
      <p:pic>
        <p:nvPicPr>
          <p:cNvPr id="5" name="Picture 8" descr="NRF cover"/>
          <p:cNvPicPr>
            <a:picLocks noChangeAspect="1" noChangeArrowheads="1"/>
          </p:cNvPicPr>
          <p:nvPr/>
        </p:nvPicPr>
        <p:blipFill>
          <a:blip r:embed="rId3"/>
          <a:srcRect/>
          <a:stretch>
            <a:fillRect/>
          </a:stretch>
        </p:blipFill>
        <p:spPr bwMode="auto">
          <a:xfrm>
            <a:off x="7772400" y="381000"/>
            <a:ext cx="941388" cy="1219200"/>
          </a:xfrm>
          <a:prstGeom prst="rect">
            <a:avLst/>
          </a:prstGeom>
          <a:noFill/>
          <a:ln w="9525">
            <a:solidFill>
              <a:schemeClr val="bg1">
                <a:lumMod val="50000"/>
              </a:schemeClr>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Applying the framework</a:t>
            </a:r>
            <a:endParaRPr lang="en-US" dirty="0"/>
          </a:p>
        </p:txBody>
      </p:sp>
      <p:sp>
        <p:nvSpPr>
          <p:cNvPr id="44034" name="Content Placeholder 2"/>
          <p:cNvSpPr>
            <a:spLocks noGrp="1"/>
          </p:cNvSpPr>
          <p:nvPr>
            <p:ph idx="1"/>
          </p:nvPr>
        </p:nvSpPr>
        <p:spPr>
          <a:xfrm>
            <a:off x="457200" y="1524000"/>
            <a:ext cx="8686800" cy="4525963"/>
          </a:xfrm>
        </p:spPr>
        <p:txBody>
          <a:bodyPr/>
          <a:lstStyle/>
          <a:p>
            <a:pPr eaLnBrk="1" hangingPunct="1"/>
            <a:r>
              <a:rPr lang="en-US" sz="2400" smtClean="0"/>
              <a:t>Most incidents wholly managed locally</a:t>
            </a:r>
          </a:p>
          <a:p>
            <a:pPr lvl="1" eaLnBrk="1" hangingPunct="1"/>
            <a:r>
              <a:rPr lang="en-US" sz="1800" smtClean="0"/>
              <a:t>Some require additional support</a:t>
            </a:r>
          </a:p>
          <a:p>
            <a:pPr lvl="1" eaLnBrk="1" hangingPunct="1"/>
            <a:r>
              <a:rPr lang="en-US" sz="1800" smtClean="0"/>
              <a:t>Small number require Federal support</a:t>
            </a:r>
          </a:p>
          <a:p>
            <a:pPr lvl="1" eaLnBrk="1" hangingPunct="1"/>
            <a:r>
              <a:rPr lang="en-US" sz="1800" smtClean="0"/>
              <a:t>Catastrophic requires significant Federal support</a:t>
            </a:r>
          </a:p>
          <a:p>
            <a:pPr lvl="1" eaLnBrk="1" hangingPunct="1"/>
            <a:r>
              <a:rPr lang="en-US" sz="1800" smtClean="0"/>
              <a:t>State Governor must request Federal support</a:t>
            </a:r>
          </a:p>
          <a:p>
            <a:pPr eaLnBrk="1" hangingPunct="1"/>
            <a:r>
              <a:rPr lang="en-US" sz="2400" smtClean="0"/>
              <a:t>Minor event might be initial phase of larger, rapidly growing threat</a:t>
            </a:r>
          </a:p>
          <a:p>
            <a:pPr lvl="1" eaLnBrk="1" hangingPunct="1"/>
            <a:r>
              <a:rPr lang="en-US" sz="1800" smtClean="0"/>
              <a:t>Accelerate assessment and response</a:t>
            </a:r>
          </a:p>
          <a:p>
            <a:pPr lvl="1" eaLnBrk="1" hangingPunct="1"/>
            <a:r>
              <a:rPr lang="en-US" sz="1800" smtClean="0"/>
              <a:t>Federal department/agency, acting on own authority, may be initial Federal responder</a:t>
            </a:r>
          </a:p>
          <a:p>
            <a:pPr lvl="1" eaLnBrk="1" hangingPunct="1"/>
            <a:r>
              <a:rPr lang="en-US" sz="1800" smtClean="0"/>
              <a:t>Integrated, systematic Federal Response intended to occur seamlessly</a:t>
            </a:r>
          </a:p>
        </p:txBody>
      </p:sp>
      <p:sp>
        <p:nvSpPr>
          <p:cNvPr id="4" name="Slide Number Placeholder 3"/>
          <p:cNvSpPr>
            <a:spLocks noGrp="1"/>
          </p:cNvSpPr>
          <p:nvPr>
            <p:ph type="sldNum" sz="quarter" idx="12"/>
          </p:nvPr>
        </p:nvSpPr>
        <p:spPr/>
        <p:txBody>
          <a:bodyPr/>
          <a:lstStyle/>
          <a:p>
            <a:pPr>
              <a:defRPr/>
            </a:pPr>
            <a:fld id="{83BCA25C-E481-464C-A5BF-10075441DF61}" type="slidenum">
              <a:rPr lang="en-US" smtClean="0"/>
              <a:pPr>
                <a:defRPr/>
              </a:pPr>
              <a:t>15</a:t>
            </a:fld>
            <a:endParaRPr lang="en-US" dirty="0"/>
          </a:p>
        </p:txBody>
      </p:sp>
      <p:pic>
        <p:nvPicPr>
          <p:cNvPr id="5" name="Picture 8" descr="NRF cover"/>
          <p:cNvPicPr>
            <a:picLocks noChangeAspect="1" noChangeArrowheads="1"/>
          </p:cNvPicPr>
          <p:nvPr/>
        </p:nvPicPr>
        <p:blipFill>
          <a:blip r:embed="rId3"/>
          <a:srcRect/>
          <a:stretch>
            <a:fillRect/>
          </a:stretch>
        </p:blipFill>
        <p:spPr bwMode="auto">
          <a:xfrm>
            <a:off x="7772400" y="381000"/>
            <a:ext cx="941388" cy="1219200"/>
          </a:xfrm>
          <a:prstGeom prst="rect">
            <a:avLst/>
          </a:prstGeom>
          <a:noFill/>
          <a:ln w="9525">
            <a:solidFill>
              <a:schemeClr val="bg1">
                <a:lumMod val="50000"/>
              </a:schemeClr>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Stakeholder responsibilities</a:t>
            </a:r>
            <a:endParaRPr lang="en-US" dirty="0"/>
          </a:p>
        </p:txBody>
      </p:sp>
      <p:sp>
        <p:nvSpPr>
          <p:cNvPr id="46082" name="Content Placeholder 2"/>
          <p:cNvSpPr>
            <a:spLocks noGrp="1"/>
          </p:cNvSpPr>
          <p:nvPr>
            <p:ph idx="1"/>
          </p:nvPr>
        </p:nvSpPr>
        <p:spPr>
          <a:xfrm>
            <a:off x="457200" y="1143000"/>
            <a:ext cx="8686800" cy="4525963"/>
          </a:xfrm>
        </p:spPr>
        <p:txBody>
          <a:bodyPr/>
          <a:lstStyle/>
          <a:p>
            <a:pPr eaLnBrk="1" hangingPunct="1">
              <a:buFont typeface="Wingdings 2" pitchFamily="18" charset="2"/>
              <a:buNone/>
            </a:pPr>
            <a:r>
              <a:rPr lang="en-US" smtClean="0"/>
              <a:t>State Governments</a:t>
            </a:r>
          </a:p>
          <a:p>
            <a:pPr eaLnBrk="1" hangingPunct="1"/>
            <a:r>
              <a:rPr lang="en-US" sz="2400" smtClean="0"/>
              <a:t>Governors have responsibility for public safety and welfare.</a:t>
            </a:r>
          </a:p>
          <a:p>
            <a:pPr eaLnBrk="1" hangingPunct="1"/>
            <a:r>
              <a:rPr lang="en-US" sz="2400" smtClean="0"/>
              <a:t> States coordinate resources and capabilities and obtain support from other States and the Federal government.</a:t>
            </a:r>
          </a:p>
          <a:p>
            <a:pPr eaLnBrk="1" hangingPunct="1"/>
            <a:r>
              <a:rPr lang="en-US" sz="2400" smtClean="0"/>
              <a:t>States supplement and facilitate local efforts before, during , and after incidents.</a:t>
            </a:r>
          </a:p>
          <a:p>
            <a:pPr eaLnBrk="1" hangingPunct="1"/>
            <a:r>
              <a:rPr lang="en-US" sz="2400" smtClean="0"/>
              <a:t>State key roles and responsibilities</a:t>
            </a:r>
          </a:p>
          <a:p>
            <a:pPr lvl="1" eaLnBrk="1" hangingPunct="1"/>
            <a:r>
              <a:rPr lang="en-US" sz="2000" smtClean="0"/>
              <a:t>Governor</a:t>
            </a:r>
          </a:p>
          <a:p>
            <a:pPr lvl="1" eaLnBrk="1" hangingPunct="1"/>
            <a:r>
              <a:rPr lang="en-US" sz="2000" smtClean="0"/>
              <a:t>Homeland Security Advisor</a:t>
            </a:r>
          </a:p>
          <a:p>
            <a:pPr lvl="1" eaLnBrk="1" hangingPunct="1"/>
            <a:r>
              <a:rPr lang="en-US" sz="2000" smtClean="0"/>
              <a:t>Director, State Emergency Management Agency</a:t>
            </a:r>
          </a:p>
          <a:p>
            <a:pPr lvl="1" eaLnBrk="1" hangingPunct="1"/>
            <a:r>
              <a:rPr lang="en-US" sz="2000" smtClean="0"/>
              <a:t>State Coordinating Officer</a:t>
            </a:r>
          </a:p>
          <a:p>
            <a:pPr lvl="1" eaLnBrk="1" hangingPunct="1"/>
            <a:endParaRPr lang="en-US" sz="2000" smtClean="0"/>
          </a:p>
          <a:p>
            <a:pPr lvl="1" eaLnBrk="1" hangingPunct="1"/>
            <a:endParaRPr lang="en-US" sz="2000" smtClean="0"/>
          </a:p>
          <a:p>
            <a:pPr eaLnBrk="1" hangingPunct="1">
              <a:buFont typeface="Wingdings 2" pitchFamily="18" charset="2"/>
              <a:buNone/>
            </a:pPr>
            <a:endParaRPr lang="en-US" sz="2400" smtClean="0"/>
          </a:p>
        </p:txBody>
      </p:sp>
      <p:sp>
        <p:nvSpPr>
          <p:cNvPr id="4" name="Slide Number Placeholder 3"/>
          <p:cNvSpPr>
            <a:spLocks noGrp="1"/>
          </p:cNvSpPr>
          <p:nvPr>
            <p:ph type="sldNum" sz="quarter" idx="12"/>
          </p:nvPr>
        </p:nvSpPr>
        <p:spPr/>
        <p:txBody>
          <a:bodyPr/>
          <a:lstStyle/>
          <a:p>
            <a:pPr>
              <a:defRPr/>
            </a:pPr>
            <a:fld id="{470819DF-DEF1-407D-9083-37A60330EB39}" type="slidenum">
              <a:rPr lang="en-US" smtClean="0"/>
              <a:pPr>
                <a:defRPr/>
              </a:pPr>
              <a:t>16</a:t>
            </a:fld>
            <a:endParaRPr lang="en-US" dirty="0"/>
          </a:p>
        </p:txBody>
      </p:sp>
      <p:grpSp>
        <p:nvGrpSpPr>
          <p:cNvPr id="46084" name="Group 20"/>
          <p:cNvGrpSpPr>
            <a:grpSpLocks/>
          </p:cNvGrpSpPr>
          <p:nvPr/>
        </p:nvGrpSpPr>
        <p:grpSpPr bwMode="auto">
          <a:xfrm>
            <a:off x="6400800" y="3581400"/>
            <a:ext cx="2438400" cy="1787525"/>
            <a:chOff x="6248400" y="3164840"/>
            <a:chExt cx="2438400" cy="1788160"/>
          </a:xfrm>
        </p:grpSpPr>
        <p:pic>
          <p:nvPicPr>
            <p:cNvPr id="46085" name="Picture 13" descr="FEMA Puzzle2"/>
            <p:cNvPicPr>
              <a:picLocks noChangeAspect="1" noChangeArrowheads="1"/>
            </p:cNvPicPr>
            <p:nvPr/>
          </p:nvPicPr>
          <p:blipFill>
            <a:blip r:embed="rId3"/>
            <a:srcRect/>
            <a:stretch>
              <a:fillRect/>
            </a:stretch>
          </p:blipFill>
          <p:spPr bwMode="auto">
            <a:xfrm>
              <a:off x="6248400" y="3164840"/>
              <a:ext cx="2438400" cy="1788160"/>
            </a:xfrm>
            <a:prstGeom prst="rect">
              <a:avLst/>
            </a:prstGeom>
            <a:noFill/>
            <a:ln w="9525">
              <a:noFill/>
              <a:miter lim="800000"/>
              <a:headEnd/>
              <a:tailEnd/>
            </a:ln>
          </p:spPr>
        </p:pic>
        <p:sp>
          <p:nvSpPr>
            <p:cNvPr id="46086" name="Text Box 14"/>
            <p:cNvSpPr txBox="1">
              <a:spLocks noChangeArrowheads="1"/>
            </p:cNvSpPr>
            <p:nvPr/>
          </p:nvSpPr>
          <p:spPr bwMode="auto">
            <a:xfrm>
              <a:off x="6858001" y="3962400"/>
              <a:ext cx="1032608" cy="437043"/>
            </a:xfrm>
            <a:prstGeom prst="rect">
              <a:avLst/>
            </a:prstGeom>
            <a:noFill/>
            <a:ln w="9525">
              <a:noFill/>
              <a:miter lim="800000"/>
              <a:headEnd/>
              <a:tailEnd/>
            </a:ln>
          </p:spPr>
          <p:txBody>
            <a:bodyPr>
              <a:spAutoFit/>
            </a:bodyPr>
            <a:lstStyle/>
            <a:p>
              <a:pPr algn="ctr" eaLnBrk="0" hangingPunct="0">
                <a:lnSpc>
                  <a:spcPct val="80000"/>
                </a:lnSpc>
              </a:pPr>
              <a:r>
                <a:rPr lang="en-US" sz="2800" b="1" i="1">
                  <a:solidFill>
                    <a:srgbClr val="070000"/>
                  </a:solidFill>
                </a:rPr>
                <a:t>NRF</a:t>
              </a:r>
            </a:p>
          </p:txBody>
        </p:sp>
        <p:sp>
          <p:nvSpPr>
            <p:cNvPr id="46087" name="Text Box 15"/>
            <p:cNvSpPr txBox="1">
              <a:spLocks noChangeArrowheads="1"/>
            </p:cNvSpPr>
            <p:nvPr/>
          </p:nvSpPr>
          <p:spPr bwMode="auto">
            <a:xfrm>
              <a:off x="6248400" y="3321965"/>
              <a:ext cx="1246554" cy="461665"/>
            </a:xfrm>
            <a:prstGeom prst="rect">
              <a:avLst/>
            </a:prstGeom>
            <a:noFill/>
            <a:ln w="9525">
              <a:noFill/>
              <a:miter lim="800000"/>
              <a:headEnd/>
              <a:tailEnd/>
            </a:ln>
          </p:spPr>
          <p:txBody>
            <a:bodyPr>
              <a:spAutoFit/>
            </a:bodyPr>
            <a:lstStyle/>
            <a:p>
              <a:pPr eaLnBrk="0" hangingPunct="0"/>
              <a:r>
                <a:rPr lang="en-US" sz="1200" b="1"/>
                <a:t>State &amp; Tribal </a:t>
              </a:r>
            </a:p>
            <a:p>
              <a:pPr eaLnBrk="0" hangingPunct="0"/>
              <a:r>
                <a:rPr lang="en-US" sz="1200" b="1"/>
                <a:t>Governments</a:t>
              </a:r>
            </a:p>
          </p:txBody>
        </p:sp>
        <p:sp>
          <p:nvSpPr>
            <p:cNvPr id="46088" name="Text Box 16"/>
            <p:cNvSpPr txBox="1">
              <a:spLocks noChangeArrowheads="1"/>
            </p:cNvSpPr>
            <p:nvPr/>
          </p:nvSpPr>
          <p:spPr bwMode="auto">
            <a:xfrm>
              <a:off x="7696200" y="3352800"/>
              <a:ext cx="896327" cy="303841"/>
            </a:xfrm>
            <a:prstGeom prst="rect">
              <a:avLst/>
            </a:prstGeom>
            <a:noFill/>
            <a:ln w="9525">
              <a:noFill/>
              <a:miter lim="800000"/>
              <a:headEnd/>
              <a:tailEnd/>
            </a:ln>
          </p:spPr>
          <p:txBody>
            <a:bodyPr wrap="none">
              <a:spAutoFit/>
            </a:bodyPr>
            <a:lstStyle/>
            <a:p>
              <a:pPr algn="r" eaLnBrk="0" hangingPunct="0"/>
              <a:r>
                <a:rPr lang="en-US" sz="1200" b="1"/>
                <a:t>Local</a:t>
              </a:r>
            </a:p>
            <a:p>
              <a:pPr algn="r" eaLnBrk="0" hangingPunct="0"/>
              <a:r>
                <a:rPr lang="en-US" sz="1200" b="1"/>
                <a:t>Governments</a:t>
              </a:r>
            </a:p>
          </p:txBody>
        </p:sp>
        <p:sp>
          <p:nvSpPr>
            <p:cNvPr id="46089" name="Text Box 17"/>
            <p:cNvSpPr txBox="1">
              <a:spLocks noChangeArrowheads="1"/>
            </p:cNvSpPr>
            <p:nvPr/>
          </p:nvSpPr>
          <p:spPr bwMode="auto">
            <a:xfrm>
              <a:off x="6477000" y="4343400"/>
              <a:ext cx="831606" cy="303841"/>
            </a:xfrm>
            <a:prstGeom prst="rect">
              <a:avLst/>
            </a:prstGeom>
            <a:noFill/>
            <a:ln w="9525">
              <a:noFill/>
              <a:miter lim="800000"/>
              <a:headEnd/>
              <a:tailEnd/>
            </a:ln>
          </p:spPr>
          <p:txBody>
            <a:bodyPr wrap="none">
              <a:spAutoFit/>
            </a:bodyPr>
            <a:lstStyle/>
            <a:p>
              <a:pPr eaLnBrk="0" hangingPunct="0"/>
              <a:r>
                <a:rPr lang="en-US" sz="1200" b="1"/>
                <a:t>Federal</a:t>
              </a:r>
            </a:p>
            <a:p>
              <a:pPr eaLnBrk="0" hangingPunct="0"/>
              <a:r>
                <a:rPr lang="en-US" sz="1200" b="1"/>
                <a:t>Government</a:t>
              </a:r>
            </a:p>
          </p:txBody>
        </p:sp>
        <p:sp>
          <p:nvSpPr>
            <p:cNvPr id="46090" name="Text Box 18"/>
            <p:cNvSpPr txBox="1">
              <a:spLocks noChangeArrowheads="1"/>
            </p:cNvSpPr>
            <p:nvPr/>
          </p:nvSpPr>
          <p:spPr bwMode="auto">
            <a:xfrm>
              <a:off x="7391400" y="4267200"/>
              <a:ext cx="1062404" cy="425167"/>
            </a:xfrm>
            <a:prstGeom prst="rect">
              <a:avLst/>
            </a:prstGeom>
            <a:noFill/>
            <a:ln w="9525">
              <a:noFill/>
              <a:miter lim="800000"/>
              <a:headEnd/>
              <a:tailEnd/>
            </a:ln>
          </p:spPr>
          <p:txBody>
            <a:bodyPr>
              <a:spAutoFit/>
            </a:bodyPr>
            <a:lstStyle/>
            <a:p>
              <a:pPr algn="r" eaLnBrk="0" hangingPunct="0"/>
              <a:r>
                <a:rPr lang="en-US" sz="1200" b="1"/>
                <a:t>     Private Sector </a:t>
              </a:r>
            </a:p>
            <a:p>
              <a:pPr algn="r" eaLnBrk="0" hangingPunct="0"/>
              <a:r>
                <a:rPr lang="en-US" sz="1200" b="1"/>
                <a:t>&amp; NGO</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State response structures</a:t>
            </a:r>
            <a:endParaRPr lang="en-US" dirty="0"/>
          </a:p>
        </p:txBody>
      </p:sp>
      <p:sp>
        <p:nvSpPr>
          <p:cNvPr id="48130" name="Content Placeholder 2"/>
          <p:cNvSpPr>
            <a:spLocks noGrp="1"/>
          </p:cNvSpPr>
          <p:nvPr>
            <p:ph idx="1"/>
          </p:nvPr>
        </p:nvSpPr>
        <p:spPr>
          <a:xfrm>
            <a:off x="228600" y="1371600"/>
            <a:ext cx="6324600" cy="4343400"/>
          </a:xfrm>
        </p:spPr>
        <p:txBody>
          <a:bodyPr/>
          <a:lstStyle/>
          <a:p>
            <a:pPr eaLnBrk="1" hangingPunct="1"/>
            <a:r>
              <a:rPr lang="en-US" sz="2000" smtClean="0"/>
              <a:t>The local incident command structure directs on-scene emergency management activities and maintains command and control of on-scene incident operations.</a:t>
            </a:r>
          </a:p>
          <a:p>
            <a:pPr eaLnBrk="1" hangingPunct="1"/>
            <a:r>
              <a:rPr lang="en-US" sz="2000" smtClean="0"/>
              <a:t>State EOCs are activated to support local EOCs. </a:t>
            </a:r>
          </a:p>
          <a:p>
            <a:pPr eaLnBrk="1" hangingPunct="1"/>
            <a:r>
              <a:rPr lang="en-US" sz="2000" smtClean="0"/>
              <a:t>The State EOC is the central location from which State-supported off-scene activities are coordinated.  </a:t>
            </a:r>
          </a:p>
          <a:p>
            <a:pPr eaLnBrk="1" hangingPunct="1"/>
            <a:r>
              <a:rPr lang="en-US" sz="2000" smtClean="0"/>
              <a:t>Elected and appointed state officials are located at the State EOC, as well as personnel supporting core functions.  </a:t>
            </a:r>
          </a:p>
          <a:p>
            <a:pPr eaLnBrk="1" hangingPunct="1"/>
            <a:r>
              <a:rPr lang="en-US" sz="2000" smtClean="0"/>
              <a:t>A key function of the State EOC is to ensure that those who are located at the scene have resources required for the response.</a:t>
            </a:r>
            <a:endParaRPr lang="en-US" smtClean="0"/>
          </a:p>
        </p:txBody>
      </p:sp>
      <p:sp>
        <p:nvSpPr>
          <p:cNvPr id="4" name="Slide Number Placeholder 3"/>
          <p:cNvSpPr>
            <a:spLocks noGrp="1"/>
          </p:cNvSpPr>
          <p:nvPr>
            <p:ph type="sldNum" sz="quarter" idx="12"/>
          </p:nvPr>
        </p:nvSpPr>
        <p:spPr/>
        <p:txBody>
          <a:bodyPr/>
          <a:lstStyle/>
          <a:p>
            <a:pPr>
              <a:defRPr/>
            </a:pPr>
            <a:fld id="{A79A9EB2-91D7-49EB-8BAF-3ED06460C718}" type="slidenum">
              <a:rPr lang="en-US" smtClean="0"/>
              <a:pPr>
                <a:defRPr/>
              </a:pPr>
              <a:t>17</a:t>
            </a:fld>
            <a:endParaRPr lang="en-US" dirty="0"/>
          </a:p>
        </p:txBody>
      </p:sp>
      <p:grpSp>
        <p:nvGrpSpPr>
          <p:cNvPr id="48132" name="Group 6"/>
          <p:cNvGrpSpPr>
            <a:grpSpLocks/>
          </p:cNvGrpSpPr>
          <p:nvPr/>
        </p:nvGrpSpPr>
        <p:grpSpPr bwMode="auto">
          <a:xfrm>
            <a:off x="6443663" y="1219200"/>
            <a:ext cx="2547937" cy="4205288"/>
            <a:chOff x="6138863" y="2119313"/>
            <a:chExt cx="2547937" cy="4205287"/>
          </a:xfrm>
        </p:grpSpPr>
        <p:sp>
          <p:nvSpPr>
            <p:cNvPr id="8" name="AutoShape 6"/>
            <p:cNvSpPr>
              <a:spLocks noChangeArrowheads="1"/>
            </p:cNvSpPr>
            <p:nvPr/>
          </p:nvSpPr>
          <p:spPr bwMode="auto">
            <a:xfrm>
              <a:off x="6191250" y="3657601"/>
              <a:ext cx="2438400" cy="1143000"/>
            </a:xfrm>
            <a:prstGeom prst="roundRect">
              <a:avLst>
                <a:gd name="adj" fmla="val 16667"/>
              </a:avLst>
            </a:prstGeom>
            <a:solidFill>
              <a:srgbClr val="FFFFFF"/>
            </a:solidFill>
            <a:ln w="9525">
              <a:solidFill>
                <a:schemeClr val="bg1">
                  <a:lumMod val="50000"/>
                </a:schemeClr>
              </a:solidFill>
              <a:round/>
              <a:headEnd/>
              <a:tailEnd/>
            </a:ln>
            <a:effectLst/>
          </p:spPr>
          <p:txBody>
            <a:bodyPr wrap="none" anchor="ctr"/>
            <a:lstStyle/>
            <a:p>
              <a:pPr>
                <a:defRPr/>
              </a:pPr>
              <a:endParaRPr lang="en-US" dirty="0"/>
            </a:p>
          </p:txBody>
        </p:sp>
        <p:sp>
          <p:nvSpPr>
            <p:cNvPr id="48134" name="Text Box 7"/>
            <p:cNvSpPr txBox="1">
              <a:spLocks noChangeArrowheads="1"/>
            </p:cNvSpPr>
            <p:nvPr/>
          </p:nvSpPr>
          <p:spPr bwMode="auto">
            <a:xfrm>
              <a:off x="6172200" y="3824288"/>
              <a:ext cx="2514600" cy="825500"/>
            </a:xfrm>
            <a:prstGeom prst="rect">
              <a:avLst/>
            </a:prstGeom>
            <a:noFill/>
            <a:ln w="9525">
              <a:noFill/>
              <a:miter lim="800000"/>
              <a:headEnd/>
              <a:tailEnd/>
            </a:ln>
          </p:spPr>
          <p:txBody>
            <a:bodyPr>
              <a:spAutoFit/>
            </a:bodyPr>
            <a:lstStyle/>
            <a:p>
              <a:pPr algn="ctr">
                <a:spcBef>
                  <a:spcPct val="50000"/>
                </a:spcBef>
              </a:pPr>
              <a:r>
                <a:rPr lang="en-US" sz="1600" b="1"/>
                <a:t>Local Officials and Emergency Operations Center</a:t>
              </a:r>
            </a:p>
          </p:txBody>
        </p:sp>
        <p:sp>
          <p:nvSpPr>
            <p:cNvPr id="10" name="AutoShape 8"/>
            <p:cNvSpPr>
              <a:spLocks noChangeArrowheads="1"/>
            </p:cNvSpPr>
            <p:nvPr/>
          </p:nvSpPr>
          <p:spPr bwMode="auto">
            <a:xfrm>
              <a:off x="6191250" y="5181600"/>
              <a:ext cx="2438400" cy="1143000"/>
            </a:xfrm>
            <a:prstGeom prst="roundRect">
              <a:avLst>
                <a:gd name="adj" fmla="val 16667"/>
              </a:avLst>
            </a:prstGeom>
            <a:solidFill>
              <a:srgbClr val="FFFFFF"/>
            </a:solidFill>
            <a:ln w="9525">
              <a:solidFill>
                <a:schemeClr val="bg1">
                  <a:lumMod val="50000"/>
                </a:schemeClr>
              </a:solidFill>
              <a:round/>
              <a:headEnd/>
              <a:tailEnd/>
            </a:ln>
            <a:effectLst/>
          </p:spPr>
          <p:txBody>
            <a:bodyPr wrap="none" anchor="ctr"/>
            <a:lstStyle/>
            <a:p>
              <a:pPr>
                <a:defRPr/>
              </a:pPr>
              <a:endParaRPr lang="en-US" dirty="0"/>
            </a:p>
          </p:txBody>
        </p:sp>
        <p:sp>
          <p:nvSpPr>
            <p:cNvPr id="11" name="AutoShape 9"/>
            <p:cNvSpPr>
              <a:spLocks noChangeArrowheads="1"/>
            </p:cNvSpPr>
            <p:nvPr/>
          </p:nvSpPr>
          <p:spPr bwMode="auto">
            <a:xfrm>
              <a:off x="7258050" y="4786312"/>
              <a:ext cx="209550" cy="381000"/>
            </a:xfrm>
            <a:prstGeom prst="upDownArrow">
              <a:avLst>
                <a:gd name="adj1" fmla="val 50000"/>
                <a:gd name="adj2" fmla="val 36364"/>
              </a:avLst>
            </a:prstGeom>
            <a:solidFill>
              <a:schemeClr val="tx1"/>
            </a:solidFill>
            <a:ln w="9525">
              <a:solidFill>
                <a:schemeClr val="bg1">
                  <a:lumMod val="50000"/>
                </a:schemeClr>
              </a:solidFill>
              <a:miter lim="800000"/>
              <a:headEnd/>
              <a:tailEnd/>
            </a:ln>
            <a:effectLst/>
          </p:spPr>
          <p:txBody>
            <a:bodyPr vert="eaVert" wrap="none" anchor="ctr"/>
            <a:lstStyle/>
            <a:p>
              <a:pPr>
                <a:defRPr/>
              </a:pPr>
              <a:endParaRPr lang="en-US" dirty="0"/>
            </a:p>
          </p:txBody>
        </p:sp>
        <p:sp>
          <p:nvSpPr>
            <p:cNvPr id="48137" name="Text Box 10"/>
            <p:cNvSpPr txBox="1">
              <a:spLocks noChangeArrowheads="1"/>
            </p:cNvSpPr>
            <p:nvPr/>
          </p:nvSpPr>
          <p:spPr bwMode="auto">
            <a:xfrm>
              <a:off x="6343650" y="5467350"/>
              <a:ext cx="2133600" cy="581025"/>
            </a:xfrm>
            <a:prstGeom prst="rect">
              <a:avLst/>
            </a:prstGeom>
            <a:noFill/>
            <a:ln w="9525">
              <a:noFill/>
              <a:miter lim="800000"/>
              <a:headEnd/>
              <a:tailEnd/>
            </a:ln>
          </p:spPr>
          <p:txBody>
            <a:bodyPr>
              <a:spAutoFit/>
            </a:bodyPr>
            <a:lstStyle/>
            <a:p>
              <a:pPr algn="ctr">
                <a:spcBef>
                  <a:spcPct val="50000"/>
                </a:spcBef>
              </a:pPr>
              <a:r>
                <a:rPr lang="en-US" sz="1600" b="1"/>
                <a:t>Incident Command Post  (ICP)</a:t>
              </a:r>
            </a:p>
          </p:txBody>
        </p:sp>
        <p:sp>
          <p:nvSpPr>
            <p:cNvPr id="13" name="AutoShape 11"/>
            <p:cNvSpPr>
              <a:spLocks noChangeArrowheads="1"/>
            </p:cNvSpPr>
            <p:nvPr/>
          </p:nvSpPr>
          <p:spPr bwMode="auto">
            <a:xfrm>
              <a:off x="7239000" y="3267076"/>
              <a:ext cx="209550" cy="381000"/>
            </a:xfrm>
            <a:prstGeom prst="upDownArrow">
              <a:avLst>
                <a:gd name="adj1" fmla="val 50000"/>
                <a:gd name="adj2" fmla="val 36364"/>
              </a:avLst>
            </a:prstGeom>
            <a:solidFill>
              <a:schemeClr val="tx1"/>
            </a:solidFill>
            <a:ln w="9525">
              <a:solidFill>
                <a:schemeClr val="bg1">
                  <a:lumMod val="50000"/>
                </a:schemeClr>
              </a:solidFill>
              <a:miter lim="800000"/>
              <a:headEnd/>
              <a:tailEnd/>
            </a:ln>
            <a:effectLst/>
          </p:spPr>
          <p:txBody>
            <a:bodyPr vert="eaVert" wrap="none" anchor="ctr"/>
            <a:lstStyle/>
            <a:p>
              <a:pPr>
                <a:defRPr/>
              </a:pPr>
              <a:endParaRPr lang="en-US" dirty="0"/>
            </a:p>
          </p:txBody>
        </p:sp>
        <p:sp>
          <p:nvSpPr>
            <p:cNvPr id="14" name="AutoShape 12"/>
            <p:cNvSpPr>
              <a:spLocks noChangeArrowheads="1"/>
            </p:cNvSpPr>
            <p:nvPr/>
          </p:nvSpPr>
          <p:spPr bwMode="auto">
            <a:xfrm>
              <a:off x="6172200" y="2119313"/>
              <a:ext cx="2438400" cy="1143000"/>
            </a:xfrm>
            <a:prstGeom prst="roundRect">
              <a:avLst>
                <a:gd name="adj" fmla="val 16667"/>
              </a:avLst>
            </a:prstGeom>
            <a:solidFill>
              <a:srgbClr val="FFFFFF"/>
            </a:solidFill>
            <a:ln w="9525">
              <a:solidFill>
                <a:schemeClr val="bg1">
                  <a:lumMod val="50000"/>
                </a:schemeClr>
              </a:solidFill>
              <a:round/>
              <a:headEnd/>
              <a:tailEnd/>
            </a:ln>
            <a:effectLst/>
          </p:spPr>
          <p:txBody>
            <a:bodyPr wrap="none" anchor="ctr"/>
            <a:lstStyle/>
            <a:p>
              <a:pPr>
                <a:defRPr/>
              </a:pPr>
              <a:endParaRPr lang="en-US" dirty="0"/>
            </a:p>
          </p:txBody>
        </p:sp>
        <p:sp>
          <p:nvSpPr>
            <p:cNvPr id="48140" name="Text Box 13"/>
            <p:cNvSpPr txBox="1">
              <a:spLocks noChangeArrowheads="1"/>
            </p:cNvSpPr>
            <p:nvPr/>
          </p:nvSpPr>
          <p:spPr bwMode="auto">
            <a:xfrm>
              <a:off x="6138863" y="2271713"/>
              <a:ext cx="2514600" cy="825500"/>
            </a:xfrm>
            <a:prstGeom prst="rect">
              <a:avLst/>
            </a:prstGeom>
            <a:noFill/>
            <a:ln w="9525">
              <a:noFill/>
              <a:miter lim="800000"/>
              <a:headEnd/>
              <a:tailEnd/>
            </a:ln>
          </p:spPr>
          <p:txBody>
            <a:bodyPr>
              <a:spAutoFit/>
            </a:bodyPr>
            <a:lstStyle/>
            <a:p>
              <a:pPr algn="ctr">
                <a:spcBef>
                  <a:spcPct val="50000"/>
                </a:spcBef>
              </a:pPr>
              <a:r>
                <a:rPr lang="en-US" sz="1600" b="1"/>
                <a:t>State Officials and Emergency Operations Center (EOC)</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Federal leadership and the framework</a:t>
            </a:r>
            <a:endParaRPr lang="en-US" dirty="0"/>
          </a:p>
        </p:txBody>
      </p:sp>
      <p:sp>
        <p:nvSpPr>
          <p:cNvPr id="50178" name="Content Placeholder 2"/>
          <p:cNvSpPr>
            <a:spLocks noGrp="1"/>
          </p:cNvSpPr>
          <p:nvPr>
            <p:ph idx="1"/>
          </p:nvPr>
        </p:nvSpPr>
        <p:spPr>
          <a:xfrm>
            <a:off x="533400" y="1371600"/>
            <a:ext cx="7239000" cy="4525963"/>
          </a:xfrm>
        </p:spPr>
        <p:txBody>
          <a:bodyPr/>
          <a:lstStyle/>
          <a:p>
            <a:pPr eaLnBrk="1" hangingPunct="1"/>
            <a:r>
              <a:rPr lang="en-US" sz="2400" smtClean="0"/>
              <a:t>NRF implements Post-Katrina Emergency Management Reform Act provisions with regard to key Federal incident response leadership positions.</a:t>
            </a:r>
          </a:p>
          <a:p>
            <a:pPr eaLnBrk="1" hangingPunct="1"/>
            <a:r>
              <a:rPr lang="en-US" sz="2400" smtClean="0"/>
              <a:t>It outlines roles, responsibilities, and interfaces among the:</a:t>
            </a:r>
          </a:p>
          <a:p>
            <a:pPr lvl="1" eaLnBrk="1" hangingPunct="1"/>
            <a:r>
              <a:rPr lang="en-US" sz="1800" smtClean="0"/>
              <a:t>Secretary of Homeland Security</a:t>
            </a:r>
          </a:p>
          <a:p>
            <a:pPr lvl="1" eaLnBrk="1" hangingPunct="1"/>
            <a:r>
              <a:rPr lang="en-US" sz="1800" smtClean="0"/>
              <a:t>FEMA Administrator</a:t>
            </a:r>
          </a:p>
          <a:p>
            <a:pPr lvl="1" eaLnBrk="1" hangingPunct="1"/>
            <a:r>
              <a:rPr lang="en-US" sz="1800" smtClean="0"/>
              <a:t>Principal Federal Official</a:t>
            </a:r>
          </a:p>
          <a:p>
            <a:pPr lvl="1" eaLnBrk="1" hangingPunct="1"/>
            <a:r>
              <a:rPr lang="en-US" sz="1800" smtClean="0"/>
              <a:t>Federal Coordinating Officer</a:t>
            </a:r>
          </a:p>
          <a:p>
            <a:pPr eaLnBrk="1" hangingPunct="1"/>
            <a:r>
              <a:rPr lang="en-US" sz="2400" smtClean="0"/>
              <a:t>It outlines roles of and relationships with and among other key Federal and State leaders</a:t>
            </a:r>
          </a:p>
        </p:txBody>
      </p:sp>
      <p:sp>
        <p:nvSpPr>
          <p:cNvPr id="4" name="Slide Number Placeholder 3"/>
          <p:cNvSpPr>
            <a:spLocks noGrp="1"/>
          </p:cNvSpPr>
          <p:nvPr>
            <p:ph type="sldNum" sz="quarter" idx="12"/>
          </p:nvPr>
        </p:nvSpPr>
        <p:spPr/>
        <p:txBody>
          <a:bodyPr/>
          <a:lstStyle/>
          <a:p>
            <a:pPr>
              <a:defRPr/>
            </a:pPr>
            <a:fld id="{D46E98AC-ED34-43E9-B57E-142A251A6EEA}" type="slidenum">
              <a:rPr lang="en-US" smtClean="0"/>
              <a:pPr>
                <a:defRPr/>
              </a:pPr>
              <a:t>18</a:t>
            </a:fld>
            <a:endParaRPr lang="en-US" dirty="0"/>
          </a:p>
        </p:txBody>
      </p:sp>
      <p:grpSp>
        <p:nvGrpSpPr>
          <p:cNvPr id="50180" name="Group 21"/>
          <p:cNvGrpSpPr>
            <a:grpSpLocks/>
          </p:cNvGrpSpPr>
          <p:nvPr/>
        </p:nvGrpSpPr>
        <p:grpSpPr bwMode="auto">
          <a:xfrm>
            <a:off x="6858000" y="2971800"/>
            <a:ext cx="1981200" cy="1828800"/>
            <a:chOff x="6403975" y="2128875"/>
            <a:chExt cx="2438400" cy="1788160"/>
          </a:xfrm>
        </p:grpSpPr>
        <p:pic>
          <p:nvPicPr>
            <p:cNvPr id="50181" name="Picture 13" descr="FEMA Puzzle2"/>
            <p:cNvPicPr>
              <a:picLocks noChangeAspect="1" noChangeArrowheads="1"/>
            </p:cNvPicPr>
            <p:nvPr/>
          </p:nvPicPr>
          <p:blipFill>
            <a:blip r:embed="rId3"/>
            <a:srcRect/>
            <a:stretch>
              <a:fillRect/>
            </a:stretch>
          </p:blipFill>
          <p:spPr bwMode="auto">
            <a:xfrm>
              <a:off x="6403975" y="2128875"/>
              <a:ext cx="2438400" cy="1788160"/>
            </a:xfrm>
            <a:prstGeom prst="rect">
              <a:avLst/>
            </a:prstGeom>
            <a:noFill/>
            <a:ln w="9525">
              <a:noFill/>
              <a:miter lim="800000"/>
              <a:headEnd/>
              <a:tailEnd/>
            </a:ln>
          </p:spPr>
        </p:pic>
        <p:grpSp>
          <p:nvGrpSpPr>
            <p:cNvPr id="50182" name="Group 15"/>
            <p:cNvGrpSpPr>
              <a:grpSpLocks/>
            </p:cNvGrpSpPr>
            <p:nvPr/>
          </p:nvGrpSpPr>
          <p:grpSpPr bwMode="auto">
            <a:xfrm>
              <a:off x="6403979" y="2203381"/>
              <a:ext cx="2344612" cy="1346936"/>
              <a:chOff x="6248404" y="3239346"/>
              <a:chExt cx="2344612" cy="1346936"/>
            </a:xfrm>
          </p:grpSpPr>
          <p:sp>
            <p:nvSpPr>
              <p:cNvPr id="50183" name="Text Box 14"/>
              <p:cNvSpPr txBox="1">
                <a:spLocks noChangeArrowheads="1"/>
              </p:cNvSpPr>
              <p:nvPr/>
            </p:nvSpPr>
            <p:spPr bwMode="auto">
              <a:xfrm>
                <a:off x="6717323" y="3909907"/>
                <a:ext cx="1312984" cy="437043"/>
              </a:xfrm>
              <a:prstGeom prst="rect">
                <a:avLst/>
              </a:prstGeom>
              <a:noFill/>
              <a:ln w="9525">
                <a:noFill/>
                <a:miter lim="800000"/>
                <a:headEnd/>
                <a:tailEnd/>
              </a:ln>
            </p:spPr>
            <p:txBody>
              <a:bodyPr>
                <a:spAutoFit/>
              </a:bodyPr>
              <a:lstStyle/>
              <a:p>
                <a:pPr algn="ctr" eaLnBrk="0" hangingPunct="0">
                  <a:lnSpc>
                    <a:spcPct val="80000"/>
                  </a:lnSpc>
                </a:pPr>
                <a:r>
                  <a:rPr lang="en-US" sz="2800" b="1" i="1">
                    <a:solidFill>
                      <a:srgbClr val="070000"/>
                    </a:solidFill>
                  </a:rPr>
                  <a:t>NRF</a:t>
                </a:r>
              </a:p>
            </p:txBody>
          </p:sp>
          <p:sp>
            <p:nvSpPr>
              <p:cNvPr id="50184" name="Text Box 15"/>
              <p:cNvSpPr txBox="1">
                <a:spLocks noChangeArrowheads="1"/>
              </p:cNvSpPr>
              <p:nvPr/>
            </p:nvSpPr>
            <p:spPr bwMode="auto">
              <a:xfrm>
                <a:off x="6248404" y="3239347"/>
                <a:ext cx="1594339" cy="631968"/>
              </a:xfrm>
              <a:prstGeom prst="rect">
                <a:avLst/>
              </a:prstGeom>
              <a:noFill/>
              <a:ln w="9525">
                <a:noFill/>
                <a:miter lim="800000"/>
                <a:headEnd/>
                <a:tailEnd/>
              </a:ln>
            </p:spPr>
            <p:txBody>
              <a:bodyPr>
                <a:spAutoFit/>
              </a:bodyPr>
              <a:lstStyle/>
              <a:p>
                <a:pPr eaLnBrk="0" hangingPunct="0"/>
                <a:r>
                  <a:rPr lang="en-US" sz="1200" b="1"/>
                  <a:t>State &amp; </a:t>
                </a:r>
              </a:p>
              <a:p>
                <a:pPr eaLnBrk="0" hangingPunct="0"/>
                <a:r>
                  <a:rPr lang="en-US" sz="1200" b="1"/>
                  <a:t>Tribal </a:t>
                </a:r>
              </a:p>
              <a:p>
                <a:pPr eaLnBrk="0" hangingPunct="0"/>
                <a:r>
                  <a:rPr lang="en-US" sz="1200" b="1"/>
                  <a:t>Governments</a:t>
                </a:r>
              </a:p>
            </p:txBody>
          </p:sp>
          <p:sp>
            <p:nvSpPr>
              <p:cNvPr id="50185" name="Text Box 16"/>
              <p:cNvSpPr txBox="1">
                <a:spLocks noChangeArrowheads="1"/>
              </p:cNvSpPr>
              <p:nvPr/>
            </p:nvSpPr>
            <p:spPr bwMode="auto">
              <a:xfrm>
                <a:off x="7696204" y="3239346"/>
                <a:ext cx="896328" cy="303841"/>
              </a:xfrm>
              <a:prstGeom prst="rect">
                <a:avLst/>
              </a:prstGeom>
              <a:noFill/>
              <a:ln w="9525">
                <a:noFill/>
                <a:miter lim="800000"/>
                <a:headEnd/>
                <a:tailEnd/>
              </a:ln>
            </p:spPr>
            <p:txBody>
              <a:bodyPr wrap="none">
                <a:spAutoFit/>
              </a:bodyPr>
              <a:lstStyle/>
              <a:p>
                <a:pPr algn="r" eaLnBrk="0" hangingPunct="0"/>
                <a:r>
                  <a:rPr lang="en-US" sz="1200" b="1"/>
                  <a:t>Local</a:t>
                </a:r>
              </a:p>
              <a:p>
                <a:pPr algn="r" eaLnBrk="0" hangingPunct="0"/>
                <a:r>
                  <a:rPr lang="en-US" sz="1200" b="1"/>
                  <a:t>Governments</a:t>
                </a:r>
              </a:p>
            </p:txBody>
          </p:sp>
          <p:sp>
            <p:nvSpPr>
              <p:cNvPr id="50186" name="Text Box 17"/>
              <p:cNvSpPr txBox="1">
                <a:spLocks noChangeArrowheads="1"/>
              </p:cNvSpPr>
              <p:nvPr/>
            </p:nvSpPr>
            <p:spPr bwMode="auto">
              <a:xfrm>
                <a:off x="6260860" y="4282440"/>
                <a:ext cx="831606" cy="303842"/>
              </a:xfrm>
              <a:prstGeom prst="rect">
                <a:avLst/>
              </a:prstGeom>
              <a:noFill/>
              <a:ln w="9525">
                <a:noFill/>
                <a:miter lim="800000"/>
                <a:headEnd/>
                <a:tailEnd/>
              </a:ln>
            </p:spPr>
            <p:txBody>
              <a:bodyPr wrap="none">
                <a:spAutoFit/>
              </a:bodyPr>
              <a:lstStyle/>
              <a:p>
                <a:pPr eaLnBrk="0" hangingPunct="0"/>
                <a:r>
                  <a:rPr lang="en-US" sz="1200" b="1"/>
                  <a:t>Federal</a:t>
                </a:r>
              </a:p>
              <a:p>
                <a:pPr eaLnBrk="0" hangingPunct="0"/>
                <a:r>
                  <a:rPr lang="en-US" sz="1200" b="1"/>
                  <a:t>Government</a:t>
                </a:r>
              </a:p>
            </p:txBody>
          </p:sp>
          <p:sp>
            <p:nvSpPr>
              <p:cNvPr id="21" name="Text Box 18"/>
              <p:cNvSpPr txBox="1">
                <a:spLocks noChangeArrowheads="1"/>
              </p:cNvSpPr>
              <p:nvPr/>
            </p:nvSpPr>
            <p:spPr bwMode="auto">
              <a:xfrm>
                <a:off x="7530124" y="4080652"/>
                <a:ext cx="1062892" cy="425309"/>
              </a:xfrm>
              <a:prstGeom prst="rect">
                <a:avLst/>
              </a:prstGeom>
              <a:noFill/>
              <a:ln w="9525">
                <a:solidFill>
                  <a:schemeClr val="bg1">
                    <a:lumMod val="50000"/>
                  </a:schemeClr>
                </a:solidFill>
                <a:miter lim="800000"/>
                <a:headEnd/>
                <a:tailEnd/>
              </a:ln>
            </p:spPr>
            <p:txBody>
              <a:bodyPr>
                <a:spAutoFit/>
              </a:bodyPr>
              <a:lstStyle/>
              <a:p>
                <a:pPr algn="r" eaLnBrk="0" hangingPunct="0">
                  <a:defRPr/>
                </a:pPr>
                <a:r>
                  <a:rPr lang="en-US" sz="1200" b="1" dirty="0"/>
                  <a:t>     Private Sector </a:t>
                </a:r>
              </a:p>
              <a:p>
                <a:pPr algn="r" eaLnBrk="0" hangingPunct="0">
                  <a:defRPr/>
                </a:pPr>
                <a:r>
                  <a:rPr lang="en-US" sz="1200" b="1" dirty="0"/>
                  <a:t>&amp; NGO</a:t>
                </a:r>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763000" cy="838200"/>
          </a:xfrm>
        </p:spPr>
        <p:txBody>
          <a:bodyPr/>
          <a:lstStyle/>
          <a:p>
            <a:pPr eaLnBrk="1" hangingPunct="1">
              <a:defRPr/>
            </a:pPr>
            <a:r>
              <a:rPr lang="en-US" sz="3200" dirty="0" smtClean="0"/>
              <a:t>Private sector, </a:t>
            </a:r>
            <a:r>
              <a:rPr lang="en-US" sz="3200" dirty="0" err="1" smtClean="0"/>
              <a:t>ngo</a:t>
            </a:r>
            <a:r>
              <a:rPr lang="en-US" sz="1800" dirty="0" err="1" smtClean="0"/>
              <a:t>s</a:t>
            </a:r>
            <a:r>
              <a:rPr lang="en-US" sz="3200" dirty="0" smtClean="0"/>
              <a:t> and the framework</a:t>
            </a:r>
            <a:endParaRPr lang="en-US" sz="3200" dirty="0"/>
          </a:p>
        </p:txBody>
      </p:sp>
      <p:sp>
        <p:nvSpPr>
          <p:cNvPr id="52226" name="Content Placeholder 2"/>
          <p:cNvSpPr>
            <a:spLocks noGrp="1"/>
          </p:cNvSpPr>
          <p:nvPr>
            <p:ph idx="1"/>
          </p:nvPr>
        </p:nvSpPr>
        <p:spPr>
          <a:xfrm>
            <a:off x="457200" y="1524000"/>
            <a:ext cx="5943600" cy="4525963"/>
          </a:xfrm>
        </p:spPr>
        <p:txBody>
          <a:bodyPr/>
          <a:lstStyle/>
          <a:p>
            <a:pPr eaLnBrk="1" hangingPunct="1">
              <a:buFont typeface="Wingdings 2" pitchFamily="18" charset="2"/>
              <a:buNone/>
            </a:pPr>
            <a:r>
              <a:rPr lang="en-US" sz="2400" smtClean="0"/>
              <a:t>The Framework systematically incorporates public sector agencies at all levels with:</a:t>
            </a:r>
          </a:p>
          <a:p>
            <a:pPr eaLnBrk="1" hangingPunct="1"/>
            <a:r>
              <a:rPr lang="en-US" sz="2000" smtClean="0"/>
              <a:t>Private sector organizations (business and industry), and</a:t>
            </a:r>
          </a:p>
          <a:p>
            <a:pPr eaLnBrk="1" hangingPunct="1"/>
            <a:r>
              <a:rPr lang="en-US" sz="2000" smtClean="0"/>
              <a:t>Nongovernmental organizations that play key roles in response.</a:t>
            </a:r>
          </a:p>
          <a:p>
            <a:pPr eaLnBrk="1" hangingPunct="1"/>
            <a:endParaRPr lang="en-US" sz="1800" smtClean="0"/>
          </a:p>
        </p:txBody>
      </p:sp>
      <p:sp>
        <p:nvSpPr>
          <p:cNvPr id="4" name="Slide Number Placeholder 3"/>
          <p:cNvSpPr>
            <a:spLocks noGrp="1"/>
          </p:cNvSpPr>
          <p:nvPr>
            <p:ph type="sldNum" sz="quarter" idx="12"/>
          </p:nvPr>
        </p:nvSpPr>
        <p:spPr/>
        <p:txBody>
          <a:bodyPr/>
          <a:lstStyle/>
          <a:p>
            <a:pPr>
              <a:defRPr/>
            </a:pPr>
            <a:fld id="{AA12F2DB-03F2-49EA-BBF9-2ED8DDB224E9}" type="slidenum">
              <a:rPr lang="en-US" smtClean="0"/>
              <a:pPr>
                <a:defRPr/>
              </a:pPr>
              <a:t>19</a:t>
            </a:fld>
            <a:endParaRPr lang="en-US" dirty="0"/>
          </a:p>
        </p:txBody>
      </p:sp>
      <p:grpSp>
        <p:nvGrpSpPr>
          <p:cNvPr id="52228" name="Group 4"/>
          <p:cNvGrpSpPr>
            <a:grpSpLocks/>
          </p:cNvGrpSpPr>
          <p:nvPr/>
        </p:nvGrpSpPr>
        <p:grpSpPr bwMode="auto">
          <a:xfrm>
            <a:off x="6781800" y="2514600"/>
            <a:ext cx="1981200" cy="1828800"/>
            <a:chOff x="6403975" y="2128875"/>
            <a:chExt cx="2438400" cy="1788160"/>
          </a:xfrm>
        </p:grpSpPr>
        <p:pic>
          <p:nvPicPr>
            <p:cNvPr id="6" name="Picture 13" descr="FEMA Puzzle2"/>
            <p:cNvPicPr>
              <a:picLocks noChangeAspect="1" noChangeArrowheads="1"/>
            </p:cNvPicPr>
            <p:nvPr/>
          </p:nvPicPr>
          <p:blipFill>
            <a:blip r:embed="rId3"/>
            <a:srcRect/>
            <a:stretch>
              <a:fillRect/>
            </a:stretch>
          </p:blipFill>
          <p:spPr bwMode="auto">
            <a:xfrm>
              <a:off x="6403975" y="2128875"/>
              <a:ext cx="2438400" cy="1788160"/>
            </a:xfrm>
            <a:prstGeom prst="rect">
              <a:avLst/>
            </a:prstGeom>
            <a:noFill/>
            <a:ln w="9525">
              <a:solidFill>
                <a:schemeClr val="bg1">
                  <a:lumMod val="50000"/>
                </a:schemeClr>
              </a:solidFill>
              <a:miter lim="800000"/>
              <a:headEnd/>
              <a:tailEnd/>
            </a:ln>
          </p:spPr>
        </p:pic>
        <p:grpSp>
          <p:nvGrpSpPr>
            <p:cNvPr id="52230" name="Group 15"/>
            <p:cNvGrpSpPr>
              <a:grpSpLocks/>
            </p:cNvGrpSpPr>
            <p:nvPr/>
          </p:nvGrpSpPr>
          <p:grpSpPr bwMode="auto">
            <a:xfrm>
              <a:off x="6403979" y="2203381"/>
              <a:ext cx="2344612" cy="1346936"/>
              <a:chOff x="6248404" y="3239346"/>
              <a:chExt cx="2344612" cy="1346936"/>
            </a:xfrm>
          </p:grpSpPr>
          <p:sp>
            <p:nvSpPr>
              <p:cNvPr id="8" name="Text Box 14"/>
              <p:cNvSpPr txBox="1">
                <a:spLocks noChangeArrowheads="1"/>
              </p:cNvSpPr>
              <p:nvPr/>
            </p:nvSpPr>
            <p:spPr bwMode="auto">
              <a:xfrm>
                <a:off x="6717323" y="3909907"/>
                <a:ext cx="1312985" cy="437727"/>
              </a:xfrm>
              <a:prstGeom prst="rect">
                <a:avLst/>
              </a:prstGeom>
              <a:noFill/>
              <a:ln w="9525">
                <a:solidFill>
                  <a:schemeClr val="bg1">
                    <a:lumMod val="50000"/>
                  </a:schemeClr>
                </a:solidFill>
                <a:miter lim="800000"/>
                <a:headEnd/>
                <a:tailEnd/>
              </a:ln>
            </p:spPr>
            <p:txBody>
              <a:bodyPr>
                <a:spAutoFit/>
              </a:bodyPr>
              <a:lstStyle/>
              <a:p>
                <a:pPr algn="ctr" eaLnBrk="0" hangingPunct="0">
                  <a:lnSpc>
                    <a:spcPct val="80000"/>
                  </a:lnSpc>
                  <a:defRPr/>
                </a:pPr>
                <a:r>
                  <a:rPr lang="en-US" sz="2800" b="1" i="1" dirty="0">
                    <a:solidFill>
                      <a:srgbClr val="070000"/>
                    </a:solidFill>
                  </a:rPr>
                  <a:t>NRF</a:t>
                </a:r>
              </a:p>
            </p:txBody>
          </p:sp>
          <p:sp>
            <p:nvSpPr>
              <p:cNvPr id="9" name="Text Box 15"/>
              <p:cNvSpPr txBox="1">
                <a:spLocks noChangeArrowheads="1"/>
              </p:cNvSpPr>
              <p:nvPr/>
            </p:nvSpPr>
            <p:spPr bwMode="auto">
              <a:xfrm>
                <a:off x="6248400" y="3239347"/>
                <a:ext cx="1594339" cy="631755"/>
              </a:xfrm>
              <a:prstGeom prst="rect">
                <a:avLst/>
              </a:prstGeom>
              <a:noFill/>
              <a:ln w="9525">
                <a:solidFill>
                  <a:schemeClr val="bg1">
                    <a:lumMod val="50000"/>
                  </a:schemeClr>
                </a:solidFill>
                <a:miter lim="800000"/>
                <a:headEnd/>
                <a:tailEnd/>
              </a:ln>
            </p:spPr>
            <p:txBody>
              <a:bodyPr>
                <a:spAutoFit/>
              </a:bodyPr>
              <a:lstStyle/>
              <a:p>
                <a:pPr eaLnBrk="0" hangingPunct="0">
                  <a:defRPr/>
                </a:pPr>
                <a:r>
                  <a:rPr lang="en-US" sz="1200" b="1" dirty="0"/>
                  <a:t>State &amp; </a:t>
                </a:r>
              </a:p>
              <a:p>
                <a:pPr eaLnBrk="0" hangingPunct="0">
                  <a:defRPr/>
                </a:pPr>
                <a:r>
                  <a:rPr lang="en-US" sz="1200" b="1" dirty="0"/>
                  <a:t>Tribal </a:t>
                </a:r>
              </a:p>
              <a:p>
                <a:pPr eaLnBrk="0" hangingPunct="0">
                  <a:defRPr/>
                </a:pPr>
                <a:r>
                  <a:rPr lang="en-US" sz="1200" b="1" dirty="0"/>
                  <a:t>Governments</a:t>
                </a:r>
                <a:endParaRPr lang="en-US" sz="1200" b="1" dirty="0"/>
              </a:p>
            </p:txBody>
          </p:sp>
          <p:sp>
            <p:nvSpPr>
              <p:cNvPr id="10" name="Text Box 16"/>
              <p:cNvSpPr txBox="1">
                <a:spLocks noChangeArrowheads="1"/>
              </p:cNvSpPr>
              <p:nvPr/>
            </p:nvSpPr>
            <p:spPr bwMode="auto">
              <a:xfrm>
                <a:off x="7696201" y="3239347"/>
                <a:ext cx="896815" cy="304236"/>
              </a:xfrm>
              <a:prstGeom prst="rect">
                <a:avLst/>
              </a:prstGeom>
              <a:noFill/>
              <a:ln w="9525">
                <a:solidFill>
                  <a:schemeClr val="bg1">
                    <a:lumMod val="50000"/>
                  </a:schemeClr>
                </a:solidFill>
                <a:miter lim="800000"/>
                <a:headEnd/>
                <a:tailEnd/>
              </a:ln>
            </p:spPr>
            <p:txBody>
              <a:bodyPr wrap="none">
                <a:spAutoFit/>
              </a:bodyPr>
              <a:lstStyle/>
              <a:p>
                <a:pPr algn="r" eaLnBrk="0" hangingPunct="0">
                  <a:defRPr/>
                </a:pPr>
                <a:r>
                  <a:rPr lang="en-US" sz="1200" b="1" dirty="0"/>
                  <a:t>Local</a:t>
                </a:r>
              </a:p>
              <a:p>
                <a:pPr algn="r" eaLnBrk="0" hangingPunct="0">
                  <a:defRPr/>
                </a:pPr>
                <a:r>
                  <a:rPr lang="en-US" sz="1200" b="1" dirty="0"/>
                  <a:t>Governments</a:t>
                </a:r>
              </a:p>
            </p:txBody>
          </p:sp>
          <p:sp>
            <p:nvSpPr>
              <p:cNvPr id="11" name="Text Box 17"/>
              <p:cNvSpPr txBox="1">
                <a:spLocks noChangeArrowheads="1"/>
              </p:cNvSpPr>
              <p:nvPr/>
            </p:nvSpPr>
            <p:spPr bwMode="auto">
              <a:xfrm>
                <a:off x="6260123" y="4282440"/>
                <a:ext cx="832339" cy="304236"/>
              </a:xfrm>
              <a:prstGeom prst="rect">
                <a:avLst/>
              </a:prstGeom>
              <a:noFill/>
              <a:ln w="9525">
                <a:solidFill>
                  <a:schemeClr val="bg1">
                    <a:lumMod val="50000"/>
                  </a:schemeClr>
                </a:solidFill>
                <a:miter lim="800000"/>
                <a:headEnd/>
                <a:tailEnd/>
              </a:ln>
            </p:spPr>
            <p:txBody>
              <a:bodyPr wrap="none">
                <a:spAutoFit/>
              </a:bodyPr>
              <a:lstStyle/>
              <a:p>
                <a:pPr eaLnBrk="0" hangingPunct="0">
                  <a:defRPr/>
                </a:pPr>
                <a:r>
                  <a:rPr lang="en-US" sz="1200" b="1" dirty="0"/>
                  <a:t>Federal</a:t>
                </a:r>
              </a:p>
              <a:p>
                <a:pPr eaLnBrk="0" hangingPunct="0">
                  <a:defRPr/>
                </a:pPr>
                <a:r>
                  <a:rPr lang="en-US" sz="1200" b="1" dirty="0"/>
                  <a:t>Government</a:t>
                </a:r>
              </a:p>
            </p:txBody>
          </p:sp>
          <p:sp>
            <p:nvSpPr>
              <p:cNvPr id="12" name="Text Box 18"/>
              <p:cNvSpPr txBox="1">
                <a:spLocks noChangeArrowheads="1"/>
              </p:cNvSpPr>
              <p:nvPr/>
            </p:nvSpPr>
            <p:spPr bwMode="auto">
              <a:xfrm>
                <a:off x="7530124" y="4080652"/>
                <a:ext cx="1062892" cy="425309"/>
              </a:xfrm>
              <a:prstGeom prst="rect">
                <a:avLst/>
              </a:prstGeom>
              <a:noFill/>
              <a:ln w="9525">
                <a:solidFill>
                  <a:schemeClr val="bg1">
                    <a:lumMod val="50000"/>
                  </a:schemeClr>
                </a:solidFill>
                <a:miter lim="800000"/>
                <a:headEnd/>
                <a:tailEnd/>
              </a:ln>
            </p:spPr>
            <p:txBody>
              <a:bodyPr>
                <a:spAutoFit/>
              </a:bodyPr>
              <a:lstStyle/>
              <a:p>
                <a:pPr algn="r" eaLnBrk="0" hangingPunct="0">
                  <a:defRPr/>
                </a:pPr>
                <a:r>
                  <a:rPr lang="en-US" sz="1200" b="1" dirty="0"/>
                  <a:t>     Private Sector </a:t>
                </a:r>
              </a:p>
              <a:p>
                <a:pPr algn="r" eaLnBrk="0" hangingPunct="0">
                  <a:defRPr/>
                </a:pPr>
                <a:r>
                  <a:rPr lang="en-US" sz="1200" b="1" dirty="0"/>
                  <a:t>&amp; NGO</a:t>
                </a: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Group 6"/>
          <p:cNvGrpSpPr>
            <a:grpSpLocks/>
          </p:cNvGrpSpPr>
          <p:nvPr/>
        </p:nvGrpSpPr>
        <p:grpSpPr bwMode="auto">
          <a:xfrm>
            <a:off x="838200" y="457200"/>
            <a:ext cx="7589838" cy="4938713"/>
            <a:chOff x="838199" y="762000"/>
            <a:chExt cx="7589839" cy="4938713"/>
          </a:xfrm>
        </p:grpSpPr>
        <p:pic>
          <p:nvPicPr>
            <p:cNvPr id="8" name="Picture 7" descr="PC200022"/>
            <p:cNvPicPr>
              <a:picLocks noChangeAspect="1" noChangeArrowheads="1"/>
            </p:cNvPicPr>
            <p:nvPr/>
          </p:nvPicPr>
          <p:blipFill>
            <a:blip r:embed="rId3">
              <a:lum bright="36000" contrast="-58000"/>
            </a:blip>
            <a:srcRect/>
            <a:stretch>
              <a:fillRect/>
            </a:stretch>
          </p:blipFill>
          <p:spPr bwMode="auto">
            <a:xfrm>
              <a:off x="4633913" y="762000"/>
              <a:ext cx="3794125" cy="3559175"/>
            </a:xfrm>
            <a:prstGeom prst="rect">
              <a:avLst/>
            </a:prstGeom>
            <a:noFill/>
            <a:ln>
              <a:solidFill>
                <a:schemeClr val="tx1">
                  <a:lumMod val="50000"/>
                  <a:lumOff val="50000"/>
                </a:schemeClr>
              </a:solidFill>
            </a:ln>
          </p:spPr>
        </p:pic>
        <p:pic>
          <p:nvPicPr>
            <p:cNvPr id="9" name="Picture 8" descr="backhoe and truck2"/>
            <p:cNvPicPr>
              <a:picLocks noChangeAspect="1" noChangeArrowheads="1"/>
            </p:cNvPicPr>
            <p:nvPr/>
          </p:nvPicPr>
          <p:blipFill>
            <a:blip r:embed="rId4">
              <a:lum bright="36000" contrast="-58000"/>
            </a:blip>
            <a:srcRect/>
            <a:stretch>
              <a:fillRect/>
            </a:stretch>
          </p:blipFill>
          <p:spPr bwMode="auto">
            <a:xfrm>
              <a:off x="838199" y="2847975"/>
              <a:ext cx="3795714" cy="2838450"/>
            </a:xfrm>
            <a:prstGeom prst="rect">
              <a:avLst/>
            </a:prstGeom>
            <a:noFill/>
            <a:ln>
              <a:solidFill>
                <a:schemeClr val="tx1">
                  <a:lumMod val="50000"/>
                  <a:lumOff val="50000"/>
                </a:schemeClr>
              </a:solidFill>
            </a:ln>
          </p:spPr>
        </p:pic>
        <p:pic>
          <p:nvPicPr>
            <p:cNvPr id="10" name="Picture 8" descr="image0033"/>
            <p:cNvPicPr>
              <a:picLocks noChangeAspect="1" noChangeArrowheads="1"/>
            </p:cNvPicPr>
            <p:nvPr/>
          </p:nvPicPr>
          <p:blipFill>
            <a:blip r:embed="rId5">
              <a:lum bright="36000" contrast="-58000"/>
            </a:blip>
            <a:srcRect/>
            <a:stretch>
              <a:fillRect/>
            </a:stretch>
          </p:blipFill>
          <p:spPr bwMode="auto">
            <a:xfrm>
              <a:off x="4633913" y="2905125"/>
              <a:ext cx="3794125" cy="2795588"/>
            </a:xfrm>
            <a:prstGeom prst="rect">
              <a:avLst/>
            </a:prstGeom>
            <a:noFill/>
            <a:ln>
              <a:solidFill>
                <a:schemeClr val="tx1">
                  <a:lumMod val="50000"/>
                  <a:lumOff val="50000"/>
                </a:schemeClr>
              </a:solidFill>
            </a:ln>
          </p:spPr>
        </p:pic>
        <p:pic>
          <p:nvPicPr>
            <p:cNvPr id="11" name="Picture 9" descr="bridge  w water"/>
            <p:cNvPicPr>
              <a:picLocks noChangeAspect="1" noChangeArrowheads="1"/>
            </p:cNvPicPr>
            <p:nvPr/>
          </p:nvPicPr>
          <p:blipFill>
            <a:blip r:embed="rId6">
              <a:lum bright="36000" contrast="-58000"/>
            </a:blip>
            <a:srcRect/>
            <a:stretch>
              <a:fillRect/>
            </a:stretch>
          </p:blipFill>
          <p:spPr bwMode="auto">
            <a:xfrm>
              <a:off x="838199" y="762000"/>
              <a:ext cx="3836989" cy="2511425"/>
            </a:xfrm>
            <a:prstGeom prst="rect">
              <a:avLst/>
            </a:prstGeom>
            <a:noFill/>
            <a:ln>
              <a:solidFill>
                <a:schemeClr val="tx1">
                  <a:lumMod val="50000"/>
                  <a:lumOff val="50000"/>
                </a:schemeClr>
              </a:solidFill>
            </a:ln>
          </p:spPr>
        </p:pic>
        <p:pic>
          <p:nvPicPr>
            <p:cNvPr id="12" name="Picture 6" descr="Incident commander"/>
            <p:cNvPicPr>
              <a:picLocks noChangeAspect="1" noChangeArrowheads="1"/>
            </p:cNvPicPr>
            <p:nvPr/>
          </p:nvPicPr>
          <p:blipFill>
            <a:blip r:embed="rId7">
              <a:lum bright="36000" contrast="-58000"/>
            </a:blip>
            <a:srcRect/>
            <a:stretch>
              <a:fillRect/>
            </a:stretch>
          </p:blipFill>
          <p:spPr bwMode="auto">
            <a:xfrm>
              <a:off x="3297237" y="1731963"/>
              <a:ext cx="2673350" cy="2828925"/>
            </a:xfrm>
            <a:prstGeom prst="rect">
              <a:avLst/>
            </a:prstGeom>
            <a:noFill/>
            <a:ln>
              <a:solidFill>
                <a:schemeClr val="tx1">
                  <a:lumMod val="50000"/>
                  <a:lumOff val="50000"/>
                </a:schemeClr>
              </a:solidFill>
            </a:ln>
          </p:spPr>
        </p:pic>
      </p:grpSp>
      <p:sp>
        <p:nvSpPr>
          <p:cNvPr id="17410" name="AutoShape 2" descr="https://mail.atl.cbeyond.com/owa/attachment.ashx?id=RgAAAABlsDXrjSZERpTMSZ%2fpmQMkBwBGFR%2bS%2fOwzRYkrFu2fQAetAAAK7EdbAABGFR%2bS%2fOwzRYkrFu2fQAetADl1YzI2AAAJ&amp;attcnt=1&amp;attid0=EACQ4j8phj8lS6o44n9Ay6A0"/>
          <p:cNvSpPr>
            <a:spLocks noChangeAspect="1" noChangeArrowheads="1"/>
          </p:cNvSpPr>
          <p:nvPr/>
        </p:nvSpPr>
        <p:spPr bwMode="auto">
          <a:xfrm>
            <a:off x="155575" y="-350838"/>
            <a:ext cx="4610100" cy="933451"/>
          </a:xfrm>
          <a:prstGeom prst="rect">
            <a:avLst/>
          </a:prstGeom>
          <a:noFill/>
          <a:ln w="9525">
            <a:noFill/>
            <a:miter lim="800000"/>
            <a:headEnd/>
            <a:tailEnd/>
          </a:ln>
        </p:spPr>
        <p:txBody>
          <a:bodyPr/>
          <a:lstStyle/>
          <a:p>
            <a:endParaRPr lang="en-US">
              <a:latin typeface="Franklin Gothic Book" pitchFamily="34" charset="0"/>
            </a:endParaRPr>
          </a:p>
        </p:txBody>
      </p:sp>
      <p:sp>
        <p:nvSpPr>
          <p:cNvPr id="17411" name="AutoShape 4" descr="https://mail.atl.cbeyond.com/owa/attachment.ashx?id=RgAAAABlsDXrjSZERpTMSZ%2fpmQMkBwBGFR%2bS%2fOwzRYkrFu2fQAetAAAK7EdbAABGFR%2bS%2fOwzRYkrFu2fQAetADl1YzI2AAAJ&amp;attcnt=1&amp;attid0=EACQ4j8phj8lS6o44n9Ay6A0"/>
          <p:cNvSpPr>
            <a:spLocks noChangeAspect="1" noChangeArrowheads="1"/>
          </p:cNvSpPr>
          <p:nvPr/>
        </p:nvSpPr>
        <p:spPr bwMode="auto">
          <a:xfrm>
            <a:off x="155575" y="-350838"/>
            <a:ext cx="4610100" cy="933451"/>
          </a:xfrm>
          <a:prstGeom prst="rect">
            <a:avLst/>
          </a:prstGeom>
          <a:noFill/>
          <a:ln w="9525">
            <a:noFill/>
            <a:miter lim="800000"/>
            <a:headEnd/>
            <a:tailEnd/>
          </a:ln>
        </p:spPr>
        <p:txBody>
          <a:bodyPr/>
          <a:lstStyle/>
          <a:p>
            <a:endParaRPr lang="en-US">
              <a:latin typeface="Franklin Gothic Book" pitchFamily="34" charset="0"/>
            </a:endParaRPr>
          </a:p>
        </p:txBody>
      </p:sp>
      <p:sp>
        <p:nvSpPr>
          <p:cNvPr id="14" name="Rectangle 13"/>
          <p:cNvSpPr/>
          <p:nvPr/>
        </p:nvSpPr>
        <p:spPr>
          <a:xfrm>
            <a:off x="2620620" y="2743200"/>
            <a:ext cx="3886200" cy="830997"/>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Welcome</a:t>
            </a:r>
            <a:endParaRPr lang="en-US" sz="4800" b="1" dirty="0"/>
          </a:p>
        </p:txBody>
      </p:sp>
      <p:grpSp>
        <p:nvGrpSpPr>
          <p:cNvPr id="17413" name="Group 14"/>
          <p:cNvGrpSpPr>
            <a:grpSpLocks/>
          </p:cNvGrpSpPr>
          <p:nvPr/>
        </p:nvGrpSpPr>
        <p:grpSpPr bwMode="auto">
          <a:xfrm>
            <a:off x="276225" y="5730875"/>
            <a:ext cx="8575675" cy="914400"/>
            <a:chOff x="276225" y="5730875"/>
            <a:chExt cx="8575675" cy="914400"/>
          </a:xfrm>
        </p:grpSpPr>
        <p:pic>
          <p:nvPicPr>
            <p:cNvPr id="16" name="Picture 15" descr="fhwa_pic.gif"/>
            <p:cNvPicPr>
              <a:picLocks noChangeAspect="1"/>
            </p:cNvPicPr>
            <p:nvPr/>
          </p:nvPicPr>
          <p:blipFill>
            <a:blip r:embed="rId8"/>
            <a:stretch>
              <a:fillRect/>
            </a:stretch>
          </p:blipFill>
          <p:spPr>
            <a:xfrm>
              <a:off x="5473700" y="5757863"/>
              <a:ext cx="3378200" cy="884237"/>
            </a:xfrm>
            <a:prstGeom prst="rect">
              <a:avLst/>
            </a:prstGeom>
            <a:ln w="38100">
              <a:solidFill>
                <a:schemeClr val="tx1">
                  <a:lumMod val="50000"/>
                </a:schemeClr>
              </a:solidFill>
            </a:ln>
          </p:spPr>
        </p:pic>
        <p:pic>
          <p:nvPicPr>
            <p:cNvPr id="17" name="Picture 16"/>
            <p:cNvPicPr>
              <a:picLocks noChangeAspect="1" noChangeArrowheads="1"/>
            </p:cNvPicPr>
            <p:nvPr/>
          </p:nvPicPr>
          <p:blipFill>
            <a:blip r:embed="rId9"/>
            <a:srcRect/>
            <a:stretch>
              <a:fillRect/>
            </a:stretch>
          </p:blipFill>
          <p:spPr bwMode="auto">
            <a:xfrm>
              <a:off x="276225" y="5730875"/>
              <a:ext cx="5062538" cy="914400"/>
            </a:xfrm>
            <a:prstGeom prst="rect">
              <a:avLst/>
            </a:prstGeom>
            <a:noFill/>
            <a:ln w="12700">
              <a:solidFill>
                <a:schemeClr val="bg1">
                  <a:lumMod val="65000"/>
                  <a:lumOff val="35000"/>
                </a:schemeClr>
              </a:solidFill>
              <a:miter lim="800000"/>
              <a:headEnd/>
              <a:tailEnd/>
            </a:ln>
            <a:effectLst/>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Emergency support functions</a:t>
            </a:r>
            <a:endParaRPr lang="en-US" dirty="0"/>
          </a:p>
        </p:txBody>
      </p:sp>
      <p:sp>
        <p:nvSpPr>
          <p:cNvPr id="3" name="Content Placeholder 2"/>
          <p:cNvSpPr>
            <a:spLocks noGrp="1"/>
          </p:cNvSpPr>
          <p:nvPr>
            <p:ph idx="1"/>
          </p:nvPr>
        </p:nvSpPr>
        <p:spPr>
          <a:xfrm>
            <a:off x="4114800" y="1828800"/>
            <a:ext cx="4572000" cy="3489325"/>
          </a:xfrm>
        </p:spPr>
        <p:txBody>
          <a:bodyPr>
            <a:normAutofit/>
          </a:bodyPr>
          <a:lstStyle/>
          <a:p>
            <a:pPr marL="0" eaLnBrk="1" hangingPunct="1">
              <a:buFont typeface="Wingdings 2" pitchFamily="18" charset="2"/>
              <a:buNone/>
              <a:defRPr/>
            </a:pPr>
            <a:r>
              <a:rPr lang="en-US" sz="2800" b="1" dirty="0" smtClean="0"/>
              <a:t>There are the 15 Emergency Support Functions (ESFs) identified in the NRF.</a:t>
            </a:r>
          </a:p>
          <a:p>
            <a:pPr marL="0" eaLnBrk="1" hangingPunct="1">
              <a:buFont typeface="Wingdings 2" pitchFamily="18" charset="2"/>
              <a:buNone/>
              <a:defRPr/>
            </a:pPr>
            <a:endParaRPr lang="en-US" sz="2800" b="1" dirty="0" smtClean="0"/>
          </a:p>
          <a:p>
            <a:pPr marL="0" eaLnBrk="1" hangingPunct="1">
              <a:buFont typeface="Wingdings 2" pitchFamily="18" charset="2"/>
              <a:buNone/>
              <a:defRPr/>
            </a:pPr>
            <a:r>
              <a:rPr lang="en-US" sz="2800" b="1" dirty="0" smtClean="0"/>
              <a:t>What is an ESF?</a:t>
            </a:r>
          </a:p>
          <a:p>
            <a:pPr algn="ctr" eaLnBrk="1" hangingPunct="1">
              <a:buFont typeface="Wingdings 2" pitchFamily="18" charset="2"/>
              <a:buNone/>
              <a:defRPr/>
            </a:pPr>
            <a:endParaRPr lang="en-US" b="1" dirty="0" smtClean="0"/>
          </a:p>
          <a:p>
            <a:pPr eaLnBrk="1" hangingPunct="1">
              <a:buFont typeface="Wingdings 2" pitchFamily="18" charset="2"/>
              <a:buNone/>
              <a:defRPr/>
            </a:pPr>
            <a:endParaRPr lang="en-US" dirty="0" smtClean="0"/>
          </a:p>
        </p:txBody>
      </p:sp>
      <p:sp>
        <p:nvSpPr>
          <p:cNvPr id="4" name="Slide Number Placeholder 3"/>
          <p:cNvSpPr>
            <a:spLocks noGrp="1"/>
          </p:cNvSpPr>
          <p:nvPr>
            <p:ph type="sldNum" sz="quarter" idx="12"/>
          </p:nvPr>
        </p:nvSpPr>
        <p:spPr/>
        <p:txBody>
          <a:bodyPr/>
          <a:lstStyle/>
          <a:p>
            <a:pPr>
              <a:defRPr/>
            </a:pPr>
            <a:fld id="{EF58EEEE-5EA7-428D-A046-93C64140D8B9}" type="slidenum">
              <a:rPr lang="en-US" smtClean="0"/>
              <a:pPr>
                <a:defRPr/>
              </a:pPr>
              <a:t>20</a:t>
            </a:fld>
            <a:endParaRPr lang="en-US" dirty="0"/>
          </a:p>
        </p:txBody>
      </p:sp>
      <p:pic>
        <p:nvPicPr>
          <p:cNvPr id="68612" name="Picture 4" descr="http://pics.publicintelligence.net/nrf-overview.jpg"/>
          <p:cNvPicPr>
            <a:picLocks noChangeAspect="1" noChangeArrowheads="1"/>
          </p:cNvPicPr>
          <p:nvPr/>
        </p:nvPicPr>
        <p:blipFill>
          <a:blip r:embed="rId3"/>
          <a:srcRect/>
          <a:stretch>
            <a:fillRect/>
          </a:stretch>
        </p:blipFill>
        <p:spPr bwMode="auto">
          <a:xfrm>
            <a:off x="1143000" y="1600200"/>
            <a:ext cx="2795588" cy="3616325"/>
          </a:xfrm>
          <a:prstGeom prst="rect">
            <a:avLst/>
          </a:prstGeom>
          <a:noFill/>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Esf 1, transportation</a:t>
            </a:r>
            <a:endParaRPr lang="en-US" dirty="0"/>
          </a:p>
        </p:txBody>
      </p:sp>
      <p:sp>
        <p:nvSpPr>
          <p:cNvPr id="7" name="Slide Number Placeholder 6"/>
          <p:cNvSpPr>
            <a:spLocks noGrp="1"/>
          </p:cNvSpPr>
          <p:nvPr>
            <p:ph type="sldNum" sz="quarter" idx="12"/>
          </p:nvPr>
        </p:nvSpPr>
        <p:spPr/>
        <p:txBody>
          <a:bodyPr/>
          <a:lstStyle/>
          <a:p>
            <a:pPr>
              <a:defRPr/>
            </a:pPr>
            <a:fld id="{9E8DC8D9-A173-4BA0-B9E4-FD915E6A004D}" type="slidenum">
              <a:rPr lang="en-US"/>
              <a:pPr>
                <a:defRPr/>
              </a:pPr>
              <a:t>21</a:t>
            </a:fld>
            <a:endParaRPr lang="en-US" dirty="0"/>
          </a:p>
        </p:txBody>
      </p:sp>
      <p:graphicFrame>
        <p:nvGraphicFramePr>
          <p:cNvPr id="10" name="Table 9"/>
          <p:cNvGraphicFramePr>
            <a:graphicFrameLocks noGrp="1"/>
          </p:cNvGraphicFramePr>
          <p:nvPr/>
        </p:nvGraphicFramePr>
        <p:xfrm>
          <a:off x="457200" y="1752600"/>
          <a:ext cx="8229600" cy="3886200"/>
        </p:xfrm>
        <a:graphic>
          <a:graphicData uri="http://schemas.openxmlformats.org/drawingml/2006/table">
            <a:tbl>
              <a:tblPr/>
              <a:tblGrid>
                <a:gridCol w="4114800"/>
                <a:gridCol w="4114800"/>
              </a:tblGrid>
              <a:tr h="487552">
                <a:tc>
                  <a:txBody>
                    <a:bodyPr/>
                    <a:lstStyle/>
                    <a:p>
                      <a:pPr marL="0" marR="0">
                        <a:spcBef>
                          <a:spcPts val="0"/>
                        </a:spcBef>
                        <a:spcAft>
                          <a:spcPts val="0"/>
                        </a:spcAft>
                      </a:pPr>
                      <a:r>
                        <a:rPr lang="en-US" sz="1400" b="1" dirty="0">
                          <a:latin typeface="Times New Roman"/>
                          <a:ea typeface="Calibri"/>
                        </a:rPr>
                        <a:t>According to the NRF, the U.S. DOT is responsible for: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latin typeface="Times New Roman"/>
                          <a:ea typeface="Calibri"/>
                        </a:rPr>
                        <a:t>As the State ESF 1 primary agency, your DOT might do these types of activities: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129">
                <a:tc>
                  <a:txBody>
                    <a:bodyPr/>
                    <a:lstStyle/>
                    <a:p>
                      <a:pPr marL="0" marR="0">
                        <a:spcBef>
                          <a:spcPts val="0"/>
                        </a:spcBef>
                        <a:spcAft>
                          <a:spcPts val="0"/>
                        </a:spcAft>
                      </a:pPr>
                      <a:r>
                        <a:rPr lang="en-US" sz="1400" b="1" dirty="0">
                          <a:latin typeface="Times New Roman"/>
                          <a:ea typeface="Calibri"/>
                        </a:rPr>
                        <a:t>Monitoring and reporting the status of, and damage to, the transportation system and infrastructure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latin typeface="Times New Roman"/>
                          <a:ea typeface="Calibri"/>
                        </a:rPr>
                        <a:t>Inspect or assist in inspecting bridges, roads, rails and/or airfields after a severe flood or earthquake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5551">
                <a:tc>
                  <a:txBody>
                    <a:bodyPr/>
                    <a:lstStyle/>
                    <a:p>
                      <a:pPr marL="0" marR="0">
                        <a:spcBef>
                          <a:spcPts val="0"/>
                        </a:spcBef>
                        <a:spcAft>
                          <a:spcPts val="0"/>
                        </a:spcAft>
                      </a:pPr>
                      <a:r>
                        <a:rPr lang="en-US" sz="1400" b="1" dirty="0">
                          <a:latin typeface="Times New Roman"/>
                          <a:ea typeface="Calibri"/>
                        </a:rPr>
                        <a:t>Identifying temporary alternative solutions that can be implemented to ensure that the movement of people and materials can be continued during the response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latin typeface="Times New Roman"/>
                          <a:ea typeface="Calibri"/>
                        </a:rPr>
                        <a:t>Establish detours and set up alternate route signs on state highways; clear state highways of debris; clear runways for movement of aircraft; and assist with traffic control and contra-flow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552">
                <a:tc>
                  <a:txBody>
                    <a:bodyPr/>
                    <a:lstStyle/>
                    <a:p>
                      <a:pPr marL="0" marR="0">
                        <a:spcBef>
                          <a:spcPts val="0"/>
                        </a:spcBef>
                        <a:spcAft>
                          <a:spcPts val="0"/>
                        </a:spcAft>
                      </a:pPr>
                      <a:r>
                        <a:rPr lang="en-US" sz="1400" b="1" dirty="0">
                          <a:latin typeface="Times New Roman"/>
                          <a:ea typeface="Calibri"/>
                        </a:rPr>
                        <a:t>Performing activities conducted under the direct authority of the DOT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latin typeface="Times New Roman"/>
                          <a:ea typeface="Calibri"/>
                        </a:rPr>
                        <a:t>Close roads, harbors or airfields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552">
                <a:tc>
                  <a:txBody>
                    <a:bodyPr/>
                    <a:lstStyle/>
                    <a:p>
                      <a:pPr marL="0" marR="0">
                        <a:spcBef>
                          <a:spcPts val="0"/>
                        </a:spcBef>
                        <a:spcAft>
                          <a:spcPts val="0"/>
                        </a:spcAft>
                      </a:pPr>
                      <a:r>
                        <a:rPr lang="en-US" sz="1400" b="1" dirty="0">
                          <a:latin typeface="Times New Roman"/>
                          <a:ea typeface="Calibri"/>
                        </a:rPr>
                        <a:t>Coordinating the restoration and recovery of transportation system and infrastructure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latin typeface="Times New Roman"/>
                          <a:ea typeface="Calibri"/>
                        </a:rPr>
                        <a:t>Replace bridges and railroad tracks; dredge harbors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7865">
                <a:tc>
                  <a:txBody>
                    <a:bodyPr/>
                    <a:lstStyle/>
                    <a:p>
                      <a:pPr marL="0" marR="0">
                        <a:spcBef>
                          <a:spcPts val="0"/>
                        </a:spcBef>
                        <a:spcAft>
                          <a:spcPts val="0"/>
                        </a:spcAft>
                      </a:pPr>
                      <a:r>
                        <a:rPr lang="en-US" sz="1400" b="1" dirty="0">
                          <a:latin typeface="Times New Roman"/>
                          <a:ea typeface="Calibri"/>
                        </a:rPr>
                        <a:t>Coordinating and supporting preparedness, response, recovery and mitigation activities among transportation stakeholders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latin typeface="Times New Roman"/>
                          <a:ea typeface="Calibri"/>
                        </a:rPr>
                        <a:t>Participate in training and exercises; work with local governments to rebuild or retrofit infrastructure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6346" name="TextBox 10"/>
          <p:cNvSpPr txBox="1">
            <a:spLocks noChangeArrowheads="1"/>
          </p:cNvSpPr>
          <p:nvPr/>
        </p:nvSpPr>
        <p:spPr bwMode="auto">
          <a:xfrm>
            <a:off x="381000" y="1143000"/>
            <a:ext cx="8382000" cy="554038"/>
          </a:xfrm>
          <a:prstGeom prst="rect">
            <a:avLst/>
          </a:prstGeom>
          <a:noFill/>
          <a:ln w="9525">
            <a:noFill/>
            <a:miter lim="800000"/>
            <a:headEnd/>
            <a:tailEnd/>
          </a:ln>
        </p:spPr>
        <p:txBody>
          <a:bodyPr>
            <a:spAutoFit/>
          </a:bodyPr>
          <a:lstStyle/>
          <a:p>
            <a:pPr algn="ctr"/>
            <a:r>
              <a:rPr lang="en-US" sz="3000">
                <a:latin typeface="Franklin Gothic Book" pitchFamily="34" charset="0"/>
              </a:rPr>
              <a:t>DOT is the lead agency for ESF #1, Transportation</a:t>
            </a:r>
          </a:p>
        </p:txBody>
      </p:sp>
      <p:pic>
        <p:nvPicPr>
          <p:cNvPr id="8" name="Picture 1" descr="O:\Projects\DOT\FHWA\Roles and Mission\Graphics\esf overview.jpg"/>
          <p:cNvPicPr>
            <a:picLocks noChangeAspect="1" noChangeArrowheads="1"/>
          </p:cNvPicPr>
          <p:nvPr/>
        </p:nvPicPr>
        <p:blipFill>
          <a:blip r:embed="rId3"/>
          <a:srcRect/>
          <a:stretch>
            <a:fillRect/>
          </a:stretch>
        </p:blipFill>
        <p:spPr bwMode="auto">
          <a:xfrm>
            <a:off x="7893050" y="304800"/>
            <a:ext cx="825500" cy="1066800"/>
          </a:xfrm>
          <a:prstGeom prst="rect">
            <a:avLst/>
          </a:prstGeom>
          <a:noFill/>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ESF</a:t>
            </a:r>
            <a:r>
              <a:rPr lang="en-US" sz="1800" dirty="0" smtClean="0"/>
              <a:t>s</a:t>
            </a:r>
            <a:r>
              <a:rPr lang="en-US" dirty="0" smtClean="0"/>
              <a:t> 1-8</a:t>
            </a:r>
            <a:endParaRPr lang="en-US" dirty="0"/>
          </a:p>
        </p:txBody>
      </p:sp>
      <p:sp>
        <p:nvSpPr>
          <p:cNvPr id="4" name="Slide Number Placeholder 3"/>
          <p:cNvSpPr>
            <a:spLocks noGrp="1"/>
          </p:cNvSpPr>
          <p:nvPr>
            <p:ph type="sldNum" sz="quarter" idx="12"/>
          </p:nvPr>
        </p:nvSpPr>
        <p:spPr/>
        <p:txBody>
          <a:bodyPr/>
          <a:lstStyle/>
          <a:p>
            <a:pPr>
              <a:defRPr/>
            </a:pPr>
            <a:fld id="{A99EF001-891D-483A-AF8A-032C58C76E14}" type="slidenum">
              <a:rPr lang="en-US" smtClean="0"/>
              <a:pPr>
                <a:defRPr/>
              </a:pPr>
              <a:t>22</a:t>
            </a:fld>
            <a:endParaRPr lang="en-US" dirty="0"/>
          </a:p>
        </p:txBody>
      </p:sp>
      <p:graphicFrame>
        <p:nvGraphicFramePr>
          <p:cNvPr id="7" name="Table 6"/>
          <p:cNvGraphicFramePr>
            <a:graphicFrameLocks noGrp="1"/>
          </p:cNvGraphicFramePr>
          <p:nvPr/>
        </p:nvGraphicFramePr>
        <p:xfrm>
          <a:off x="838200" y="1143000"/>
          <a:ext cx="7485063" cy="4560888"/>
        </p:xfrm>
        <a:graphic>
          <a:graphicData uri="http://schemas.openxmlformats.org/drawingml/2006/table">
            <a:tbl>
              <a:tblPr firstRow="1" bandRow="1">
                <a:tableStyleId>{5C22544A-7EE6-4342-B048-85BDC9FD1C3A}</a:tableStyleId>
              </a:tblPr>
              <a:tblGrid>
                <a:gridCol w="943121"/>
                <a:gridCol w="6542599"/>
              </a:tblGrid>
              <a:tr h="445511">
                <a:tc>
                  <a:txBody>
                    <a:bodyPr/>
                    <a:lstStyle/>
                    <a:p>
                      <a:pPr algn="ctr"/>
                      <a:r>
                        <a:rPr lang="en-US" sz="2300" dirty="0" smtClean="0"/>
                        <a:t>ESF</a:t>
                      </a:r>
                      <a:endParaRPr lang="en-US" sz="2300" dirty="0"/>
                    </a:p>
                  </a:txBody>
                  <a:tcPr marL="117312" marR="117312" marT="58656" marB="58656"/>
                </a:tc>
                <a:tc>
                  <a:txBody>
                    <a:bodyPr/>
                    <a:lstStyle/>
                    <a:p>
                      <a:r>
                        <a:rPr lang="en-US" sz="2300" dirty="0" smtClean="0"/>
                        <a:t>Title</a:t>
                      </a:r>
                      <a:endParaRPr lang="en-US" sz="2300" dirty="0"/>
                    </a:p>
                  </a:txBody>
                  <a:tcPr marL="117312" marR="117312" marT="58656" marB="58656"/>
                </a:tc>
              </a:tr>
              <a:tr h="445511">
                <a:tc>
                  <a:txBody>
                    <a:bodyPr/>
                    <a:lstStyle/>
                    <a:p>
                      <a:pPr algn="ctr"/>
                      <a:r>
                        <a:rPr lang="en-US" sz="2300" dirty="0" smtClean="0"/>
                        <a:t>1</a:t>
                      </a:r>
                      <a:endParaRPr lang="en-US" sz="2300" dirty="0"/>
                    </a:p>
                  </a:txBody>
                  <a:tcPr marL="117312" marR="117312" marT="58656" marB="58656"/>
                </a:tc>
                <a:tc>
                  <a:txBody>
                    <a:bodyPr/>
                    <a:lstStyle/>
                    <a:p>
                      <a:r>
                        <a:rPr lang="en-US" sz="2300" dirty="0" smtClean="0"/>
                        <a:t>Transportation</a:t>
                      </a:r>
                      <a:endParaRPr lang="en-US" sz="2300" dirty="0"/>
                    </a:p>
                  </a:txBody>
                  <a:tcPr marL="117312" marR="117312" marT="58656" marB="58656"/>
                </a:tc>
              </a:tr>
              <a:tr h="445511">
                <a:tc>
                  <a:txBody>
                    <a:bodyPr/>
                    <a:lstStyle/>
                    <a:p>
                      <a:pPr algn="ctr"/>
                      <a:r>
                        <a:rPr lang="en-US" sz="2300" dirty="0" smtClean="0"/>
                        <a:t>2</a:t>
                      </a:r>
                      <a:endParaRPr lang="en-US" sz="2300" dirty="0"/>
                    </a:p>
                  </a:txBody>
                  <a:tcPr marL="117312" marR="117312" marT="58656" marB="58656"/>
                </a:tc>
                <a:tc>
                  <a:txBody>
                    <a:bodyPr/>
                    <a:lstStyle/>
                    <a:p>
                      <a:r>
                        <a:rPr lang="en-US" sz="2300" dirty="0" smtClean="0"/>
                        <a:t>Communications</a:t>
                      </a:r>
                      <a:endParaRPr lang="en-US" sz="2300" dirty="0"/>
                    </a:p>
                  </a:txBody>
                  <a:tcPr marL="117312" marR="117312" marT="58656" marB="58656"/>
                </a:tc>
              </a:tr>
              <a:tr h="445511">
                <a:tc>
                  <a:txBody>
                    <a:bodyPr/>
                    <a:lstStyle/>
                    <a:p>
                      <a:pPr algn="ctr"/>
                      <a:r>
                        <a:rPr lang="en-US" sz="2300" dirty="0" smtClean="0"/>
                        <a:t>3</a:t>
                      </a:r>
                      <a:endParaRPr lang="en-US" sz="2300" dirty="0"/>
                    </a:p>
                  </a:txBody>
                  <a:tcPr marL="117312" marR="117312" marT="58656" marB="58656"/>
                </a:tc>
                <a:tc>
                  <a:txBody>
                    <a:bodyPr/>
                    <a:lstStyle/>
                    <a:p>
                      <a:r>
                        <a:rPr lang="en-US" sz="2300" dirty="0" smtClean="0"/>
                        <a:t>Public Works and Engineering</a:t>
                      </a:r>
                      <a:endParaRPr lang="en-US" sz="2300" dirty="0"/>
                    </a:p>
                  </a:txBody>
                  <a:tcPr marL="117312" marR="117312" marT="58656" marB="58656"/>
                </a:tc>
              </a:tr>
              <a:tr h="445511">
                <a:tc>
                  <a:txBody>
                    <a:bodyPr/>
                    <a:lstStyle/>
                    <a:p>
                      <a:pPr algn="ctr"/>
                      <a:r>
                        <a:rPr lang="en-US" sz="2300" dirty="0" smtClean="0"/>
                        <a:t>4</a:t>
                      </a:r>
                      <a:endParaRPr lang="en-US" sz="2300" dirty="0"/>
                    </a:p>
                  </a:txBody>
                  <a:tcPr marL="117312" marR="117312" marT="58656" marB="58656"/>
                </a:tc>
                <a:tc>
                  <a:txBody>
                    <a:bodyPr/>
                    <a:lstStyle/>
                    <a:p>
                      <a:r>
                        <a:rPr lang="en-US" sz="2300" dirty="0" smtClean="0"/>
                        <a:t>Firefighting</a:t>
                      </a:r>
                      <a:endParaRPr lang="en-US" sz="2300" dirty="0"/>
                    </a:p>
                  </a:txBody>
                  <a:tcPr marL="117312" marR="117312" marT="58656" marB="58656"/>
                </a:tc>
              </a:tr>
              <a:tr h="445511">
                <a:tc>
                  <a:txBody>
                    <a:bodyPr/>
                    <a:lstStyle/>
                    <a:p>
                      <a:pPr algn="ctr"/>
                      <a:r>
                        <a:rPr lang="en-US" sz="2300" dirty="0" smtClean="0"/>
                        <a:t>5</a:t>
                      </a:r>
                      <a:endParaRPr lang="en-US" sz="2300" dirty="0"/>
                    </a:p>
                  </a:txBody>
                  <a:tcPr marL="117312" marR="117312" marT="58656" marB="58656"/>
                </a:tc>
                <a:tc>
                  <a:txBody>
                    <a:bodyPr/>
                    <a:lstStyle/>
                    <a:p>
                      <a:r>
                        <a:rPr lang="en-US" sz="2300" dirty="0" smtClean="0"/>
                        <a:t>Emergency management</a:t>
                      </a:r>
                      <a:endParaRPr lang="en-US" sz="2300" dirty="0"/>
                    </a:p>
                  </a:txBody>
                  <a:tcPr marL="117312" marR="117312" marT="58656" marB="58656"/>
                </a:tc>
              </a:tr>
              <a:tr h="779308">
                <a:tc>
                  <a:txBody>
                    <a:bodyPr/>
                    <a:lstStyle/>
                    <a:p>
                      <a:pPr algn="ctr"/>
                      <a:r>
                        <a:rPr lang="en-US" sz="2300" dirty="0" smtClean="0"/>
                        <a:t>6</a:t>
                      </a:r>
                      <a:endParaRPr lang="en-US" sz="2300" dirty="0"/>
                    </a:p>
                  </a:txBody>
                  <a:tcPr marL="117312" marR="117312" marT="58656" marB="58656"/>
                </a:tc>
                <a:tc>
                  <a:txBody>
                    <a:bodyPr/>
                    <a:lstStyle/>
                    <a:p>
                      <a:r>
                        <a:rPr lang="en-US" sz="2300" dirty="0" smtClean="0"/>
                        <a:t>Mass Care, Emergency Assistance, housing and Human Services</a:t>
                      </a:r>
                      <a:endParaRPr lang="en-US" sz="2300" dirty="0"/>
                    </a:p>
                  </a:txBody>
                  <a:tcPr marL="117312" marR="117312" marT="58656" marB="58656"/>
                </a:tc>
              </a:tr>
              <a:tr h="445511">
                <a:tc>
                  <a:txBody>
                    <a:bodyPr/>
                    <a:lstStyle/>
                    <a:p>
                      <a:pPr algn="ctr"/>
                      <a:r>
                        <a:rPr lang="en-US" sz="2300" dirty="0" smtClean="0"/>
                        <a:t>7</a:t>
                      </a:r>
                      <a:endParaRPr lang="en-US" sz="2300" dirty="0"/>
                    </a:p>
                  </a:txBody>
                  <a:tcPr marL="117312" marR="117312" marT="58656" marB="58656"/>
                </a:tc>
                <a:tc>
                  <a:txBody>
                    <a:bodyPr/>
                    <a:lstStyle/>
                    <a:p>
                      <a:r>
                        <a:rPr lang="en-US" sz="2300" dirty="0" smtClean="0"/>
                        <a:t>Logistics Management and Resource</a:t>
                      </a:r>
                      <a:r>
                        <a:rPr lang="en-US" sz="2300" baseline="0" dirty="0" smtClean="0"/>
                        <a:t> Support</a:t>
                      </a:r>
                      <a:endParaRPr lang="en-US" sz="2300" dirty="0"/>
                    </a:p>
                  </a:txBody>
                  <a:tcPr marL="117312" marR="117312" marT="58656" marB="58656"/>
                </a:tc>
              </a:tr>
              <a:tr h="445511">
                <a:tc>
                  <a:txBody>
                    <a:bodyPr/>
                    <a:lstStyle/>
                    <a:p>
                      <a:pPr algn="ctr"/>
                      <a:r>
                        <a:rPr lang="en-US" sz="2300" dirty="0" smtClean="0"/>
                        <a:t>8</a:t>
                      </a:r>
                      <a:endParaRPr lang="en-US" sz="2300" dirty="0"/>
                    </a:p>
                  </a:txBody>
                  <a:tcPr marL="117312" marR="117312" marT="58656" marB="58656"/>
                </a:tc>
                <a:tc>
                  <a:txBody>
                    <a:bodyPr/>
                    <a:lstStyle/>
                    <a:p>
                      <a:r>
                        <a:rPr lang="en-US" sz="2300" dirty="0" smtClean="0"/>
                        <a:t>Public Health and Medical Services</a:t>
                      </a:r>
                      <a:endParaRPr lang="en-US" sz="2300" dirty="0"/>
                    </a:p>
                  </a:txBody>
                  <a:tcPr marL="117312" marR="117312" marT="58656" marB="58656"/>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ESF 9-15</a:t>
            </a:r>
            <a:endParaRPr lang="en-US" dirty="0"/>
          </a:p>
        </p:txBody>
      </p:sp>
      <p:sp>
        <p:nvSpPr>
          <p:cNvPr id="4" name="Slide Number Placeholder 3"/>
          <p:cNvSpPr>
            <a:spLocks noGrp="1"/>
          </p:cNvSpPr>
          <p:nvPr>
            <p:ph type="sldNum" sz="quarter" idx="12"/>
          </p:nvPr>
        </p:nvSpPr>
        <p:spPr/>
        <p:txBody>
          <a:bodyPr/>
          <a:lstStyle/>
          <a:p>
            <a:pPr>
              <a:defRPr/>
            </a:pPr>
            <a:fld id="{2B5C7A6F-DD51-4927-AF8A-3A86C8ED7523}" type="slidenum">
              <a:rPr lang="en-US" smtClean="0"/>
              <a:pPr>
                <a:defRPr/>
              </a:pPr>
              <a:t>23</a:t>
            </a:fld>
            <a:endParaRPr lang="en-US" dirty="0"/>
          </a:p>
        </p:txBody>
      </p:sp>
      <p:graphicFrame>
        <p:nvGraphicFramePr>
          <p:cNvPr id="7" name="Table 6"/>
          <p:cNvGraphicFramePr>
            <a:graphicFrameLocks noGrp="1"/>
          </p:cNvGraphicFramePr>
          <p:nvPr/>
        </p:nvGraphicFramePr>
        <p:xfrm>
          <a:off x="661988" y="1420813"/>
          <a:ext cx="7735887" cy="3798887"/>
        </p:xfrm>
        <a:graphic>
          <a:graphicData uri="http://schemas.openxmlformats.org/drawingml/2006/table">
            <a:tbl>
              <a:tblPr firstRow="1" bandRow="1">
                <a:tableStyleId>{5C22544A-7EE6-4342-B048-85BDC9FD1C3A}</a:tableStyleId>
              </a:tblPr>
              <a:tblGrid>
                <a:gridCol w="974711"/>
                <a:gridCol w="6761747"/>
              </a:tblGrid>
              <a:tr h="475767">
                <a:tc>
                  <a:txBody>
                    <a:bodyPr/>
                    <a:lstStyle/>
                    <a:p>
                      <a:pPr algn="ctr"/>
                      <a:r>
                        <a:rPr lang="en-US" sz="2300" dirty="0" smtClean="0"/>
                        <a:t>ESF</a:t>
                      </a:r>
                      <a:endParaRPr lang="en-US" sz="2300" dirty="0"/>
                    </a:p>
                  </a:txBody>
                  <a:tcPr marL="117312" marR="117312" marT="58656" marB="58656"/>
                </a:tc>
                <a:tc>
                  <a:txBody>
                    <a:bodyPr/>
                    <a:lstStyle/>
                    <a:p>
                      <a:r>
                        <a:rPr lang="en-US" sz="2300" dirty="0" smtClean="0"/>
                        <a:t>Title</a:t>
                      </a:r>
                      <a:endParaRPr lang="en-US" sz="2300" dirty="0"/>
                    </a:p>
                  </a:txBody>
                  <a:tcPr marL="117312" marR="117312" marT="58656" marB="58656"/>
                </a:tc>
              </a:tr>
              <a:tr h="475767">
                <a:tc>
                  <a:txBody>
                    <a:bodyPr/>
                    <a:lstStyle/>
                    <a:p>
                      <a:pPr algn="ctr"/>
                      <a:r>
                        <a:rPr lang="en-US" sz="2300" dirty="0" smtClean="0"/>
                        <a:t>9</a:t>
                      </a:r>
                      <a:endParaRPr lang="en-US" sz="2300" dirty="0"/>
                    </a:p>
                  </a:txBody>
                  <a:tcPr marL="117312" marR="117312" marT="58656" marB="58656"/>
                </a:tc>
                <a:tc>
                  <a:txBody>
                    <a:bodyPr/>
                    <a:lstStyle/>
                    <a:p>
                      <a:r>
                        <a:rPr lang="en-US" sz="2300" dirty="0" smtClean="0"/>
                        <a:t>Search and rescue</a:t>
                      </a:r>
                      <a:endParaRPr lang="en-US" sz="2300" dirty="0"/>
                    </a:p>
                  </a:txBody>
                  <a:tcPr marL="117312" marR="117312" marT="58656" marB="58656"/>
                </a:tc>
              </a:tr>
              <a:tr h="475767">
                <a:tc>
                  <a:txBody>
                    <a:bodyPr/>
                    <a:lstStyle/>
                    <a:p>
                      <a:pPr algn="ctr"/>
                      <a:r>
                        <a:rPr lang="en-US" sz="2300" dirty="0" smtClean="0"/>
                        <a:t>10</a:t>
                      </a:r>
                      <a:endParaRPr lang="en-US" sz="2300" dirty="0"/>
                    </a:p>
                  </a:txBody>
                  <a:tcPr marL="117312" marR="117312" marT="58656" marB="58656"/>
                </a:tc>
                <a:tc>
                  <a:txBody>
                    <a:bodyPr/>
                    <a:lstStyle/>
                    <a:p>
                      <a:r>
                        <a:rPr lang="en-US" sz="2300" dirty="0" smtClean="0"/>
                        <a:t>Oil and Hazardous Materials Response</a:t>
                      </a:r>
                      <a:endParaRPr lang="en-US" sz="2300" dirty="0"/>
                    </a:p>
                  </a:txBody>
                  <a:tcPr marL="117312" marR="117312" marT="58656" marB="58656"/>
                </a:tc>
              </a:tr>
              <a:tr h="207656">
                <a:tc>
                  <a:txBody>
                    <a:bodyPr/>
                    <a:lstStyle/>
                    <a:p>
                      <a:pPr algn="ctr"/>
                      <a:r>
                        <a:rPr lang="en-US" sz="2300" dirty="0" smtClean="0"/>
                        <a:t>11</a:t>
                      </a:r>
                      <a:endParaRPr lang="en-US" sz="2300" dirty="0"/>
                    </a:p>
                  </a:txBody>
                  <a:tcPr marL="117312" marR="117312" marT="58656" marB="58656"/>
                </a:tc>
                <a:tc>
                  <a:txBody>
                    <a:bodyPr/>
                    <a:lstStyle/>
                    <a:p>
                      <a:r>
                        <a:rPr lang="en-US" sz="2300" dirty="0" smtClean="0"/>
                        <a:t>Agriculture and Natural</a:t>
                      </a:r>
                      <a:r>
                        <a:rPr lang="en-US" sz="2300" baseline="0" dirty="0" smtClean="0"/>
                        <a:t> Resources</a:t>
                      </a:r>
                      <a:endParaRPr lang="en-US" sz="2300" dirty="0"/>
                    </a:p>
                  </a:txBody>
                  <a:tcPr marL="117312" marR="117312" marT="58656" marB="58656"/>
                </a:tc>
              </a:tr>
              <a:tr h="475767">
                <a:tc>
                  <a:txBody>
                    <a:bodyPr/>
                    <a:lstStyle/>
                    <a:p>
                      <a:pPr algn="ctr"/>
                      <a:r>
                        <a:rPr lang="en-US" sz="2300" dirty="0" smtClean="0"/>
                        <a:t>12</a:t>
                      </a:r>
                      <a:endParaRPr lang="en-US" sz="2300" dirty="0"/>
                    </a:p>
                  </a:txBody>
                  <a:tcPr marL="117312" marR="117312" marT="58656" marB="58656"/>
                </a:tc>
                <a:tc>
                  <a:txBody>
                    <a:bodyPr/>
                    <a:lstStyle/>
                    <a:p>
                      <a:r>
                        <a:rPr lang="en-US" sz="2300" dirty="0" smtClean="0"/>
                        <a:t>Energy</a:t>
                      </a:r>
                      <a:endParaRPr lang="en-US" sz="2300" dirty="0"/>
                    </a:p>
                  </a:txBody>
                  <a:tcPr marL="117312" marR="117312" marT="58656" marB="58656"/>
                </a:tc>
              </a:tr>
              <a:tr h="475767">
                <a:tc>
                  <a:txBody>
                    <a:bodyPr/>
                    <a:lstStyle/>
                    <a:p>
                      <a:pPr algn="ctr"/>
                      <a:r>
                        <a:rPr lang="en-US" sz="2300" dirty="0" smtClean="0"/>
                        <a:t>13</a:t>
                      </a:r>
                      <a:endParaRPr lang="en-US" sz="2300" dirty="0"/>
                    </a:p>
                  </a:txBody>
                  <a:tcPr marL="117312" marR="117312" marT="58656" marB="58656"/>
                </a:tc>
                <a:tc>
                  <a:txBody>
                    <a:bodyPr/>
                    <a:lstStyle/>
                    <a:p>
                      <a:r>
                        <a:rPr lang="en-US" sz="2300" dirty="0" smtClean="0"/>
                        <a:t>Public Safety</a:t>
                      </a:r>
                      <a:r>
                        <a:rPr lang="en-US" sz="2300" baseline="0" dirty="0" smtClean="0"/>
                        <a:t> and Security</a:t>
                      </a:r>
                      <a:endParaRPr lang="en-US" sz="2300" dirty="0"/>
                    </a:p>
                  </a:txBody>
                  <a:tcPr marL="117312" marR="117312" marT="58656" marB="58656"/>
                </a:tc>
              </a:tr>
              <a:tr h="475767">
                <a:tc>
                  <a:txBody>
                    <a:bodyPr/>
                    <a:lstStyle/>
                    <a:p>
                      <a:pPr algn="ctr"/>
                      <a:r>
                        <a:rPr lang="en-US" sz="2300" dirty="0" smtClean="0"/>
                        <a:t>14</a:t>
                      </a:r>
                      <a:endParaRPr lang="en-US" sz="2300" dirty="0"/>
                    </a:p>
                  </a:txBody>
                  <a:tcPr marL="117312" marR="117312" marT="58656" marB="58656"/>
                </a:tc>
                <a:tc>
                  <a:txBody>
                    <a:bodyPr/>
                    <a:lstStyle/>
                    <a:p>
                      <a:r>
                        <a:rPr lang="en-US" sz="2300" dirty="0" smtClean="0"/>
                        <a:t>Long-Term Community Recovery</a:t>
                      </a:r>
                      <a:endParaRPr lang="en-US" sz="2300" dirty="0"/>
                    </a:p>
                  </a:txBody>
                  <a:tcPr marL="117312" marR="117312" marT="58656" marB="58656"/>
                </a:tc>
              </a:tr>
              <a:tr h="475767">
                <a:tc>
                  <a:txBody>
                    <a:bodyPr/>
                    <a:lstStyle/>
                    <a:p>
                      <a:pPr algn="ctr"/>
                      <a:r>
                        <a:rPr lang="en-US" sz="2300" dirty="0" smtClean="0"/>
                        <a:t>15</a:t>
                      </a:r>
                      <a:endParaRPr lang="en-US" sz="2300" dirty="0"/>
                    </a:p>
                  </a:txBody>
                  <a:tcPr marL="117312" marR="117312" marT="58656" marB="58656"/>
                </a:tc>
                <a:tc>
                  <a:txBody>
                    <a:bodyPr/>
                    <a:lstStyle/>
                    <a:p>
                      <a:r>
                        <a:rPr lang="en-US" sz="2300" dirty="0" smtClean="0"/>
                        <a:t>External Affairs</a:t>
                      </a:r>
                      <a:endParaRPr lang="en-US" sz="2300" dirty="0"/>
                    </a:p>
                  </a:txBody>
                  <a:tcPr marL="117312" marR="117312" marT="58656" marB="58656"/>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National incident management system</a:t>
            </a:r>
            <a:endParaRPr lang="en-US" dirty="0"/>
          </a:p>
        </p:txBody>
      </p:sp>
      <p:sp>
        <p:nvSpPr>
          <p:cNvPr id="4" name="Slide Number Placeholder 3"/>
          <p:cNvSpPr>
            <a:spLocks noGrp="1"/>
          </p:cNvSpPr>
          <p:nvPr>
            <p:ph type="sldNum" sz="quarter" idx="12"/>
          </p:nvPr>
        </p:nvSpPr>
        <p:spPr/>
        <p:txBody>
          <a:bodyPr/>
          <a:lstStyle/>
          <a:p>
            <a:pPr>
              <a:defRPr/>
            </a:pPr>
            <a:fld id="{BD3A0BD9-DDCC-4D61-B590-3162E0D76340}" type="slidenum">
              <a:rPr lang="en-US" smtClean="0"/>
              <a:pPr>
                <a:defRPr/>
              </a:pPr>
              <a:t>24</a:t>
            </a:fld>
            <a:endParaRPr lang="en-US" dirty="0"/>
          </a:p>
        </p:txBody>
      </p:sp>
      <p:pic>
        <p:nvPicPr>
          <p:cNvPr id="5" name="Content Placeholder 4" descr="Cover.jpg"/>
          <p:cNvPicPr>
            <a:picLocks noChangeAspect="1"/>
          </p:cNvPicPr>
          <p:nvPr/>
        </p:nvPicPr>
        <p:blipFill>
          <a:blip r:embed="rId3"/>
          <a:stretch>
            <a:fillRect/>
          </a:stretch>
        </p:blipFill>
        <p:spPr>
          <a:xfrm>
            <a:off x="3124200" y="1355725"/>
            <a:ext cx="3057525" cy="3957638"/>
          </a:xfrm>
          <a:prstGeom prst="rect">
            <a:avLst/>
          </a:prstGeom>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NIMS</a:t>
            </a:r>
            <a:endParaRPr lang="en-US" dirty="0"/>
          </a:p>
        </p:txBody>
      </p:sp>
      <p:sp>
        <p:nvSpPr>
          <p:cNvPr id="3" name="Content Placeholder 2"/>
          <p:cNvSpPr>
            <a:spLocks noGrp="1"/>
          </p:cNvSpPr>
          <p:nvPr>
            <p:ph idx="1"/>
          </p:nvPr>
        </p:nvSpPr>
        <p:spPr>
          <a:xfrm>
            <a:off x="457200" y="1524000"/>
            <a:ext cx="8686800" cy="4525963"/>
          </a:xfrm>
        </p:spPr>
        <p:txBody>
          <a:bodyPr/>
          <a:lstStyle/>
          <a:p>
            <a:pPr eaLnBrk="1" hangingPunct="1">
              <a:defRPr/>
            </a:pPr>
            <a:r>
              <a:rPr lang="en-US" dirty="0" smtClean="0">
                <a:solidFill>
                  <a:schemeClr val="tx1"/>
                </a:solidFill>
              </a:rPr>
              <a:t>Consistent use</a:t>
            </a:r>
          </a:p>
          <a:p>
            <a:pPr eaLnBrk="1" hangingPunct="1">
              <a:defRPr/>
            </a:pPr>
            <a:r>
              <a:rPr lang="en-US" dirty="0" smtClean="0">
                <a:solidFill>
                  <a:schemeClr val="tx1"/>
                </a:solidFill>
              </a:rPr>
              <a:t>Common approach</a:t>
            </a:r>
          </a:p>
          <a:p>
            <a:pPr eaLnBrk="1" hangingPunct="1">
              <a:defRPr/>
            </a:pPr>
            <a:r>
              <a:rPr lang="en-US" dirty="0" smtClean="0">
                <a:solidFill>
                  <a:schemeClr val="tx1"/>
                </a:solidFill>
              </a:rPr>
              <a:t>Working together</a:t>
            </a:r>
          </a:p>
          <a:p>
            <a:pPr eaLnBrk="1" hangingPunct="1">
              <a:defRPr/>
            </a:pPr>
            <a:r>
              <a:rPr lang="en-US" dirty="0" smtClean="0">
                <a:solidFill>
                  <a:schemeClr val="bg1">
                    <a:lumMod val="50000"/>
                  </a:schemeClr>
                </a:solidFill>
              </a:rPr>
              <a:t>Intent</a:t>
            </a:r>
          </a:p>
        </p:txBody>
      </p:sp>
      <p:sp>
        <p:nvSpPr>
          <p:cNvPr id="4" name="Slide Number Placeholder 3"/>
          <p:cNvSpPr>
            <a:spLocks noGrp="1"/>
          </p:cNvSpPr>
          <p:nvPr>
            <p:ph type="sldNum" sz="quarter" idx="12"/>
          </p:nvPr>
        </p:nvSpPr>
        <p:spPr/>
        <p:txBody>
          <a:bodyPr/>
          <a:lstStyle/>
          <a:p>
            <a:pPr>
              <a:defRPr/>
            </a:pPr>
            <a:fld id="{609D128F-468D-4AB7-BB21-E4AB5E2AD96C}" type="slidenum">
              <a:rPr lang="en-US" smtClean="0"/>
              <a:pPr>
                <a:defRPr/>
              </a:pPr>
              <a:t>25</a:t>
            </a:fld>
            <a:endParaRPr lang="en-US" dirty="0"/>
          </a:p>
        </p:txBody>
      </p:sp>
      <p:pic>
        <p:nvPicPr>
          <p:cNvPr id="58372" name="Picture 4" descr="See full size image">
            <a:hlinkClick r:id="rId3"/>
          </p:cNvPr>
          <p:cNvPicPr>
            <a:picLocks noChangeAspect="1" noChangeArrowheads="1"/>
          </p:cNvPicPr>
          <p:nvPr/>
        </p:nvPicPr>
        <p:blipFill>
          <a:blip r:embed="rId4"/>
          <a:srcRect/>
          <a:stretch>
            <a:fillRect/>
          </a:stretch>
        </p:blipFill>
        <p:spPr bwMode="auto">
          <a:xfrm>
            <a:off x="4438650" y="1450975"/>
            <a:ext cx="4095750" cy="3121025"/>
          </a:xfrm>
          <a:prstGeom prst="rect">
            <a:avLst/>
          </a:prstGeom>
          <a:noFill/>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NIMS</a:t>
            </a:r>
            <a:endParaRPr lang="en-US" dirty="0"/>
          </a:p>
        </p:txBody>
      </p:sp>
      <p:sp>
        <p:nvSpPr>
          <p:cNvPr id="3" name="Content Placeholder 2"/>
          <p:cNvSpPr>
            <a:spLocks noGrp="1"/>
          </p:cNvSpPr>
          <p:nvPr>
            <p:ph idx="1"/>
          </p:nvPr>
        </p:nvSpPr>
        <p:spPr>
          <a:xfrm>
            <a:off x="457200" y="1524000"/>
            <a:ext cx="8686800" cy="4525963"/>
          </a:xfrm>
        </p:spPr>
        <p:txBody>
          <a:bodyPr/>
          <a:lstStyle/>
          <a:p>
            <a:pPr eaLnBrk="1" hangingPunct="1">
              <a:buFont typeface="Wingdings" pitchFamily="2" charset="2"/>
              <a:buChar char="ü"/>
              <a:defRPr/>
            </a:pPr>
            <a:r>
              <a:rPr lang="en-US" dirty="0" smtClean="0">
                <a:solidFill>
                  <a:schemeClr val="bg1">
                    <a:lumMod val="50000"/>
                  </a:schemeClr>
                </a:solidFill>
              </a:rPr>
              <a:t>Consistent use</a:t>
            </a:r>
          </a:p>
          <a:p>
            <a:pPr eaLnBrk="1" hangingPunct="1">
              <a:buFont typeface="Wingdings" pitchFamily="2" charset="2"/>
              <a:buChar char="ü"/>
              <a:defRPr/>
            </a:pPr>
            <a:r>
              <a:rPr lang="en-US" dirty="0" smtClean="0">
                <a:solidFill>
                  <a:schemeClr val="bg1">
                    <a:lumMod val="50000"/>
                  </a:schemeClr>
                </a:solidFill>
              </a:rPr>
              <a:t>Common approach</a:t>
            </a:r>
          </a:p>
          <a:p>
            <a:pPr eaLnBrk="1" hangingPunct="1">
              <a:buFont typeface="Wingdings" pitchFamily="2" charset="2"/>
              <a:buChar char="ü"/>
              <a:defRPr/>
            </a:pPr>
            <a:r>
              <a:rPr lang="en-US" dirty="0" smtClean="0">
                <a:solidFill>
                  <a:schemeClr val="bg1">
                    <a:lumMod val="50000"/>
                  </a:schemeClr>
                </a:solidFill>
              </a:rPr>
              <a:t>Working together</a:t>
            </a:r>
          </a:p>
          <a:p>
            <a:pPr eaLnBrk="1" hangingPunct="1">
              <a:defRPr/>
            </a:pPr>
            <a:r>
              <a:rPr lang="en-US" dirty="0" smtClean="0">
                <a:solidFill>
                  <a:schemeClr val="tx1"/>
                </a:solidFill>
              </a:rPr>
              <a:t>Intent</a:t>
            </a:r>
          </a:p>
        </p:txBody>
      </p:sp>
      <p:sp>
        <p:nvSpPr>
          <p:cNvPr id="4" name="Slide Number Placeholder 3"/>
          <p:cNvSpPr>
            <a:spLocks noGrp="1"/>
          </p:cNvSpPr>
          <p:nvPr>
            <p:ph type="sldNum" sz="quarter" idx="12"/>
          </p:nvPr>
        </p:nvSpPr>
        <p:spPr/>
        <p:txBody>
          <a:bodyPr/>
          <a:lstStyle/>
          <a:p>
            <a:pPr>
              <a:defRPr/>
            </a:pPr>
            <a:fld id="{42D72E38-8B96-4E01-844F-677535B40B33}" type="slidenum">
              <a:rPr lang="en-US" smtClean="0"/>
              <a:pPr>
                <a:defRPr/>
              </a:pPr>
              <a:t>26</a:t>
            </a:fld>
            <a:endParaRPr lang="en-US" dirty="0"/>
          </a:p>
        </p:txBody>
      </p:sp>
      <p:pic>
        <p:nvPicPr>
          <p:cNvPr id="58372" name="Picture 4" descr="See full size image">
            <a:hlinkClick r:id="rId3"/>
          </p:cNvPr>
          <p:cNvPicPr>
            <a:picLocks noChangeAspect="1" noChangeArrowheads="1"/>
          </p:cNvPicPr>
          <p:nvPr/>
        </p:nvPicPr>
        <p:blipFill>
          <a:blip r:embed="rId4"/>
          <a:srcRect/>
          <a:stretch>
            <a:fillRect/>
          </a:stretch>
        </p:blipFill>
        <p:spPr bwMode="auto">
          <a:xfrm>
            <a:off x="4438650" y="1450975"/>
            <a:ext cx="4095750" cy="3121025"/>
          </a:xfrm>
          <a:prstGeom prst="rect">
            <a:avLst/>
          </a:prstGeom>
          <a:noFill/>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Nims components</a:t>
            </a:r>
            <a:endParaRPr lang="en-US" dirty="0"/>
          </a:p>
        </p:txBody>
      </p:sp>
      <p:sp>
        <p:nvSpPr>
          <p:cNvPr id="68610" name="Content Placeholder 2"/>
          <p:cNvSpPr>
            <a:spLocks noGrp="1"/>
          </p:cNvSpPr>
          <p:nvPr>
            <p:ph idx="1"/>
          </p:nvPr>
        </p:nvSpPr>
        <p:spPr>
          <a:xfrm>
            <a:off x="457200" y="1828800"/>
            <a:ext cx="5715000" cy="4525963"/>
          </a:xfrm>
        </p:spPr>
        <p:txBody>
          <a:bodyPr/>
          <a:lstStyle/>
          <a:p>
            <a:pPr eaLnBrk="1" hangingPunct="1"/>
            <a:r>
              <a:rPr lang="en-US" smtClean="0"/>
              <a:t>Preparedness</a:t>
            </a:r>
          </a:p>
          <a:p>
            <a:pPr eaLnBrk="1" hangingPunct="1"/>
            <a:r>
              <a:rPr lang="en-US" smtClean="0"/>
              <a:t>Communications and Information Management</a:t>
            </a:r>
          </a:p>
          <a:p>
            <a:pPr eaLnBrk="1" hangingPunct="1"/>
            <a:r>
              <a:rPr lang="en-US" smtClean="0"/>
              <a:t>Resource Management</a:t>
            </a:r>
          </a:p>
          <a:p>
            <a:pPr eaLnBrk="1" hangingPunct="1"/>
            <a:r>
              <a:rPr lang="en-US" smtClean="0"/>
              <a:t>Command and Management</a:t>
            </a:r>
          </a:p>
          <a:p>
            <a:pPr eaLnBrk="1" hangingPunct="1"/>
            <a:r>
              <a:rPr lang="en-US" smtClean="0"/>
              <a:t>Ongoing Management and Maintenance</a:t>
            </a:r>
          </a:p>
        </p:txBody>
      </p:sp>
      <p:sp>
        <p:nvSpPr>
          <p:cNvPr id="4" name="Slide Number Placeholder 3"/>
          <p:cNvSpPr>
            <a:spLocks noGrp="1"/>
          </p:cNvSpPr>
          <p:nvPr>
            <p:ph type="sldNum" sz="quarter" idx="12"/>
          </p:nvPr>
        </p:nvSpPr>
        <p:spPr/>
        <p:txBody>
          <a:bodyPr/>
          <a:lstStyle/>
          <a:p>
            <a:pPr>
              <a:defRPr/>
            </a:pPr>
            <a:fld id="{EF55596C-0FCD-446A-9774-BBD7DB79C90E}" type="slidenum">
              <a:rPr lang="en-US" smtClean="0"/>
              <a:pPr>
                <a:defRPr/>
              </a:pPr>
              <a:t>27</a:t>
            </a:fld>
            <a:endParaRPr lang="en-US" dirty="0"/>
          </a:p>
        </p:txBody>
      </p:sp>
      <p:pic>
        <p:nvPicPr>
          <p:cNvPr id="6" name="Picture 2" descr="O:\Graphics\DOT CMS\CMC PIC-0008.jpg"/>
          <p:cNvPicPr>
            <a:picLocks noChangeAspect="1" noChangeArrowheads="1"/>
          </p:cNvPicPr>
          <p:nvPr/>
        </p:nvPicPr>
        <p:blipFill>
          <a:blip r:embed="rId3"/>
          <a:srcRect/>
          <a:stretch>
            <a:fillRect/>
          </a:stretch>
        </p:blipFill>
        <p:spPr bwMode="auto">
          <a:xfrm>
            <a:off x="5373688" y="1308100"/>
            <a:ext cx="3251200" cy="2438400"/>
          </a:xfrm>
          <a:prstGeom prst="rect">
            <a:avLst/>
          </a:prstGeom>
          <a:noFill/>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Incident command system</a:t>
            </a:r>
            <a:endParaRPr lang="en-US" dirty="0"/>
          </a:p>
        </p:txBody>
      </p:sp>
      <p:sp>
        <p:nvSpPr>
          <p:cNvPr id="70658" name="Content Placeholder 2"/>
          <p:cNvSpPr>
            <a:spLocks noGrp="1"/>
          </p:cNvSpPr>
          <p:nvPr>
            <p:ph idx="1"/>
          </p:nvPr>
        </p:nvSpPr>
        <p:spPr>
          <a:xfrm>
            <a:off x="304800" y="1554163"/>
            <a:ext cx="4922838" cy="4525962"/>
          </a:xfrm>
        </p:spPr>
        <p:txBody>
          <a:bodyPr/>
          <a:lstStyle/>
          <a:p>
            <a:pPr eaLnBrk="1" hangingPunct="1"/>
            <a:r>
              <a:rPr lang="en-US" smtClean="0"/>
              <a:t>Most important NIMS concept</a:t>
            </a:r>
          </a:p>
          <a:p>
            <a:pPr eaLnBrk="1" hangingPunct="1"/>
            <a:r>
              <a:rPr lang="en-US" smtClean="0"/>
              <a:t>Common IC structure</a:t>
            </a:r>
          </a:p>
          <a:p>
            <a:pPr eaLnBrk="1" hangingPunct="1"/>
            <a:r>
              <a:rPr lang="en-US" smtClean="0"/>
              <a:t>All levels of government use it</a:t>
            </a:r>
          </a:p>
        </p:txBody>
      </p:sp>
      <p:sp>
        <p:nvSpPr>
          <p:cNvPr id="4" name="Slide Number Placeholder 3"/>
          <p:cNvSpPr>
            <a:spLocks noGrp="1"/>
          </p:cNvSpPr>
          <p:nvPr>
            <p:ph type="sldNum" sz="quarter" idx="12"/>
          </p:nvPr>
        </p:nvSpPr>
        <p:spPr/>
        <p:txBody>
          <a:bodyPr/>
          <a:lstStyle/>
          <a:p>
            <a:pPr>
              <a:defRPr/>
            </a:pPr>
            <a:fld id="{98CEC010-EBF9-4F4F-9844-21E648120C26}" type="slidenum">
              <a:rPr lang="en-US" smtClean="0"/>
              <a:pPr>
                <a:defRPr/>
              </a:pPr>
              <a:t>28</a:t>
            </a:fld>
            <a:endParaRPr lang="en-US" dirty="0"/>
          </a:p>
        </p:txBody>
      </p:sp>
      <p:pic>
        <p:nvPicPr>
          <p:cNvPr id="54273" name="Picture 1" descr="O:\Projects\DOT\FHWA\NIMS for Employees\Graphics\Incident commander.jpg"/>
          <p:cNvPicPr>
            <a:picLocks noChangeAspect="1" noChangeArrowheads="1"/>
          </p:cNvPicPr>
          <p:nvPr/>
        </p:nvPicPr>
        <p:blipFill>
          <a:blip r:embed="rId3"/>
          <a:srcRect/>
          <a:stretch>
            <a:fillRect/>
          </a:stretch>
        </p:blipFill>
        <p:spPr bwMode="auto">
          <a:xfrm>
            <a:off x="5157788" y="1474788"/>
            <a:ext cx="3181350" cy="3362325"/>
          </a:xfrm>
          <a:prstGeom prst="rect">
            <a:avLst/>
          </a:prstGeom>
          <a:noFill/>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6248400" cy="4724400"/>
          </a:xfrm>
        </p:spPr>
        <p:txBody>
          <a:bodyPr>
            <a:normAutofit fontScale="25000" lnSpcReduction="20000"/>
          </a:bodyPr>
          <a:lstStyle/>
          <a:p>
            <a:pPr eaLnBrk="1" fontAlgn="auto" hangingPunct="1">
              <a:spcAft>
                <a:spcPts val="0"/>
              </a:spcAft>
              <a:buFont typeface="Wingdings 2"/>
              <a:buNone/>
              <a:defRPr/>
            </a:pPr>
            <a:endParaRPr lang="en-US" sz="11200" b="1" dirty="0" smtClean="0"/>
          </a:p>
          <a:p>
            <a:pPr eaLnBrk="1" fontAlgn="auto" hangingPunct="1">
              <a:spcAft>
                <a:spcPts val="0"/>
              </a:spcAft>
              <a:buFont typeface="Wingdings 2"/>
              <a:buNone/>
              <a:defRPr/>
            </a:pPr>
            <a:r>
              <a:rPr lang="en-US" sz="11200" dirty="0" smtClean="0"/>
              <a:t>Weaknesses/problems prior to ICS:</a:t>
            </a:r>
          </a:p>
          <a:p>
            <a:pPr eaLnBrk="1" fontAlgn="auto" hangingPunct="1">
              <a:spcAft>
                <a:spcPts val="0"/>
              </a:spcAft>
              <a:buFont typeface="Wingdings 2"/>
              <a:buChar char=""/>
              <a:defRPr/>
            </a:pPr>
            <a:r>
              <a:rPr lang="en-US" sz="11200" dirty="0" smtClean="0"/>
              <a:t>Lack of accountability</a:t>
            </a:r>
          </a:p>
          <a:p>
            <a:pPr eaLnBrk="1" fontAlgn="auto" hangingPunct="1">
              <a:spcAft>
                <a:spcPts val="0"/>
              </a:spcAft>
              <a:buFont typeface="Wingdings 2"/>
              <a:buChar char=""/>
              <a:defRPr/>
            </a:pPr>
            <a:r>
              <a:rPr lang="en-US" sz="11200" dirty="0" smtClean="0"/>
              <a:t>Poor communication</a:t>
            </a:r>
          </a:p>
          <a:p>
            <a:pPr eaLnBrk="1" fontAlgn="auto" hangingPunct="1">
              <a:spcAft>
                <a:spcPts val="0"/>
              </a:spcAft>
              <a:buFont typeface="Wingdings 2"/>
              <a:buChar char=""/>
              <a:defRPr/>
            </a:pPr>
            <a:r>
              <a:rPr lang="en-US" sz="11200" dirty="0" smtClean="0"/>
              <a:t>Lack of orderly, systemic planning</a:t>
            </a:r>
          </a:p>
          <a:p>
            <a:pPr eaLnBrk="1" fontAlgn="auto" hangingPunct="1">
              <a:spcAft>
                <a:spcPts val="0"/>
              </a:spcAft>
              <a:buFont typeface="Wingdings 2"/>
              <a:buChar char=""/>
              <a:defRPr/>
            </a:pPr>
            <a:r>
              <a:rPr lang="en-US" sz="11200" dirty="0" smtClean="0"/>
              <a:t>Lack of common management structure</a:t>
            </a:r>
          </a:p>
          <a:p>
            <a:pPr eaLnBrk="1" fontAlgn="auto" hangingPunct="1">
              <a:spcAft>
                <a:spcPts val="0"/>
              </a:spcAft>
              <a:buFont typeface="Wingdings 2"/>
              <a:buChar char=""/>
              <a:defRPr/>
            </a:pPr>
            <a:r>
              <a:rPr lang="en-US" sz="11200" dirty="0" smtClean="0"/>
              <a:t>Lack of effective integration methods</a:t>
            </a:r>
          </a:p>
          <a:p>
            <a:pPr eaLnBrk="1" fontAlgn="auto" hangingPunct="1">
              <a:spcAft>
                <a:spcPts val="0"/>
              </a:spcAft>
              <a:buFont typeface="Wingdings 2"/>
              <a:buChar char=""/>
              <a:defRPr/>
            </a:pPr>
            <a:endParaRPr lang="en-US" sz="11200" b="1" dirty="0" smtClean="0"/>
          </a:p>
          <a:p>
            <a:pPr eaLnBrk="1" fontAlgn="auto" hangingPunct="1">
              <a:spcAft>
                <a:spcPts val="0"/>
              </a:spcAft>
              <a:buFont typeface="Wingdings 2"/>
              <a:buNone/>
              <a:defRPr/>
            </a:pPr>
            <a:endParaRPr lang="en-US" b="1" dirty="0" smtClean="0"/>
          </a:p>
          <a:p>
            <a:pPr eaLnBrk="1" fontAlgn="auto" hangingPunct="1">
              <a:spcAft>
                <a:spcPts val="0"/>
              </a:spcAft>
              <a:buFont typeface="Wingdings 2"/>
              <a:buNone/>
              <a:defRPr/>
            </a:pPr>
            <a:endParaRPr lang="en-US" b="1" dirty="0" smtClean="0"/>
          </a:p>
          <a:p>
            <a:pPr eaLnBrk="1" fontAlgn="auto" hangingPunct="1">
              <a:spcAft>
                <a:spcPts val="0"/>
              </a:spcAft>
              <a:buFont typeface="Wingdings 2"/>
              <a:buChar char=""/>
              <a:defRPr/>
            </a:pPr>
            <a:endParaRPr lang="en-US" sz="5400" b="1" dirty="0" smtClean="0"/>
          </a:p>
          <a:p>
            <a:pPr eaLnBrk="1" fontAlgn="auto" hangingPunct="1">
              <a:spcAft>
                <a:spcPts val="0"/>
              </a:spcAft>
              <a:buFont typeface="Wingdings 2"/>
              <a:buChar char=""/>
              <a:defRPr/>
            </a:pPr>
            <a:endParaRPr lang="en-US" sz="5800" dirty="0" smtClean="0"/>
          </a:p>
          <a:p>
            <a:pPr eaLnBrk="1" fontAlgn="auto" hangingPunct="1">
              <a:spcAft>
                <a:spcPts val="0"/>
              </a:spcAft>
              <a:buFont typeface="Wingdings 2"/>
              <a:buChar char=""/>
              <a:defRPr/>
            </a:pPr>
            <a:endParaRPr lang="en-US" sz="5800" dirty="0" smtClean="0"/>
          </a:p>
          <a:p>
            <a:pPr eaLnBrk="1" fontAlgn="auto" hangingPunct="1">
              <a:spcAft>
                <a:spcPts val="0"/>
              </a:spcAft>
              <a:buFont typeface="Wingdings 2"/>
              <a:buChar char=""/>
              <a:defRPr/>
            </a:pPr>
            <a:endParaRPr lang="en-US" sz="5800" dirty="0" smtClean="0"/>
          </a:p>
          <a:p>
            <a:pPr algn="ctr" eaLnBrk="1" fontAlgn="auto" hangingPunct="1">
              <a:spcAft>
                <a:spcPts val="0"/>
              </a:spcAft>
              <a:buFont typeface="Wingdings 2"/>
              <a:buNone/>
              <a:defRPr/>
            </a:pPr>
            <a:endParaRPr lang="en-US" b="1" dirty="0" smtClean="0"/>
          </a:p>
          <a:p>
            <a:pPr algn="ctr" eaLnBrk="1" fontAlgn="auto" hangingPunct="1">
              <a:spcAft>
                <a:spcPts val="0"/>
              </a:spcAft>
              <a:buFont typeface="Wingdings 2"/>
              <a:buNone/>
              <a:defRPr/>
            </a:pPr>
            <a:endParaRPr lang="en-US" sz="5100" b="1" dirty="0" smtClean="0"/>
          </a:p>
          <a:p>
            <a:pPr eaLnBrk="1" fontAlgn="auto" hangingPunct="1">
              <a:spcAft>
                <a:spcPts val="0"/>
              </a:spcAft>
              <a:buFont typeface="Wingdings 2"/>
              <a:buChar char=""/>
              <a:defRPr/>
            </a:pPr>
            <a:endParaRPr lang="en-US" dirty="0" smtClean="0"/>
          </a:p>
          <a:p>
            <a:pPr eaLnBrk="1" fontAlgn="auto" hangingPunct="1">
              <a:spcAft>
                <a:spcPts val="0"/>
              </a:spcAft>
              <a:buFont typeface="Wingdings 2"/>
              <a:buChar char=""/>
              <a:defRPr/>
            </a:pPr>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dirty="0" smtClean="0"/>
              <a:t>WHY ICS?</a:t>
            </a:r>
            <a:endParaRPr lang="en-US" dirty="0"/>
          </a:p>
        </p:txBody>
      </p:sp>
      <p:sp>
        <p:nvSpPr>
          <p:cNvPr id="7" name="Slide Number Placeholder 6"/>
          <p:cNvSpPr>
            <a:spLocks noGrp="1"/>
          </p:cNvSpPr>
          <p:nvPr>
            <p:ph type="sldNum" sz="quarter" idx="12"/>
          </p:nvPr>
        </p:nvSpPr>
        <p:spPr/>
        <p:txBody>
          <a:bodyPr/>
          <a:lstStyle/>
          <a:p>
            <a:pPr>
              <a:defRPr/>
            </a:pPr>
            <a:fld id="{36983DCB-D476-46EF-8CEE-64CFB7DC809F}" type="slidenum">
              <a:rPr lang="en-US"/>
              <a:pPr>
                <a:defRPr/>
              </a:pPr>
              <a:t>29</a:t>
            </a:fld>
            <a:endParaRPr lang="en-US" dirty="0"/>
          </a:p>
        </p:txBody>
      </p:sp>
      <p:pic>
        <p:nvPicPr>
          <p:cNvPr id="6" name="Picture 5" descr="ICS vests.jpg"/>
          <p:cNvPicPr>
            <a:picLocks noChangeAspect="1"/>
          </p:cNvPicPr>
          <p:nvPr/>
        </p:nvPicPr>
        <p:blipFill>
          <a:blip r:embed="rId3"/>
          <a:stretch>
            <a:fillRect/>
          </a:stretch>
        </p:blipFill>
        <p:spPr>
          <a:xfrm>
            <a:off x="5867400" y="1981200"/>
            <a:ext cx="2730500" cy="2047875"/>
          </a:xfrm>
          <a:prstGeom prst="rect">
            <a:avLst/>
          </a:prstGeom>
          <a:ln>
            <a:solidFill>
              <a:schemeClr val="bg1">
                <a:lumMod val="50000"/>
              </a:schemeClr>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2"/>
          <p:cNvSpPr>
            <a:spLocks noGrp="1"/>
          </p:cNvSpPr>
          <p:nvPr>
            <p:ph idx="1"/>
          </p:nvPr>
        </p:nvSpPr>
        <p:spPr>
          <a:xfrm>
            <a:off x="457200" y="1752600"/>
            <a:ext cx="5181600" cy="3124200"/>
          </a:xfrm>
        </p:spPr>
        <p:txBody>
          <a:bodyPr/>
          <a:lstStyle/>
          <a:p>
            <a:pPr algn="ctr" eaLnBrk="1" hangingPunct="1">
              <a:buFont typeface="Wingdings 2" pitchFamily="18" charset="2"/>
              <a:buNone/>
            </a:pPr>
            <a:r>
              <a:rPr lang="en-US" sz="3400" smtClean="0"/>
              <a:t>   </a:t>
            </a:r>
            <a:r>
              <a:rPr lang="en-US" sz="3400" b="1" smtClean="0"/>
              <a:t>Emergency management involves preparing for, responding to, and recovering from a     disaster or emergency.</a:t>
            </a:r>
            <a:endParaRPr lang="en-US" sz="3400" smtClean="0"/>
          </a:p>
          <a:p>
            <a:pPr eaLnBrk="1" hangingPunct="1"/>
            <a:endParaRPr lang="en-US" sz="5800" smtClean="0"/>
          </a:p>
          <a:p>
            <a:pPr eaLnBrk="1" hangingPunct="1"/>
            <a:endParaRPr lang="en-US" sz="5800" smtClean="0"/>
          </a:p>
          <a:p>
            <a:pPr eaLnBrk="1" hangingPunct="1">
              <a:buFont typeface="Wingdings 2" pitchFamily="18" charset="2"/>
              <a:buNone/>
            </a:pPr>
            <a:endParaRPr lang="en-US" b="1" smtClean="0"/>
          </a:p>
          <a:p>
            <a:pPr eaLnBrk="1" hangingPunct="1">
              <a:buFont typeface="Wingdings 2" pitchFamily="18" charset="2"/>
              <a:buNone/>
            </a:pPr>
            <a:endParaRPr lang="en-US" sz="5100" b="1" smtClean="0"/>
          </a:p>
          <a:p>
            <a:pPr eaLnBrk="1" hangingPunct="1"/>
            <a:endParaRPr lang="en-US" smtClean="0"/>
          </a:p>
          <a:p>
            <a:pPr eaLnBrk="1" hangingPunct="1"/>
            <a:endParaRPr lang="en-US" smtClean="0"/>
          </a:p>
        </p:txBody>
      </p:sp>
      <p:sp>
        <p:nvSpPr>
          <p:cNvPr id="2" name="Title 1"/>
          <p:cNvSpPr>
            <a:spLocks noGrp="1"/>
          </p:cNvSpPr>
          <p:nvPr>
            <p:ph type="title"/>
          </p:nvPr>
        </p:nvSpPr>
        <p:spPr/>
        <p:txBody>
          <a:bodyPr/>
          <a:lstStyle/>
          <a:p>
            <a:pPr eaLnBrk="1" fontAlgn="auto" hangingPunct="1">
              <a:spcAft>
                <a:spcPts val="0"/>
              </a:spcAft>
              <a:defRPr/>
            </a:pPr>
            <a:r>
              <a:rPr lang="en-US" dirty="0" smtClean="0"/>
              <a:t>What Is Emergency management?</a:t>
            </a:r>
            <a:endParaRPr lang="en-US" dirty="0"/>
          </a:p>
        </p:txBody>
      </p:sp>
      <p:sp>
        <p:nvSpPr>
          <p:cNvPr id="7" name="Slide Number Placeholder 6"/>
          <p:cNvSpPr>
            <a:spLocks noGrp="1"/>
          </p:cNvSpPr>
          <p:nvPr>
            <p:ph type="sldNum" sz="quarter" idx="12"/>
          </p:nvPr>
        </p:nvSpPr>
        <p:spPr/>
        <p:txBody>
          <a:bodyPr/>
          <a:lstStyle/>
          <a:p>
            <a:pPr>
              <a:defRPr/>
            </a:pPr>
            <a:fld id="{E9277FFA-A103-48F6-B129-96A3B20C030F}" type="slidenum">
              <a:rPr lang="en-US"/>
              <a:pPr>
                <a:defRPr/>
              </a:pPr>
              <a:t>3</a:t>
            </a:fld>
            <a:endParaRPr lang="en-US" dirty="0"/>
          </a:p>
        </p:txBody>
      </p:sp>
      <p:pic>
        <p:nvPicPr>
          <p:cNvPr id="126977" name="Picture 1" descr="O:\Projects\DOT\FHWA\Roles and Mission\Graphics\OEM Bus.jpg"/>
          <p:cNvPicPr>
            <a:picLocks noChangeAspect="1" noChangeArrowheads="1"/>
          </p:cNvPicPr>
          <p:nvPr/>
        </p:nvPicPr>
        <p:blipFill>
          <a:blip r:embed="rId3"/>
          <a:srcRect/>
          <a:stretch>
            <a:fillRect/>
          </a:stretch>
        </p:blipFill>
        <p:spPr bwMode="auto">
          <a:xfrm>
            <a:off x="5791200" y="2209800"/>
            <a:ext cx="2844800" cy="2133600"/>
          </a:xfrm>
          <a:prstGeom prst="rect">
            <a:avLst/>
          </a:prstGeom>
          <a:noFill/>
          <a:ln>
            <a:solidFill>
              <a:schemeClr val="tx1">
                <a:lumMod val="65000"/>
                <a:lumOff val="35000"/>
              </a:schemeClr>
            </a:solid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5562600" cy="4724400"/>
          </a:xfrm>
        </p:spPr>
        <p:txBody>
          <a:bodyPr>
            <a:normAutofit fontScale="25000" lnSpcReduction="20000"/>
          </a:bodyPr>
          <a:lstStyle/>
          <a:p>
            <a:pPr eaLnBrk="1" fontAlgn="auto" hangingPunct="1">
              <a:spcAft>
                <a:spcPts val="0"/>
              </a:spcAft>
              <a:buFont typeface="Wingdings 2"/>
              <a:buNone/>
              <a:defRPr/>
            </a:pPr>
            <a:endParaRPr lang="en-US" sz="11200" b="1" dirty="0" smtClean="0"/>
          </a:p>
          <a:p>
            <a:pPr eaLnBrk="1" fontAlgn="auto" hangingPunct="1">
              <a:spcAft>
                <a:spcPts val="0"/>
              </a:spcAft>
              <a:buFont typeface="Wingdings 2" pitchFamily="18" charset="2"/>
              <a:buNone/>
              <a:defRPr/>
            </a:pPr>
            <a:r>
              <a:rPr lang="en-US" sz="11200" dirty="0" smtClean="0"/>
              <a:t>ICS is:</a:t>
            </a:r>
          </a:p>
          <a:p>
            <a:pPr eaLnBrk="1" fontAlgn="auto" hangingPunct="1">
              <a:spcAft>
                <a:spcPts val="0"/>
              </a:spcAft>
              <a:buFont typeface="Wingdings 2"/>
              <a:buChar char=""/>
              <a:defRPr/>
            </a:pPr>
            <a:r>
              <a:rPr lang="en-US" sz="11200" dirty="0" smtClean="0"/>
              <a:t>A proven management system based on successful business practices.</a:t>
            </a:r>
          </a:p>
          <a:p>
            <a:pPr eaLnBrk="1" fontAlgn="auto" hangingPunct="1">
              <a:spcAft>
                <a:spcPts val="0"/>
              </a:spcAft>
              <a:buFont typeface="Wingdings 2"/>
              <a:buChar char=""/>
              <a:defRPr/>
            </a:pPr>
            <a:r>
              <a:rPr lang="en-US" sz="11200" dirty="0" smtClean="0"/>
              <a:t>The result of lessons learned in the organization and management of emergency response to incidents.</a:t>
            </a:r>
          </a:p>
          <a:p>
            <a:pPr eaLnBrk="1" fontAlgn="auto" hangingPunct="1">
              <a:spcAft>
                <a:spcPts val="0"/>
              </a:spcAft>
              <a:buFont typeface="Wingdings 2"/>
              <a:buChar char=""/>
              <a:defRPr/>
            </a:pPr>
            <a:endParaRPr lang="en-US" sz="11200" b="1" dirty="0" smtClean="0"/>
          </a:p>
          <a:p>
            <a:pPr eaLnBrk="1" fontAlgn="auto" hangingPunct="1">
              <a:spcAft>
                <a:spcPts val="0"/>
              </a:spcAft>
              <a:buFont typeface="Wingdings 2"/>
              <a:buNone/>
              <a:defRPr/>
            </a:pPr>
            <a:endParaRPr lang="en-US" b="1" dirty="0" smtClean="0"/>
          </a:p>
          <a:p>
            <a:pPr eaLnBrk="1" fontAlgn="auto" hangingPunct="1">
              <a:spcAft>
                <a:spcPts val="0"/>
              </a:spcAft>
              <a:buFont typeface="Wingdings 2"/>
              <a:buNone/>
              <a:defRPr/>
            </a:pPr>
            <a:endParaRPr lang="en-US" b="1" dirty="0" smtClean="0"/>
          </a:p>
          <a:p>
            <a:pPr eaLnBrk="1" fontAlgn="auto" hangingPunct="1">
              <a:spcAft>
                <a:spcPts val="0"/>
              </a:spcAft>
              <a:buFont typeface="Wingdings 2"/>
              <a:buChar char=""/>
              <a:defRPr/>
            </a:pPr>
            <a:endParaRPr lang="en-US" sz="5400" b="1" dirty="0" smtClean="0"/>
          </a:p>
          <a:p>
            <a:pPr eaLnBrk="1" fontAlgn="auto" hangingPunct="1">
              <a:spcAft>
                <a:spcPts val="0"/>
              </a:spcAft>
              <a:buFont typeface="Wingdings 2"/>
              <a:buChar char=""/>
              <a:defRPr/>
            </a:pPr>
            <a:endParaRPr lang="en-US" sz="5800" dirty="0" smtClean="0"/>
          </a:p>
          <a:p>
            <a:pPr eaLnBrk="1" fontAlgn="auto" hangingPunct="1">
              <a:spcAft>
                <a:spcPts val="0"/>
              </a:spcAft>
              <a:buFont typeface="Wingdings 2"/>
              <a:buChar char=""/>
              <a:defRPr/>
            </a:pPr>
            <a:endParaRPr lang="en-US" sz="5800" dirty="0" smtClean="0"/>
          </a:p>
          <a:p>
            <a:pPr eaLnBrk="1" fontAlgn="auto" hangingPunct="1">
              <a:spcAft>
                <a:spcPts val="0"/>
              </a:spcAft>
              <a:buFont typeface="Wingdings 2"/>
              <a:buChar char=""/>
              <a:defRPr/>
            </a:pPr>
            <a:endParaRPr lang="en-US" sz="5800" dirty="0" smtClean="0"/>
          </a:p>
          <a:p>
            <a:pPr algn="ctr" eaLnBrk="1" fontAlgn="auto" hangingPunct="1">
              <a:spcAft>
                <a:spcPts val="0"/>
              </a:spcAft>
              <a:buFont typeface="Wingdings 2"/>
              <a:buNone/>
              <a:defRPr/>
            </a:pPr>
            <a:endParaRPr lang="en-US" b="1" dirty="0" smtClean="0"/>
          </a:p>
          <a:p>
            <a:pPr algn="ctr" eaLnBrk="1" fontAlgn="auto" hangingPunct="1">
              <a:spcAft>
                <a:spcPts val="0"/>
              </a:spcAft>
              <a:buFont typeface="Wingdings 2"/>
              <a:buNone/>
              <a:defRPr/>
            </a:pPr>
            <a:endParaRPr lang="en-US" sz="5100" b="1" dirty="0" smtClean="0"/>
          </a:p>
          <a:p>
            <a:pPr eaLnBrk="1" fontAlgn="auto" hangingPunct="1">
              <a:spcAft>
                <a:spcPts val="0"/>
              </a:spcAft>
              <a:buFont typeface="Wingdings 2"/>
              <a:buChar char=""/>
              <a:defRPr/>
            </a:pPr>
            <a:endParaRPr lang="en-US" dirty="0" smtClean="0"/>
          </a:p>
          <a:p>
            <a:pPr eaLnBrk="1" fontAlgn="auto" hangingPunct="1">
              <a:spcAft>
                <a:spcPts val="0"/>
              </a:spcAft>
              <a:buFont typeface="Wingdings 2"/>
              <a:buChar char=""/>
              <a:defRPr/>
            </a:pPr>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dirty="0" smtClean="0"/>
              <a:t>What is ICS?</a:t>
            </a:r>
            <a:endParaRPr lang="en-US" dirty="0"/>
          </a:p>
        </p:txBody>
      </p:sp>
      <p:sp>
        <p:nvSpPr>
          <p:cNvPr id="7" name="Slide Number Placeholder 6"/>
          <p:cNvSpPr>
            <a:spLocks noGrp="1"/>
          </p:cNvSpPr>
          <p:nvPr>
            <p:ph type="sldNum" sz="quarter" idx="12"/>
          </p:nvPr>
        </p:nvSpPr>
        <p:spPr/>
        <p:txBody>
          <a:bodyPr/>
          <a:lstStyle/>
          <a:p>
            <a:pPr>
              <a:defRPr/>
            </a:pPr>
            <a:fld id="{F211D48B-2A57-4201-AA74-0FABB39EDDA3}" type="slidenum">
              <a:rPr lang="en-US"/>
              <a:pPr>
                <a:defRPr/>
              </a:pPr>
              <a:t>30</a:t>
            </a:fld>
            <a:endParaRPr lang="en-US" dirty="0"/>
          </a:p>
        </p:txBody>
      </p:sp>
      <p:pic>
        <p:nvPicPr>
          <p:cNvPr id="98305" name="Picture 1" descr="O:\Projects\DOT\FHWA\Roles and Mission\Graphics\IC 2.jpg"/>
          <p:cNvPicPr>
            <a:picLocks noChangeAspect="1" noChangeArrowheads="1"/>
          </p:cNvPicPr>
          <p:nvPr/>
        </p:nvPicPr>
        <p:blipFill>
          <a:blip r:embed="rId3"/>
          <a:srcRect/>
          <a:stretch>
            <a:fillRect/>
          </a:stretch>
        </p:blipFill>
        <p:spPr bwMode="auto">
          <a:xfrm>
            <a:off x="5715000" y="2209800"/>
            <a:ext cx="3060700" cy="2133600"/>
          </a:xfrm>
          <a:prstGeom prst="rect">
            <a:avLst/>
          </a:prstGeom>
          <a:noFill/>
          <a:ln>
            <a:solidFill>
              <a:schemeClr val="tx1">
                <a:lumMod val="65000"/>
                <a:lumOff val="35000"/>
              </a:schemeClr>
            </a:solid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incidents</a:t>
            </a:r>
            <a:endParaRPr lang="en-US" dirty="0"/>
          </a:p>
        </p:txBody>
      </p:sp>
      <p:sp>
        <p:nvSpPr>
          <p:cNvPr id="76802" name="Content Placeholder 2"/>
          <p:cNvSpPr>
            <a:spLocks noGrp="1"/>
          </p:cNvSpPr>
          <p:nvPr>
            <p:ph idx="1"/>
          </p:nvPr>
        </p:nvSpPr>
        <p:spPr>
          <a:xfrm>
            <a:off x="457200" y="1524000"/>
            <a:ext cx="8686800" cy="4525963"/>
          </a:xfrm>
        </p:spPr>
        <p:txBody>
          <a:bodyPr/>
          <a:lstStyle/>
          <a:p>
            <a:pPr eaLnBrk="1" hangingPunct="1"/>
            <a:r>
              <a:rPr lang="en-US" smtClean="0"/>
              <a:t>Definition</a:t>
            </a:r>
          </a:p>
          <a:p>
            <a:pPr eaLnBrk="1" hangingPunct="1"/>
            <a:r>
              <a:rPr lang="en-US" smtClean="0"/>
              <a:t>Examples</a:t>
            </a:r>
          </a:p>
          <a:p>
            <a:pPr eaLnBrk="1" hangingPunct="1"/>
            <a:endParaRPr lang="en-US" smtClean="0"/>
          </a:p>
        </p:txBody>
      </p:sp>
      <p:sp>
        <p:nvSpPr>
          <p:cNvPr id="4" name="Slide Number Placeholder 3"/>
          <p:cNvSpPr>
            <a:spLocks noGrp="1"/>
          </p:cNvSpPr>
          <p:nvPr>
            <p:ph type="sldNum" sz="quarter" idx="12"/>
          </p:nvPr>
        </p:nvSpPr>
        <p:spPr/>
        <p:txBody>
          <a:bodyPr/>
          <a:lstStyle/>
          <a:p>
            <a:pPr>
              <a:defRPr/>
            </a:pPr>
            <a:fld id="{66DE346F-1E79-4443-8725-C39D821DD47E}" type="slidenum">
              <a:rPr lang="en-US" smtClean="0"/>
              <a:pPr>
                <a:defRPr/>
              </a:pPr>
              <a:t>31</a:t>
            </a:fld>
            <a:endParaRPr lang="en-US" dirty="0"/>
          </a:p>
        </p:txBody>
      </p:sp>
      <p:grpSp>
        <p:nvGrpSpPr>
          <p:cNvPr id="76804" name="Group 8"/>
          <p:cNvGrpSpPr>
            <a:grpSpLocks/>
          </p:cNvGrpSpPr>
          <p:nvPr/>
        </p:nvGrpSpPr>
        <p:grpSpPr bwMode="auto">
          <a:xfrm>
            <a:off x="3657600" y="1265238"/>
            <a:ext cx="4572000" cy="4075112"/>
            <a:chOff x="3048000" y="1447800"/>
            <a:chExt cx="5620512" cy="4603803"/>
          </a:xfrm>
        </p:grpSpPr>
        <p:pic>
          <p:nvPicPr>
            <p:cNvPr id="2050" name="Picture 2"/>
            <p:cNvPicPr>
              <a:picLocks noChangeAspect="1" noChangeArrowheads="1"/>
            </p:cNvPicPr>
            <p:nvPr/>
          </p:nvPicPr>
          <p:blipFill>
            <a:blip r:embed="rId3"/>
            <a:srcRect/>
            <a:stretch>
              <a:fillRect/>
            </a:stretch>
          </p:blipFill>
          <p:spPr bwMode="auto">
            <a:xfrm>
              <a:off x="5639681" y="1523125"/>
              <a:ext cx="2437507" cy="2439101"/>
            </a:xfrm>
            <a:prstGeom prst="rect">
              <a:avLst/>
            </a:prstGeom>
            <a:noFill/>
            <a:ln w="9525">
              <a:solidFill>
                <a:schemeClr val="tx1">
                  <a:lumMod val="50000"/>
                  <a:lumOff val="50000"/>
                </a:schemeClr>
              </a:solid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3963285" y="1447800"/>
              <a:ext cx="1725185" cy="2591544"/>
            </a:xfrm>
            <a:prstGeom prst="rect">
              <a:avLst/>
            </a:prstGeom>
            <a:noFill/>
            <a:ln w="9525">
              <a:solidFill>
                <a:schemeClr val="tx1">
                  <a:lumMod val="50000"/>
                  <a:lumOff val="50000"/>
                </a:schemeClr>
              </a:solidFill>
              <a:miter lim="800000"/>
              <a:headEnd/>
              <a:tailEnd/>
            </a:ln>
            <a:effectLst/>
          </p:spPr>
        </p:pic>
        <p:pic>
          <p:nvPicPr>
            <p:cNvPr id="2054" name="Picture 6" descr="O:\Projects\DOT\FHWA\NIMS for Employees\Graphics\gang plow.jpg"/>
            <p:cNvPicPr>
              <a:picLocks noChangeAspect="1" noChangeArrowheads="1"/>
            </p:cNvPicPr>
            <p:nvPr/>
          </p:nvPicPr>
          <p:blipFill>
            <a:blip r:embed="rId5"/>
            <a:srcRect/>
            <a:stretch>
              <a:fillRect/>
            </a:stretch>
          </p:blipFill>
          <p:spPr bwMode="auto">
            <a:xfrm>
              <a:off x="5526490" y="3813369"/>
              <a:ext cx="3142022" cy="2057095"/>
            </a:xfrm>
            <a:prstGeom prst="rect">
              <a:avLst/>
            </a:prstGeom>
            <a:noFill/>
            <a:ln>
              <a:solidFill>
                <a:schemeClr val="tx1">
                  <a:lumMod val="50000"/>
                  <a:lumOff val="50000"/>
                </a:schemeClr>
              </a:solidFill>
            </a:ln>
          </p:spPr>
        </p:pic>
        <p:pic>
          <p:nvPicPr>
            <p:cNvPr id="2055" name="Picture 7" descr="O:\Projects\DOT\FHWA\NIMS for Employees\Graphics\semi on side &amp; recker.jpg"/>
            <p:cNvPicPr>
              <a:picLocks noChangeAspect="1" noChangeArrowheads="1"/>
            </p:cNvPicPr>
            <p:nvPr/>
          </p:nvPicPr>
          <p:blipFill>
            <a:blip r:embed="rId6"/>
            <a:srcRect/>
            <a:stretch>
              <a:fillRect/>
            </a:stretch>
          </p:blipFill>
          <p:spPr bwMode="auto">
            <a:xfrm>
              <a:off x="3048000" y="3809782"/>
              <a:ext cx="2562408" cy="2241821"/>
            </a:xfrm>
            <a:prstGeom prst="rect">
              <a:avLst/>
            </a:prstGeom>
            <a:noFill/>
            <a:ln>
              <a:solidFill>
                <a:schemeClr val="tx1">
                  <a:lumMod val="50000"/>
                  <a:lumOff val="50000"/>
                </a:schemeClr>
              </a:solidFill>
            </a:ln>
          </p:spPr>
        </p:pic>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ICS Management Characteristics</a:t>
            </a:r>
            <a:endParaRPr lang="en-US" dirty="0"/>
          </a:p>
        </p:txBody>
      </p:sp>
      <p:sp>
        <p:nvSpPr>
          <p:cNvPr id="78850" name="Content Placeholder 2"/>
          <p:cNvSpPr>
            <a:spLocks noGrp="1"/>
          </p:cNvSpPr>
          <p:nvPr>
            <p:ph idx="1"/>
          </p:nvPr>
        </p:nvSpPr>
        <p:spPr>
          <a:xfrm>
            <a:off x="457200" y="1524000"/>
            <a:ext cx="8686800" cy="4525963"/>
          </a:xfrm>
        </p:spPr>
        <p:txBody>
          <a:bodyPr/>
          <a:lstStyle/>
          <a:p>
            <a:pPr eaLnBrk="1" hangingPunct="1"/>
            <a:r>
              <a:rPr lang="en-US" smtClean="0"/>
              <a:t>Common Terminology</a:t>
            </a:r>
          </a:p>
          <a:p>
            <a:pPr eaLnBrk="1" hangingPunct="1"/>
            <a:r>
              <a:rPr lang="en-US" smtClean="0"/>
              <a:t>Modular Organization</a:t>
            </a:r>
          </a:p>
          <a:p>
            <a:pPr eaLnBrk="1" hangingPunct="1"/>
            <a:r>
              <a:rPr lang="en-US" smtClean="0"/>
              <a:t>Management by Objectives</a:t>
            </a:r>
          </a:p>
          <a:p>
            <a:pPr eaLnBrk="1" hangingPunct="1"/>
            <a:r>
              <a:rPr lang="en-US" smtClean="0"/>
              <a:t>Incident Action Planning</a:t>
            </a:r>
          </a:p>
          <a:p>
            <a:pPr eaLnBrk="1" hangingPunct="1"/>
            <a:endParaRPr lang="en-US" smtClean="0"/>
          </a:p>
        </p:txBody>
      </p:sp>
      <p:sp>
        <p:nvSpPr>
          <p:cNvPr id="4" name="Slide Number Placeholder 3"/>
          <p:cNvSpPr>
            <a:spLocks noGrp="1"/>
          </p:cNvSpPr>
          <p:nvPr>
            <p:ph type="sldNum" sz="quarter" idx="12"/>
          </p:nvPr>
        </p:nvSpPr>
        <p:spPr/>
        <p:txBody>
          <a:bodyPr/>
          <a:lstStyle/>
          <a:p>
            <a:pPr>
              <a:defRPr/>
            </a:pPr>
            <a:fld id="{0B3DC37A-1A4C-479B-AC39-D5A3A748077A}" type="slidenum">
              <a:rPr lang="en-US" smtClean="0"/>
              <a:pPr>
                <a:defRPr/>
              </a:pPr>
              <a:t>32</a:t>
            </a:fld>
            <a:endParaRPr lang="en-US" dirty="0"/>
          </a:p>
        </p:txBody>
      </p:sp>
      <p:pic>
        <p:nvPicPr>
          <p:cNvPr id="5" name="Picture 1" descr="Pages from Sample Incident Action Plan -_Page_1"/>
          <p:cNvPicPr>
            <a:picLocks noChangeAspect="1" noChangeArrowheads="1"/>
          </p:cNvPicPr>
          <p:nvPr/>
        </p:nvPicPr>
        <p:blipFill>
          <a:blip r:embed="rId3"/>
          <a:srcRect/>
          <a:stretch>
            <a:fillRect/>
          </a:stretch>
        </p:blipFill>
        <p:spPr bwMode="auto">
          <a:xfrm>
            <a:off x="5935663" y="1447800"/>
            <a:ext cx="2551112" cy="3286125"/>
          </a:xfrm>
          <a:prstGeom prst="rect">
            <a:avLst/>
          </a:prstGeom>
          <a:noFill/>
          <a:ln w="9525">
            <a:solidFill>
              <a:schemeClr val="tx1">
                <a:lumMod val="65000"/>
                <a:lumOff val="35000"/>
              </a:schemeClr>
            </a:solid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ICS Management Characteristics</a:t>
            </a:r>
            <a:endParaRPr lang="en-US" dirty="0"/>
          </a:p>
        </p:txBody>
      </p:sp>
      <p:sp>
        <p:nvSpPr>
          <p:cNvPr id="80898" name="Content Placeholder 2"/>
          <p:cNvSpPr>
            <a:spLocks noGrp="1"/>
          </p:cNvSpPr>
          <p:nvPr>
            <p:ph idx="1"/>
          </p:nvPr>
        </p:nvSpPr>
        <p:spPr>
          <a:xfrm>
            <a:off x="457200" y="1524000"/>
            <a:ext cx="5562600" cy="4525963"/>
          </a:xfrm>
        </p:spPr>
        <p:txBody>
          <a:bodyPr/>
          <a:lstStyle/>
          <a:p>
            <a:pPr eaLnBrk="1" hangingPunct="1"/>
            <a:r>
              <a:rPr lang="en-US" smtClean="0"/>
              <a:t>Manageable Span of Control</a:t>
            </a:r>
          </a:p>
          <a:p>
            <a:pPr eaLnBrk="1" hangingPunct="1"/>
            <a:r>
              <a:rPr lang="en-US" smtClean="0"/>
              <a:t>Incident Facilities and Locations</a:t>
            </a:r>
          </a:p>
          <a:p>
            <a:pPr eaLnBrk="1" hangingPunct="1"/>
            <a:r>
              <a:rPr lang="en-US" smtClean="0"/>
              <a:t>Comprehensive Resource Management</a:t>
            </a:r>
          </a:p>
          <a:p>
            <a:pPr eaLnBrk="1" hangingPunct="1"/>
            <a:r>
              <a:rPr lang="en-US" smtClean="0"/>
              <a:t>Integrated Communications</a:t>
            </a:r>
          </a:p>
          <a:p>
            <a:pPr eaLnBrk="1" hangingPunct="1"/>
            <a:endParaRPr lang="en-US" smtClean="0"/>
          </a:p>
        </p:txBody>
      </p:sp>
      <p:sp>
        <p:nvSpPr>
          <p:cNvPr id="4" name="Slide Number Placeholder 3"/>
          <p:cNvSpPr>
            <a:spLocks noGrp="1"/>
          </p:cNvSpPr>
          <p:nvPr>
            <p:ph type="sldNum" sz="quarter" idx="12"/>
          </p:nvPr>
        </p:nvSpPr>
        <p:spPr/>
        <p:txBody>
          <a:bodyPr/>
          <a:lstStyle/>
          <a:p>
            <a:pPr>
              <a:defRPr/>
            </a:pPr>
            <a:fld id="{7D6D5432-747F-4FDA-A636-1F77DC447109}" type="slidenum">
              <a:rPr lang="en-US" smtClean="0"/>
              <a:pPr>
                <a:defRPr/>
              </a:pPr>
              <a:t>33</a:t>
            </a:fld>
            <a:endParaRPr lang="en-US" dirty="0"/>
          </a:p>
        </p:txBody>
      </p:sp>
      <p:pic>
        <p:nvPicPr>
          <p:cNvPr id="7" name="Picture 6" descr="ics205.jpg"/>
          <p:cNvPicPr>
            <a:picLocks noChangeAspect="1"/>
          </p:cNvPicPr>
          <p:nvPr/>
        </p:nvPicPr>
        <p:blipFill>
          <a:blip r:embed="rId3"/>
          <a:stretch>
            <a:fillRect/>
          </a:stretch>
        </p:blipFill>
        <p:spPr>
          <a:xfrm>
            <a:off x="6400800" y="1676400"/>
            <a:ext cx="2178050" cy="2819400"/>
          </a:xfrm>
          <a:prstGeom prst="rect">
            <a:avLst/>
          </a:prstGeom>
          <a:ln>
            <a:solidFill>
              <a:schemeClr val="bg1">
                <a:lumMod val="50000"/>
              </a:schemeClr>
            </a:solid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ICS Management Characteristics</a:t>
            </a:r>
            <a:endParaRPr lang="en-US" dirty="0"/>
          </a:p>
        </p:txBody>
      </p:sp>
      <p:sp>
        <p:nvSpPr>
          <p:cNvPr id="82946" name="Content Placeholder 2"/>
          <p:cNvSpPr>
            <a:spLocks noGrp="1"/>
          </p:cNvSpPr>
          <p:nvPr>
            <p:ph idx="1"/>
          </p:nvPr>
        </p:nvSpPr>
        <p:spPr>
          <a:xfrm>
            <a:off x="457200" y="1524000"/>
            <a:ext cx="5562600" cy="4525963"/>
          </a:xfrm>
        </p:spPr>
        <p:txBody>
          <a:bodyPr/>
          <a:lstStyle/>
          <a:p>
            <a:pPr eaLnBrk="1" hangingPunct="1"/>
            <a:r>
              <a:rPr lang="en-US" smtClean="0"/>
              <a:t>Establishment and Transfer of Command</a:t>
            </a:r>
          </a:p>
          <a:p>
            <a:pPr eaLnBrk="1" hangingPunct="1"/>
            <a:r>
              <a:rPr lang="en-US" smtClean="0"/>
              <a:t>Chain of Command and  Unity of Command</a:t>
            </a:r>
          </a:p>
          <a:p>
            <a:pPr eaLnBrk="1" hangingPunct="1"/>
            <a:r>
              <a:rPr lang="en-US" smtClean="0"/>
              <a:t>Unified Command</a:t>
            </a:r>
          </a:p>
          <a:p>
            <a:pPr eaLnBrk="1" hangingPunct="1"/>
            <a:endParaRPr lang="en-US" smtClean="0"/>
          </a:p>
        </p:txBody>
      </p:sp>
      <p:sp>
        <p:nvSpPr>
          <p:cNvPr id="4" name="Slide Number Placeholder 3"/>
          <p:cNvSpPr>
            <a:spLocks noGrp="1"/>
          </p:cNvSpPr>
          <p:nvPr>
            <p:ph type="sldNum" sz="quarter" idx="12"/>
          </p:nvPr>
        </p:nvSpPr>
        <p:spPr/>
        <p:txBody>
          <a:bodyPr/>
          <a:lstStyle/>
          <a:p>
            <a:pPr>
              <a:defRPr/>
            </a:pPr>
            <a:fld id="{614C2016-4233-48E4-9A61-8934D0B006DD}" type="slidenum">
              <a:rPr lang="en-US" smtClean="0"/>
              <a:pPr>
                <a:defRPr/>
              </a:pPr>
              <a:t>34</a:t>
            </a:fld>
            <a:endParaRPr lang="en-US" dirty="0"/>
          </a:p>
        </p:txBody>
      </p:sp>
      <p:pic>
        <p:nvPicPr>
          <p:cNvPr id="6" name="Picture 5" descr="Unified command in garage.jpg"/>
          <p:cNvPicPr>
            <a:picLocks noChangeAspect="1"/>
          </p:cNvPicPr>
          <p:nvPr/>
        </p:nvPicPr>
        <p:blipFill>
          <a:blip r:embed="rId3"/>
          <a:stretch>
            <a:fillRect/>
          </a:stretch>
        </p:blipFill>
        <p:spPr>
          <a:xfrm>
            <a:off x="5334000" y="2286000"/>
            <a:ext cx="3076575" cy="2057400"/>
          </a:xfrm>
          <a:prstGeom prst="rect">
            <a:avLst/>
          </a:prstGeom>
          <a:ln>
            <a:solidFill>
              <a:schemeClr val="bg1">
                <a:lumMod val="50000"/>
              </a:schemeClr>
            </a:solid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ICS Management Characteristics</a:t>
            </a:r>
            <a:endParaRPr lang="en-US" dirty="0"/>
          </a:p>
        </p:txBody>
      </p:sp>
      <p:sp>
        <p:nvSpPr>
          <p:cNvPr id="84994" name="Content Placeholder 2"/>
          <p:cNvSpPr>
            <a:spLocks noGrp="1"/>
          </p:cNvSpPr>
          <p:nvPr>
            <p:ph idx="1"/>
          </p:nvPr>
        </p:nvSpPr>
        <p:spPr>
          <a:xfrm>
            <a:off x="457200" y="1524000"/>
            <a:ext cx="5562600" cy="4525963"/>
          </a:xfrm>
        </p:spPr>
        <p:txBody>
          <a:bodyPr/>
          <a:lstStyle/>
          <a:p>
            <a:pPr eaLnBrk="1" hangingPunct="1"/>
            <a:r>
              <a:rPr lang="en-US" smtClean="0"/>
              <a:t>Accountability</a:t>
            </a:r>
          </a:p>
          <a:p>
            <a:pPr eaLnBrk="1" hangingPunct="1"/>
            <a:r>
              <a:rPr lang="en-US" smtClean="0"/>
              <a:t>Dispatch/Deployment</a:t>
            </a:r>
          </a:p>
          <a:p>
            <a:pPr eaLnBrk="1" hangingPunct="1"/>
            <a:r>
              <a:rPr lang="en-US" smtClean="0"/>
              <a:t>Information and Intelligence Management</a:t>
            </a:r>
          </a:p>
          <a:p>
            <a:pPr eaLnBrk="1" hangingPunct="1"/>
            <a:endParaRPr lang="en-US" smtClean="0"/>
          </a:p>
        </p:txBody>
      </p:sp>
      <p:sp>
        <p:nvSpPr>
          <p:cNvPr id="4" name="Slide Number Placeholder 3"/>
          <p:cNvSpPr>
            <a:spLocks noGrp="1"/>
          </p:cNvSpPr>
          <p:nvPr>
            <p:ph type="sldNum" sz="quarter" idx="12"/>
          </p:nvPr>
        </p:nvSpPr>
        <p:spPr/>
        <p:txBody>
          <a:bodyPr/>
          <a:lstStyle/>
          <a:p>
            <a:pPr>
              <a:defRPr/>
            </a:pPr>
            <a:fld id="{6BCDED7B-80B9-4852-9D87-6E5E0E1D99C1}" type="slidenum">
              <a:rPr lang="en-US" smtClean="0"/>
              <a:pPr>
                <a:defRPr/>
              </a:pPr>
              <a:t>35</a:t>
            </a:fld>
            <a:endParaRPr lang="en-US" dirty="0"/>
          </a:p>
        </p:txBody>
      </p:sp>
      <p:pic>
        <p:nvPicPr>
          <p:cNvPr id="7" name="Picture 6" descr="transfer of command.jpg"/>
          <p:cNvPicPr>
            <a:picLocks noChangeAspect="1"/>
          </p:cNvPicPr>
          <p:nvPr/>
        </p:nvPicPr>
        <p:blipFill>
          <a:blip r:embed="rId3"/>
          <a:stretch>
            <a:fillRect/>
          </a:stretch>
        </p:blipFill>
        <p:spPr>
          <a:xfrm>
            <a:off x="6172200" y="1447800"/>
            <a:ext cx="2159000" cy="3238500"/>
          </a:xfrm>
          <a:prstGeom prst="rect">
            <a:avLst/>
          </a:prstGeom>
          <a:ln>
            <a:solidFill>
              <a:schemeClr val="bg1">
                <a:lumMod val="50000"/>
              </a:schemeClr>
            </a:solid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Standardized organization</a:t>
            </a:r>
            <a:endParaRPr lang="en-US" dirty="0"/>
          </a:p>
        </p:txBody>
      </p:sp>
      <p:sp>
        <p:nvSpPr>
          <p:cNvPr id="3" name="Content Placeholder 2"/>
          <p:cNvSpPr>
            <a:spLocks noGrp="1"/>
          </p:cNvSpPr>
          <p:nvPr>
            <p:ph idx="1"/>
          </p:nvPr>
        </p:nvSpPr>
        <p:spPr>
          <a:xfrm>
            <a:off x="5029200" y="1041400"/>
            <a:ext cx="3886200" cy="4525963"/>
          </a:xfrm>
        </p:spPr>
        <p:txBody>
          <a:bodyPr>
            <a:normAutofit/>
          </a:bodyPr>
          <a:lstStyle/>
          <a:p>
            <a:pPr eaLnBrk="1" hangingPunct="1">
              <a:defRPr/>
            </a:pPr>
            <a:endParaRPr lang="en-US" dirty="0" smtClean="0"/>
          </a:p>
          <a:p>
            <a:pPr marL="0" indent="0" eaLnBrk="1" hangingPunct="1">
              <a:spcBef>
                <a:spcPts val="0"/>
              </a:spcBef>
              <a:buFont typeface="Wingdings 2" pitchFamily="18" charset="2"/>
              <a:buNone/>
              <a:defRPr/>
            </a:pPr>
            <a:r>
              <a:rPr lang="en-US" sz="4800" b="1" dirty="0" smtClean="0"/>
              <a:t>Incident Command Organizational Structure</a:t>
            </a:r>
            <a:endParaRPr lang="en-US" sz="4800" dirty="0"/>
          </a:p>
        </p:txBody>
      </p:sp>
      <p:sp>
        <p:nvSpPr>
          <p:cNvPr id="4" name="Slide Number Placeholder 3"/>
          <p:cNvSpPr>
            <a:spLocks noGrp="1"/>
          </p:cNvSpPr>
          <p:nvPr>
            <p:ph type="sldNum" sz="quarter" idx="12"/>
          </p:nvPr>
        </p:nvSpPr>
        <p:spPr/>
        <p:txBody>
          <a:bodyPr/>
          <a:lstStyle/>
          <a:p>
            <a:pPr>
              <a:defRPr/>
            </a:pPr>
            <a:fld id="{34118987-DF5A-4317-B690-352D6B143005}" type="slidenum">
              <a:rPr lang="en-US" smtClean="0"/>
              <a:pPr>
                <a:defRPr/>
              </a:pPr>
              <a:t>36</a:t>
            </a:fld>
            <a:endParaRPr lang="en-US" dirty="0"/>
          </a:p>
        </p:txBody>
      </p:sp>
      <p:pic>
        <p:nvPicPr>
          <p:cNvPr id="38913" name="Picture 1" descr="Incident Command"/>
          <p:cNvPicPr>
            <a:picLocks noChangeAspect="1" noChangeArrowheads="1"/>
          </p:cNvPicPr>
          <p:nvPr/>
        </p:nvPicPr>
        <p:blipFill>
          <a:blip r:embed="rId3"/>
          <a:srcRect/>
          <a:stretch>
            <a:fillRect/>
          </a:stretch>
        </p:blipFill>
        <p:spPr bwMode="auto">
          <a:xfrm>
            <a:off x="685800" y="1816100"/>
            <a:ext cx="4141788" cy="2851150"/>
          </a:xfrm>
          <a:prstGeom prst="rect">
            <a:avLst/>
          </a:prstGeom>
          <a:noFill/>
          <a:ln w="9525">
            <a:solidFill>
              <a:schemeClr val="tx1">
                <a:lumMod val="50000"/>
                <a:lumOff val="50000"/>
              </a:schemeClr>
            </a:solid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Content Placeholder 4" descr="ICS_Structure.bmp"/>
          <p:cNvPicPr>
            <a:picLocks noGrp="1" noChangeAspect="1"/>
          </p:cNvPicPr>
          <p:nvPr>
            <p:ph idx="1"/>
          </p:nvPr>
        </p:nvPicPr>
        <p:blipFill>
          <a:blip r:embed="rId3"/>
          <a:srcRect/>
          <a:stretch>
            <a:fillRect/>
          </a:stretch>
        </p:blipFill>
        <p:spPr>
          <a:xfrm>
            <a:off x="1023938" y="1143000"/>
            <a:ext cx="8043862" cy="4419600"/>
          </a:xfrm>
        </p:spPr>
      </p:pic>
      <p:sp>
        <p:nvSpPr>
          <p:cNvPr id="2" name="Title 1"/>
          <p:cNvSpPr>
            <a:spLocks noGrp="1"/>
          </p:cNvSpPr>
          <p:nvPr>
            <p:ph type="title"/>
          </p:nvPr>
        </p:nvSpPr>
        <p:spPr/>
        <p:txBody>
          <a:bodyPr/>
          <a:lstStyle/>
          <a:p>
            <a:pPr eaLnBrk="1" hangingPunct="1">
              <a:defRPr/>
            </a:pPr>
            <a:r>
              <a:rPr lang="en-US" dirty="0" smtClean="0"/>
              <a:t>Ics organization</a:t>
            </a:r>
            <a:endParaRPr lang="en-US" dirty="0"/>
          </a:p>
        </p:txBody>
      </p:sp>
      <p:sp>
        <p:nvSpPr>
          <p:cNvPr id="4" name="Slide Number Placeholder 3"/>
          <p:cNvSpPr>
            <a:spLocks noGrp="1"/>
          </p:cNvSpPr>
          <p:nvPr>
            <p:ph type="sldNum" sz="quarter" idx="12"/>
          </p:nvPr>
        </p:nvSpPr>
        <p:spPr/>
        <p:txBody>
          <a:bodyPr/>
          <a:lstStyle/>
          <a:p>
            <a:pPr>
              <a:defRPr/>
            </a:pPr>
            <a:fld id="{516DDA50-2DB1-4CD2-9C1D-B567FFBCD04E}" type="slidenum">
              <a:rPr lang="en-US" smtClean="0"/>
              <a:pPr>
                <a:defRPr/>
              </a:pPr>
              <a:t>37</a:t>
            </a:fld>
            <a:endParaRPr lang="en-US" dirty="0"/>
          </a:p>
        </p:txBody>
      </p:sp>
      <p:sp>
        <p:nvSpPr>
          <p:cNvPr id="89092" name="TextBox 6"/>
          <p:cNvSpPr txBox="1">
            <a:spLocks noChangeArrowheads="1"/>
          </p:cNvSpPr>
          <p:nvPr/>
        </p:nvSpPr>
        <p:spPr bwMode="auto">
          <a:xfrm>
            <a:off x="7315200" y="2133600"/>
            <a:ext cx="1600200" cy="338138"/>
          </a:xfrm>
          <a:prstGeom prst="rect">
            <a:avLst/>
          </a:prstGeom>
          <a:noFill/>
          <a:ln w="9525">
            <a:noFill/>
            <a:prstDash val="sysDash"/>
            <a:miter lim="800000"/>
            <a:headEnd/>
            <a:tailEnd/>
          </a:ln>
        </p:spPr>
        <p:txBody>
          <a:bodyPr>
            <a:spAutoFit/>
          </a:bodyPr>
          <a:lstStyle/>
          <a:p>
            <a:r>
              <a:rPr lang="en-US" sz="1600"/>
              <a:t>Command Staff</a:t>
            </a:r>
          </a:p>
        </p:txBody>
      </p:sp>
      <p:sp>
        <p:nvSpPr>
          <p:cNvPr id="89093" name="TextBox 8"/>
          <p:cNvSpPr txBox="1">
            <a:spLocks noChangeArrowheads="1"/>
          </p:cNvSpPr>
          <p:nvPr/>
        </p:nvSpPr>
        <p:spPr bwMode="auto">
          <a:xfrm>
            <a:off x="0" y="3276600"/>
            <a:ext cx="1143000" cy="584200"/>
          </a:xfrm>
          <a:prstGeom prst="rect">
            <a:avLst/>
          </a:prstGeom>
          <a:noFill/>
          <a:ln w="9525">
            <a:noFill/>
            <a:miter lim="800000"/>
            <a:headEnd/>
            <a:tailEnd/>
          </a:ln>
        </p:spPr>
        <p:txBody>
          <a:bodyPr>
            <a:spAutoFit/>
          </a:bodyPr>
          <a:lstStyle/>
          <a:p>
            <a:r>
              <a:rPr lang="en-US" sz="1600"/>
              <a:t>General Staff</a:t>
            </a:r>
          </a:p>
        </p:txBody>
      </p:sp>
      <p:sp>
        <p:nvSpPr>
          <p:cNvPr id="11" name="Left Brace 10"/>
          <p:cNvSpPr/>
          <p:nvPr/>
        </p:nvSpPr>
        <p:spPr>
          <a:xfrm>
            <a:off x="838200" y="3048000"/>
            <a:ext cx="384175" cy="2667000"/>
          </a:xfrm>
          <a:prstGeom prst="leftBrace">
            <a:avLst>
              <a:gd name="adj1" fmla="val 262897"/>
              <a:gd name="adj2" fmla="val 50000"/>
            </a:avLst>
          </a:prstGeom>
          <a:ln w="38100"/>
        </p:spPr>
        <p:style>
          <a:lnRef idx="1">
            <a:schemeClr val="dk1"/>
          </a:lnRef>
          <a:fillRef idx="0">
            <a:schemeClr val="dk1"/>
          </a:fillRef>
          <a:effectRef idx="0">
            <a:schemeClr val="dk1"/>
          </a:effectRef>
          <a:fontRef idx="minor">
            <a:schemeClr val="tx1"/>
          </a:fontRef>
        </p:style>
        <p:txBody>
          <a:bodyPr anchor="ctr"/>
          <a:lstStyle/>
          <a:p>
            <a:pPr algn="ctr">
              <a:defRPr/>
            </a:pPr>
            <a:endParaRPr lang="en-US" dirty="0"/>
          </a:p>
        </p:txBody>
      </p:sp>
      <p:sp>
        <p:nvSpPr>
          <p:cNvPr id="12" name="Right Brace 11"/>
          <p:cNvSpPr/>
          <p:nvPr/>
        </p:nvSpPr>
        <p:spPr>
          <a:xfrm>
            <a:off x="6858000" y="1905000"/>
            <a:ext cx="457200" cy="838200"/>
          </a:xfrm>
          <a:prstGeom prst="rightBrace">
            <a:avLst>
              <a:gd name="adj1" fmla="val 8333"/>
              <a:gd name="adj2" fmla="val 51948"/>
            </a:avLst>
          </a:prstGeom>
          <a:ln w="38100"/>
        </p:spPr>
        <p:style>
          <a:lnRef idx="1">
            <a:schemeClr val="dk1"/>
          </a:lnRef>
          <a:fillRef idx="0">
            <a:schemeClr val="dk1"/>
          </a:fillRef>
          <a:effectRef idx="0">
            <a:schemeClr val="dk1"/>
          </a:effectRef>
          <a:fontRef idx="minor">
            <a:schemeClr val="tx1"/>
          </a:fontRef>
        </p:style>
        <p:txBody>
          <a:bodyPr anchor="ctr"/>
          <a:lstStyle/>
          <a:p>
            <a:pPr algn="ctr">
              <a:defRPr/>
            </a:pPr>
            <a:endParaRPr lang="en-US" b="1" dirty="0">
              <a:ln w="28575">
                <a:solidFill>
                  <a:schemeClr val="tx1"/>
                </a:solidFill>
              </a:l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ICS General Staff</a:t>
            </a:r>
            <a:endParaRPr lang="en-US" dirty="0"/>
          </a:p>
        </p:txBody>
      </p:sp>
      <p:sp>
        <p:nvSpPr>
          <p:cNvPr id="4" name="Slide Number Placeholder 3"/>
          <p:cNvSpPr>
            <a:spLocks noGrp="1"/>
          </p:cNvSpPr>
          <p:nvPr>
            <p:ph type="sldNum" sz="quarter" idx="12"/>
          </p:nvPr>
        </p:nvSpPr>
        <p:spPr>
          <a:xfrm>
            <a:off x="8229600" y="6151563"/>
            <a:ext cx="758825" cy="246062"/>
          </a:xfrm>
        </p:spPr>
        <p:txBody>
          <a:bodyPr/>
          <a:lstStyle/>
          <a:p>
            <a:pPr>
              <a:defRPr/>
            </a:pPr>
            <a:fld id="{1726549B-A932-4A05-8B9D-94F9D1DD97B2}" type="slidenum">
              <a:rPr lang="en-US" smtClean="0"/>
              <a:pPr>
                <a:defRPr/>
              </a:pPr>
              <a:t>38</a:t>
            </a:fld>
            <a:endParaRPr lang="en-US" dirty="0"/>
          </a:p>
        </p:txBody>
      </p:sp>
      <p:grpSp>
        <p:nvGrpSpPr>
          <p:cNvPr id="91139" name="Group 4"/>
          <p:cNvGrpSpPr>
            <a:grpSpLocks/>
          </p:cNvGrpSpPr>
          <p:nvPr/>
        </p:nvGrpSpPr>
        <p:grpSpPr bwMode="auto">
          <a:xfrm>
            <a:off x="615950" y="2116138"/>
            <a:ext cx="7912100" cy="1828800"/>
            <a:chOff x="232302" y="668782"/>
            <a:chExt cx="6714479" cy="1552117"/>
          </a:xfrm>
        </p:grpSpPr>
        <p:cxnSp>
          <p:nvCxnSpPr>
            <p:cNvPr id="6" name="Straight Connector 5"/>
            <p:cNvCxnSpPr/>
            <p:nvPr/>
          </p:nvCxnSpPr>
          <p:spPr>
            <a:xfrm rot="5400000" flipH="1">
              <a:off x="438393" y="1814008"/>
              <a:ext cx="746417" cy="13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a:off x="2286087" y="1833543"/>
              <a:ext cx="747764" cy="13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a:off x="4123003" y="1831523"/>
              <a:ext cx="746417" cy="1347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a:off x="6001009" y="1830176"/>
              <a:ext cx="746417" cy="13472"/>
            </a:xfrm>
            <a:prstGeom prst="line">
              <a:avLst/>
            </a:prstGeom>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2079323" y="1741252"/>
              <a:ext cx="1172070" cy="47964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2">
                      <a:lumMod val="75000"/>
                    </a:schemeClr>
                  </a:solidFill>
                </a:rPr>
                <a:t>Planning</a:t>
              </a:r>
              <a:endParaRPr lang="en-US" sz="1200" dirty="0">
                <a:solidFill>
                  <a:schemeClr val="tx2">
                    <a:lumMod val="75000"/>
                  </a:schemeClr>
                </a:solidFill>
              </a:endParaRPr>
            </a:p>
          </p:txBody>
        </p:sp>
        <p:sp>
          <p:nvSpPr>
            <p:cNvPr id="11" name="Rounded Rectangle 10"/>
            <p:cNvSpPr/>
            <p:nvPr/>
          </p:nvSpPr>
          <p:spPr>
            <a:xfrm>
              <a:off x="232302" y="1741252"/>
              <a:ext cx="1172070" cy="47964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2">
                      <a:lumMod val="75000"/>
                    </a:schemeClr>
                  </a:solidFill>
                </a:rPr>
                <a:t>Operations</a:t>
              </a:r>
              <a:endParaRPr lang="en-US" sz="1200" dirty="0">
                <a:solidFill>
                  <a:schemeClr val="tx2">
                    <a:lumMod val="75000"/>
                  </a:schemeClr>
                </a:solidFill>
              </a:endParaRPr>
            </a:p>
          </p:txBody>
        </p:sp>
        <p:sp>
          <p:nvSpPr>
            <p:cNvPr id="12" name="Rounded Rectangle 11"/>
            <p:cNvSpPr/>
            <p:nvPr/>
          </p:nvSpPr>
          <p:spPr>
            <a:xfrm>
              <a:off x="3927691" y="1741252"/>
              <a:ext cx="1172070" cy="47964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2">
                      <a:lumMod val="75000"/>
                    </a:schemeClr>
                  </a:solidFill>
                </a:rPr>
                <a:t>Logistics</a:t>
              </a:r>
              <a:endParaRPr lang="en-US" sz="1200" dirty="0">
                <a:solidFill>
                  <a:schemeClr val="tx2">
                    <a:lumMod val="75000"/>
                  </a:schemeClr>
                </a:solidFill>
              </a:endParaRPr>
            </a:p>
          </p:txBody>
        </p:sp>
        <p:sp>
          <p:nvSpPr>
            <p:cNvPr id="13" name="Rounded Rectangle 12"/>
            <p:cNvSpPr/>
            <p:nvPr/>
          </p:nvSpPr>
          <p:spPr>
            <a:xfrm>
              <a:off x="5774711" y="1741252"/>
              <a:ext cx="1172070" cy="47964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2">
                      <a:lumMod val="75000"/>
                    </a:schemeClr>
                  </a:solidFill>
                </a:rPr>
                <a:t>Finance/ Administration</a:t>
              </a:r>
              <a:endParaRPr lang="en-US" sz="1200" dirty="0">
                <a:solidFill>
                  <a:schemeClr val="tx2">
                    <a:lumMod val="75000"/>
                  </a:schemeClr>
                </a:solidFill>
              </a:endParaRPr>
            </a:p>
          </p:txBody>
        </p:sp>
        <p:sp>
          <p:nvSpPr>
            <p:cNvPr id="14" name="Rounded Rectangle 13"/>
            <p:cNvSpPr/>
            <p:nvPr/>
          </p:nvSpPr>
          <p:spPr>
            <a:xfrm>
              <a:off x="3012937" y="668782"/>
              <a:ext cx="1172070" cy="47964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2">
                      <a:lumMod val="75000"/>
                    </a:schemeClr>
                  </a:solidFill>
                </a:rPr>
                <a:t>Incident</a:t>
              </a:r>
            </a:p>
            <a:p>
              <a:pPr algn="ctr">
                <a:defRPr/>
              </a:pPr>
              <a:r>
                <a:rPr lang="en-US" sz="1400" dirty="0">
                  <a:solidFill>
                    <a:schemeClr val="tx2">
                      <a:lumMod val="75000"/>
                    </a:schemeClr>
                  </a:solidFill>
                </a:rPr>
                <a:t>Commander</a:t>
              </a:r>
              <a:endParaRPr lang="en-US" sz="1400" dirty="0">
                <a:solidFill>
                  <a:schemeClr val="tx2">
                    <a:lumMod val="75000"/>
                  </a:schemeClr>
                </a:solidFill>
              </a:endParaRPr>
            </a:p>
          </p:txBody>
        </p:sp>
        <p:cxnSp>
          <p:nvCxnSpPr>
            <p:cNvPr id="15" name="Straight Connector 14"/>
            <p:cNvCxnSpPr/>
            <p:nvPr/>
          </p:nvCxnSpPr>
          <p:spPr>
            <a:xfrm flipV="1">
              <a:off x="819684" y="1455619"/>
              <a:ext cx="5545103" cy="26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439315" y="1309434"/>
              <a:ext cx="293717" cy="1347"/>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ICS Command staff</a:t>
            </a:r>
            <a:endParaRPr lang="en-US" dirty="0"/>
          </a:p>
        </p:txBody>
      </p:sp>
      <p:sp>
        <p:nvSpPr>
          <p:cNvPr id="93186" name="Content Placeholder 2"/>
          <p:cNvSpPr>
            <a:spLocks noGrp="1"/>
          </p:cNvSpPr>
          <p:nvPr>
            <p:ph idx="1"/>
          </p:nvPr>
        </p:nvSpPr>
        <p:spPr>
          <a:xfrm>
            <a:off x="457200" y="1524000"/>
            <a:ext cx="8686800" cy="4525963"/>
          </a:xfrm>
        </p:spPr>
        <p:txBody>
          <a:bodyPr/>
          <a:lstStyle/>
          <a:p>
            <a:pPr eaLnBrk="1" hangingPunct="1"/>
            <a:r>
              <a:rPr lang="en-US" smtClean="0"/>
              <a:t>Public Information Officer</a:t>
            </a:r>
          </a:p>
          <a:p>
            <a:pPr eaLnBrk="1" hangingPunct="1"/>
            <a:r>
              <a:rPr lang="en-US" smtClean="0"/>
              <a:t>Safety Officer</a:t>
            </a:r>
          </a:p>
          <a:p>
            <a:pPr eaLnBrk="1" hangingPunct="1"/>
            <a:r>
              <a:rPr lang="en-US" smtClean="0"/>
              <a:t>Liaison Officer(s)</a:t>
            </a:r>
          </a:p>
          <a:p>
            <a:pPr eaLnBrk="1" hangingPunct="1"/>
            <a:endParaRPr lang="en-US" smtClean="0"/>
          </a:p>
        </p:txBody>
      </p:sp>
      <p:sp>
        <p:nvSpPr>
          <p:cNvPr id="4" name="Slide Number Placeholder 3"/>
          <p:cNvSpPr>
            <a:spLocks noGrp="1"/>
          </p:cNvSpPr>
          <p:nvPr>
            <p:ph type="sldNum" sz="quarter" idx="12"/>
          </p:nvPr>
        </p:nvSpPr>
        <p:spPr/>
        <p:txBody>
          <a:bodyPr/>
          <a:lstStyle/>
          <a:p>
            <a:pPr>
              <a:defRPr/>
            </a:pPr>
            <a:fld id="{6FE0ECF2-B1CA-4B87-8B73-35B5CC7BABB5}" type="slidenum">
              <a:rPr lang="en-US" smtClean="0"/>
              <a:pPr>
                <a:defRPr/>
              </a:pPr>
              <a:t>39</a:t>
            </a:fld>
            <a:endParaRPr lang="en-US" dirty="0"/>
          </a:p>
        </p:txBody>
      </p:sp>
      <p:pic>
        <p:nvPicPr>
          <p:cNvPr id="32770" name="Picture 2" descr="http://www.emergencytrainingsystems.com/IMAGES/safetyofficers.jpg"/>
          <p:cNvPicPr>
            <a:picLocks noChangeAspect="1" noChangeArrowheads="1"/>
          </p:cNvPicPr>
          <p:nvPr/>
        </p:nvPicPr>
        <p:blipFill>
          <a:blip r:embed="rId3"/>
          <a:srcRect/>
          <a:stretch>
            <a:fillRect/>
          </a:stretch>
        </p:blipFill>
        <p:spPr bwMode="auto">
          <a:xfrm>
            <a:off x="4800600" y="2106613"/>
            <a:ext cx="3776663" cy="3101975"/>
          </a:xfrm>
          <a:prstGeom prst="rect">
            <a:avLst/>
          </a:prstGeom>
          <a:noFill/>
          <a:ln>
            <a:solidFill>
              <a:schemeClr val="tx1">
                <a:lumMod val="50000"/>
                <a:lumOff val="50000"/>
              </a:schemeClr>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emergency management process</a:t>
            </a:r>
            <a:endParaRPr lang="en-US" dirty="0"/>
          </a:p>
        </p:txBody>
      </p:sp>
      <p:sp>
        <p:nvSpPr>
          <p:cNvPr id="3" name="Content Placeholder 2"/>
          <p:cNvSpPr>
            <a:spLocks noGrp="1"/>
          </p:cNvSpPr>
          <p:nvPr>
            <p:ph idx="1"/>
          </p:nvPr>
        </p:nvSpPr>
        <p:spPr>
          <a:xfrm>
            <a:off x="457200" y="1524000"/>
            <a:ext cx="8686800" cy="4525963"/>
          </a:xfrm>
        </p:spPr>
        <p:txBody>
          <a:bodyPr/>
          <a:lstStyle/>
          <a:p>
            <a:pPr eaLnBrk="1" hangingPunct="1">
              <a:buFont typeface="Wingdings 2" pitchFamily="18" charset="2"/>
              <a:buNone/>
              <a:defRPr/>
            </a:pPr>
            <a:r>
              <a:rPr lang="en-US" b="1" dirty="0" smtClean="0"/>
              <a:t>Emergency management is a process</a:t>
            </a:r>
            <a:endParaRPr lang="en-US" dirty="0" smtClean="0"/>
          </a:p>
          <a:p>
            <a:pPr lvl="1" eaLnBrk="1" hangingPunct="1">
              <a:defRPr/>
            </a:pPr>
            <a:r>
              <a:rPr lang="en-US" dirty="0" smtClean="0"/>
              <a:t>Mitigation</a:t>
            </a:r>
          </a:p>
          <a:p>
            <a:pPr lvl="1" eaLnBrk="1" hangingPunct="1">
              <a:defRPr/>
            </a:pPr>
            <a:r>
              <a:rPr lang="en-US" dirty="0" smtClean="0"/>
              <a:t>Preparedness</a:t>
            </a:r>
          </a:p>
          <a:p>
            <a:pPr lvl="1" eaLnBrk="1" hangingPunct="1">
              <a:defRPr/>
            </a:pPr>
            <a:r>
              <a:rPr lang="en-US" dirty="0" smtClean="0">
                <a:solidFill>
                  <a:schemeClr val="bg1">
                    <a:lumMod val="65000"/>
                  </a:schemeClr>
                </a:solidFill>
              </a:rPr>
              <a:t>Response</a:t>
            </a:r>
          </a:p>
          <a:p>
            <a:pPr lvl="1" eaLnBrk="1" hangingPunct="1">
              <a:defRPr/>
            </a:pPr>
            <a:r>
              <a:rPr lang="en-US" dirty="0" smtClean="0">
                <a:solidFill>
                  <a:schemeClr val="bg1">
                    <a:lumMod val="65000"/>
                  </a:schemeClr>
                </a:solidFill>
              </a:rPr>
              <a:t>Recovery</a:t>
            </a:r>
            <a:endParaRPr lang="en-US" dirty="0">
              <a:solidFill>
                <a:schemeClr val="bg1">
                  <a:lumMod val="65000"/>
                </a:schemeClr>
              </a:solidFill>
            </a:endParaRPr>
          </a:p>
        </p:txBody>
      </p:sp>
      <p:sp>
        <p:nvSpPr>
          <p:cNvPr id="4" name="Slide Number Placeholder 3"/>
          <p:cNvSpPr>
            <a:spLocks noGrp="1"/>
          </p:cNvSpPr>
          <p:nvPr>
            <p:ph type="sldNum" sz="quarter" idx="12"/>
          </p:nvPr>
        </p:nvSpPr>
        <p:spPr/>
        <p:txBody>
          <a:bodyPr/>
          <a:lstStyle/>
          <a:p>
            <a:pPr>
              <a:defRPr/>
            </a:pPr>
            <a:fld id="{F146D909-4909-4635-9AD3-FD4107CEBA2F}" type="slidenum">
              <a:rPr lang="en-US" smtClean="0"/>
              <a:pPr>
                <a:defRPr/>
              </a:pPr>
              <a:t>4</a:t>
            </a:fld>
            <a:endParaRPr lang="en-US" dirty="0"/>
          </a:p>
        </p:txBody>
      </p:sp>
      <p:pic>
        <p:nvPicPr>
          <p:cNvPr id="1026" name="Picture 2"/>
          <p:cNvPicPr>
            <a:picLocks noChangeAspect="1" noChangeArrowheads="1"/>
          </p:cNvPicPr>
          <p:nvPr/>
        </p:nvPicPr>
        <p:blipFill>
          <a:blip r:embed="rId3"/>
          <a:srcRect/>
          <a:stretch>
            <a:fillRect/>
          </a:stretch>
        </p:blipFill>
        <p:spPr bwMode="auto">
          <a:xfrm>
            <a:off x="5257800" y="2260600"/>
            <a:ext cx="2393950" cy="2311400"/>
          </a:xfrm>
          <a:prstGeom prst="rect">
            <a:avLst/>
          </a:prstGeom>
          <a:noFill/>
          <a:ln w="9525">
            <a:solidFill>
              <a:schemeClr val="bg1">
                <a:lumMod val="50000"/>
              </a:schemeClr>
            </a:solid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Emergency operations centers</a:t>
            </a:r>
            <a:endParaRPr lang="en-US" dirty="0"/>
          </a:p>
        </p:txBody>
      </p:sp>
      <p:sp>
        <p:nvSpPr>
          <p:cNvPr id="95234" name="Content Placeholder 2"/>
          <p:cNvSpPr>
            <a:spLocks noGrp="1"/>
          </p:cNvSpPr>
          <p:nvPr>
            <p:ph idx="1"/>
          </p:nvPr>
        </p:nvSpPr>
        <p:spPr>
          <a:xfrm>
            <a:off x="457200" y="1524000"/>
            <a:ext cx="8686800" cy="4525963"/>
          </a:xfrm>
        </p:spPr>
        <p:txBody>
          <a:bodyPr/>
          <a:lstStyle/>
          <a:p>
            <a:pPr eaLnBrk="1" hangingPunct="1"/>
            <a:r>
              <a:rPr lang="en-US" smtClean="0"/>
              <a:t>Coordination</a:t>
            </a:r>
          </a:p>
          <a:p>
            <a:pPr lvl="1" eaLnBrk="1" hangingPunct="1"/>
            <a:r>
              <a:rPr lang="en-US" smtClean="0"/>
              <a:t>Focal point</a:t>
            </a:r>
          </a:p>
          <a:p>
            <a:pPr lvl="1" eaLnBrk="1" hangingPunct="1"/>
            <a:r>
              <a:rPr lang="en-US" smtClean="0"/>
              <a:t>Communication Hub</a:t>
            </a:r>
          </a:p>
          <a:p>
            <a:pPr lvl="1" eaLnBrk="1" hangingPunct="1"/>
            <a:r>
              <a:rPr lang="en-US" smtClean="0"/>
              <a:t>Operations and Planning</a:t>
            </a:r>
          </a:p>
        </p:txBody>
      </p:sp>
      <p:sp>
        <p:nvSpPr>
          <p:cNvPr id="4" name="Slide Number Placeholder 3"/>
          <p:cNvSpPr>
            <a:spLocks noGrp="1"/>
          </p:cNvSpPr>
          <p:nvPr>
            <p:ph type="sldNum" sz="quarter" idx="12"/>
          </p:nvPr>
        </p:nvSpPr>
        <p:spPr/>
        <p:txBody>
          <a:bodyPr/>
          <a:lstStyle/>
          <a:p>
            <a:pPr>
              <a:defRPr/>
            </a:pPr>
            <a:fld id="{6AD9E8E5-8C49-4055-964A-D608BC6DDD8D}" type="slidenum">
              <a:rPr lang="en-US" smtClean="0"/>
              <a:pPr>
                <a:defRPr/>
              </a:pPr>
              <a:t>40</a:t>
            </a:fld>
            <a:endParaRPr lang="en-US" dirty="0"/>
          </a:p>
        </p:txBody>
      </p:sp>
      <p:pic>
        <p:nvPicPr>
          <p:cNvPr id="5" name="Picture 4" descr="planning chief in EOC.jpg"/>
          <p:cNvPicPr>
            <a:picLocks noChangeAspect="1"/>
          </p:cNvPicPr>
          <p:nvPr/>
        </p:nvPicPr>
        <p:blipFill>
          <a:blip r:embed="rId3"/>
          <a:stretch>
            <a:fillRect/>
          </a:stretch>
        </p:blipFill>
        <p:spPr>
          <a:xfrm>
            <a:off x="5181600" y="2057400"/>
            <a:ext cx="3454400" cy="2590800"/>
          </a:xfrm>
          <a:prstGeom prst="rect">
            <a:avLst/>
          </a:prstGeom>
          <a:ln>
            <a:solidFill>
              <a:schemeClr val="bg1">
                <a:lumMod val="50000"/>
              </a:schemeClr>
            </a:solid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Typical EOC structure</a:t>
            </a:r>
            <a:endParaRPr lang="en-US" dirty="0"/>
          </a:p>
        </p:txBody>
      </p:sp>
      <p:sp>
        <p:nvSpPr>
          <p:cNvPr id="4" name="Slide Number Placeholder 3"/>
          <p:cNvSpPr>
            <a:spLocks noGrp="1"/>
          </p:cNvSpPr>
          <p:nvPr>
            <p:ph type="sldNum" sz="quarter" idx="12"/>
          </p:nvPr>
        </p:nvSpPr>
        <p:spPr/>
        <p:txBody>
          <a:bodyPr/>
          <a:lstStyle/>
          <a:p>
            <a:pPr>
              <a:defRPr/>
            </a:pPr>
            <a:fld id="{D9CCEC62-FA14-4B0B-98E9-F19EC1E3E0D1}" type="slidenum">
              <a:rPr lang="en-US" smtClean="0"/>
              <a:pPr>
                <a:defRPr/>
              </a:pPr>
              <a:t>41</a:t>
            </a:fld>
            <a:endParaRPr lang="en-US" dirty="0"/>
          </a:p>
        </p:txBody>
      </p:sp>
      <p:grpSp>
        <p:nvGrpSpPr>
          <p:cNvPr id="3" name="Group 5"/>
          <p:cNvGrpSpPr/>
          <p:nvPr/>
        </p:nvGrpSpPr>
        <p:grpSpPr>
          <a:xfrm>
            <a:off x="219322" y="1572768"/>
            <a:ext cx="8632070" cy="3665711"/>
            <a:chOff x="90222" y="639193"/>
            <a:chExt cx="8632070" cy="3665711"/>
          </a:xfrm>
          <a:solidFill>
            <a:schemeClr val="accent1">
              <a:lumMod val="40000"/>
              <a:lumOff val="60000"/>
            </a:schemeClr>
          </a:solidFill>
        </p:grpSpPr>
        <p:cxnSp>
          <p:nvCxnSpPr>
            <p:cNvPr id="7" name="Straight Connector 6"/>
            <p:cNvCxnSpPr/>
            <p:nvPr/>
          </p:nvCxnSpPr>
          <p:spPr>
            <a:xfrm rot="16200000" flipH="1">
              <a:off x="2720580" y="2597146"/>
              <a:ext cx="3231527" cy="8081"/>
            </a:xfrm>
            <a:prstGeom prst="line">
              <a:avLst/>
            </a:prstGeom>
            <a:grpFill/>
            <a:ln w="190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a:off x="296244" y="3793314"/>
              <a:ext cx="746464" cy="13347"/>
            </a:xfrm>
            <a:prstGeom prst="line">
              <a:avLst/>
            </a:prstGeom>
            <a:grpFill/>
            <a:ln w="190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a:off x="2144280" y="3812549"/>
              <a:ext cx="746464" cy="13347"/>
            </a:xfrm>
            <a:prstGeom prst="line">
              <a:avLst/>
            </a:prstGeom>
            <a:grpFill/>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a:off x="5858844" y="3808848"/>
              <a:ext cx="746464" cy="13347"/>
            </a:xfrm>
            <a:prstGeom prst="line">
              <a:avLst/>
            </a:prstGeom>
            <a:grpFill/>
            <a:ln w="19050"/>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1937764" y="3720458"/>
              <a:ext cx="1171853" cy="58444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2">
                      <a:lumMod val="75000"/>
                    </a:schemeClr>
                  </a:solidFill>
                </a:rPr>
                <a:t>Planning</a:t>
              </a:r>
            </a:p>
            <a:p>
              <a:pPr algn="ctr">
                <a:defRPr/>
              </a:pPr>
              <a:r>
                <a:rPr lang="en-US" sz="1200" dirty="0">
                  <a:solidFill>
                    <a:schemeClr val="tx2">
                      <a:lumMod val="75000"/>
                    </a:schemeClr>
                  </a:solidFill>
                </a:rPr>
                <a:t>Section</a:t>
              </a:r>
              <a:endParaRPr lang="en-US" sz="1200" dirty="0">
                <a:solidFill>
                  <a:schemeClr val="tx2">
                    <a:lumMod val="75000"/>
                  </a:schemeClr>
                </a:solidFill>
              </a:endParaRPr>
            </a:p>
          </p:txBody>
        </p:sp>
        <p:sp>
          <p:nvSpPr>
            <p:cNvPr id="13" name="Rounded Rectangle 12"/>
            <p:cNvSpPr/>
            <p:nvPr/>
          </p:nvSpPr>
          <p:spPr>
            <a:xfrm>
              <a:off x="90222" y="3720458"/>
              <a:ext cx="1171853" cy="58444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2">
                      <a:lumMod val="75000"/>
                    </a:schemeClr>
                  </a:solidFill>
                </a:rPr>
                <a:t>Operations</a:t>
              </a:r>
            </a:p>
            <a:p>
              <a:pPr algn="ctr">
                <a:defRPr/>
              </a:pPr>
              <a:r>
                <a:rPr lang="en-US" sz="1200" dirty="0">
                  <a:solidFill>
                    <a:schemeClr val="tx2">
                      <a:lumMod val="75000"/>
                    </a:schemeClr>
                  </a:solidFill>
                </a:rPr>
                <a:t>Section</a:t>
              </a:r>
              <a:endParaRPr lang="en-US" sz="1200" dirty="0">
                <a:solidFill>
                  <a:schemeClr val="tx2">
                    <a:lumMod val="75000"/>
                  </a:schemeClr>
                </a:solidFill>
              </a:endParaRPr>
            </a:p>
          </p:txBody>
        </p:sp>
        <p:sp>
          <p:nvSpPr>
            <p:cNvPr id="14" name="Rounded Rectangle 13"/>
            <p:cNvSpPr/>
            <p:nvPr/>
          </p:nvSpPr>
          <p:spPr>
            <a:xfrm>
              <a:off x="3785306" y="3720458"/>
              <a:ext cx="1171853" cy="58444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2">
                      <a:lumMod val="75000"/>
                    </a:schemeClr>
                  </a:solidFill>
                </a:rPr>
                <a:t>Logistics</a:t>
              </a:r>
            </a:p>
            <a:p>
              <a:pPr algn="ctr">
                <a:defRPr/>
              </a:pPr>
              <a:r>
                <a:rPr lang="en-US" sz="1200" dirty="0">
                  <a:solidFill>
                    <a:schemeClr val="tx2">
                      <a:lumMod val="75000"/>
                    </a:schemeClr>
                  </a:solidFill>
                </a:rPr>
                <a:t>Section</a:t>
              </a:r>
              <a:endParaRPr lang="en-US" sz="1200" dirty="0">
                <a:solidFill>
                  <a:schemeClr val="tx2">
                    <a:lumMod val="75000"/>
                  </a:schemeClr>
                </a:solidFill>
              </a:endParaRPr>
            </a:p>
          </p:txBody>
        </p:sp>
        <p:sp>
          <p:nvSpPr>
            <p:cNvPr id="15" name="Rounded Rectangle 14"/>
            <p:cNvSpPr/>
            <p:nvPr/>
          </p:nvSpPr>
          <p:spPr>
            <a:xfrm>
              <a:off x="5521893" y="3720458"/>
              <a:ext cx="1435208" cy="58444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2">
                      <a:lumMod val="75000"/>
                    </a:schemeClr>
                  </a:solidFill>
                </a:rPr>
                <a:t>Finance/ Administration</a:t>
              </a:r>
            </a:p>
            <a:p>
              <a:pPr algn="ctr">
                <a:defRPr/>
              </a:pPr>
              <a:r>
                <a:rPr lang="en-US" sz="1200" dirty="0">
                  <a:solidFill>
                    <a:schemeClr val="tx2">
                      <a:lumMod val="75000"/>
                    </a:schemeClr>
                  </a:solidFill>
                </a:rPr>
                <a:t>Section</a:t>
              </a:r>
              <a:endParaRPr lang="en-US" sz="1200" dirty="0">
                <a:solidFill>
                  <a:schemeClr val="tx2">
                    <a:lumMod val="75000"/>
                  </a:schemeClr>
                </a:solidFill>
              </a:endParaRPr>
            </a:p>
          </p:txBody>
        </p:sp>
        <p:sp>
          <p:nvSpPr>
            <p:cNvPr id="16" name="Rounded Rectangle 15"/>
            <p:cNvSpPr/>
            <p:nvPr/>
          </p:nvSpPr>
          <p:spPr>
            <a:xfrm>
              <a:off x="1272469" y="1509204"/>
              <a:ext cx="1302055" cy="656947"/>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2">
                      <a:lumMod val="75000"/>
                    </a:schemeClr>
                  </a:solidFill>
                </a:rPr>
                <a:t>EOC Leader</a:t>
              </a:r>
              <a:endParaRPr lang="en-US" sz="1600" dirty="0">
                <a:solidFill>
                  <a:schemeClr val="tx2">
                    <a:lumMod val="75000"/>
                  </a:schemeClr>
                </a:solidFill>
              </a:endParaRPr>
            </a:p>
          </p:txBody>
        </p:sp>
        <p:cxnSp>
          <p:nvCxnSpPr>
            <p:cNvPr id="17" name="Straight Connector 16"/>
            <p:cNvCxnSpPr/>
            <p:nvPr/>
          </p:nvCxnSpPr>
          <p:spPr>
            <a:xfrm flipV="1">
              <a:off x="676943" y="3434892"/>
              <a:ext cx="5546266" cy="2264"/>
            </a:xfrm>
            <a:prstGeom prst="line">
              <a:avLst/>
            </a:prstGeom>
            <a:grpFill/>
            <a:ln w="190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flipV="1">
              <a:off x="4337528" y="1642369"/>
              <a:ext cx="1046085" cy="1480"/>
            </a:xfrm>
            <a:prstGeom prst="line">
              <a:avLst/>
            </a:prstGeom>
            <a:grpFill/>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4339008" y="997258"/>
              <a:ext cx="982461" cy="14796"/>
            </a:xfrm>
            <a:prstGeom prst="line">
              <a:avLst/>
            </a:prstGeom>
            <a:grpFill/>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flipH="1">
              <a:off x="4571998" y="639193"/>
              <a:ext cx="1677881" cy="580466"/>
            </a:xfrm>
            <a:prstGeom prst="roundRect">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2">
                      <a:lumMod val="75000"/>
                    </a:schemeClr>
                  </a:solidFill>
                </a:rPr>
                <a:t>Public Information Officer</a:t>
              </a:r>
              <a:endParaRPr lang="en-US" sz="1400" dirty="0">
                <a:solidFill>
                  <a:schemeClr val="tx2">
                    <a:lumMod val="75000"/>
                  </a:schemeClr>
                </a:solidFill>
              </a:endParaRPr>
            </a:p>
          </p:txBody>
        </p:sp>
        <p:sp>
          <p:nvSpPr>
            <p:cNvPr id="21" name="Rounded Rectangle 20"/>
            <p:cNvSpPr/>
            <p:nvPr/>
          </p:nvSpPr>
          <p:spPr>
            <a:xfrm flipH="1">
              <a:off x="4582127" y="1435148"/>
              <a:ext cx="1658874" cy="404749"/>
            </a:xfrm>
            <a:prstGeom prst="roundRect">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2">
                      <a:lumMod val="75000"/>
                    </a:schemeClr>
                  </a:solidFill>
                </a:rPr>
                <a:t>Safety Officer</a:t>
              </a:r>
              <a:endParaRPr lang="en-US" sz="1400" dirty="0">
                <a:solidFill>
                  <a:schemeClr val="tx2">
                    <a:lumMod val="75000"/>
                  </a:schemeClr>
                </a:solidFill>
              </a:endParaRPr>
            </a:p>
          </p:txBody>
        </p:sp>
        <p:cxnSp>
          <p:nvCxnSpPr>
            <p:cNvPr id="22" name="Straight Connector 21"/>
            <p:cNvCxnSpPr/>
            <p:nvPr/>
          </p:nvCxnSpPr>
          <p:spPr>
            <a:xfrm flipH="1" flipV="1">
              <a:off x="4344925" y="2290439"/>
              <a:ext cx="1722266" cy="5530"/>
            </a:xfrm>
            <a:prstGeom prst="line">
              <a:avLst/>
            </a:prstGeom>
            <a:grpFill/>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flipH="1">
              <a:off x="4610234" y="2093594"/>
              <a:ext cx="1621889" cy="404749"/>
            </a:xfrm>
            <a:prstGeom prst="roundRect">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2">
                      <a:lumMod val="75000"/>
                    </a:schemeClr>
                  </a:solidFill>
                </a:rPr>
                <a:t>Liaison Officer(s)</a:t>
              </a:r>
              <a:endParaRPr lang="en-US" sz="1400" dirty="0">
                <a:solidFill>
                  <a:schemeClr val="tx2">
                    <a:lumMod val="75000"/>
                  </a:schemeClr>
                </a:solidFill>
              </a:endParaRPr>
            </a:p>
          </p:txBody>
        </p:sp>
        <p:cxnSp>
          <p:nvCxnSpPr>
            <p:cNvPr id="24" name="Straight Connector 23"/>
            <p:cNvCxnSpPr/>
            <p:nvPr/>
          </p:nvCxnSpPr>
          <p:spPr>
            <a:xfrm flipV="1">
              <a:off x="2583402" y="1828800"/>
              <a:ext cx="1740024" cy="8878"/>
            </a:xfrm>
            <a:prstGeom prst="line">
              <a:avLst/>
            </a:prstGeom>
            <a:grpFill/>
            <a:ln w="19050"/>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flipH="1">
              <a:off x="6899426" y="676183"/>
              <a:ext cx="1677881" cy="1161496"/>
            </a:xfrm>
            <a:prstGeom prst="roundRect">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100" b="1" dirty="0">
                  <a:solidFill>
                    <a:schemeClr val="tx2">
                      <a:lumMod val="75000"/>
                    </a:schemeClr>
                  </a:solidFill>
                </a:rPr>
                <a:t>Command Staff: </a:t>
              </a:r>
              <a:r>
                <a:rPr lang="en-US" sz="1100" dirty="0">
                  <a:solidFill>
                    <a:schemeClr val="tx2">
                      <a:lumMod val="75000"/>
                    </a:schemeClr>
                  </a:solidFill>
                </a:rPr>
                <a:t>        The Command Staff provides information, safety and liaison services for the entire organization.</a:t>
              </a:r>
              <a:endParaRPr lang="en-US" sz="1100" dirty="0">
                <a:solidFill>
                  <a:schemeClr val="tx2">
                    <a:lumMod val="75000"/>
                  </a:schemeClr>
                </a:solidFill>
              </a:endParaRPr>
            </a:p>
          </p:txBody>
        </p:sp>
        <p:sp>
          <p:nvSpPr>
            <p:cNvPr id="26" name="Rounded Rectangle 25"/>
            <p:cNvSpPr/>
            <p:nvPr/>
          </p:nvSpPr>
          <p:spPr>
            <a:xfrm flipH="1">
              <a:off x="6989679" y="2620393"/>
              <a:ext cx="1732613" cy="1371600"/>
            </a:xfrm>
            <a:prstGeom prst="roundRect">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100" b="1" dirty="0">
                  <a:solidFill>
                    <a:schemeClr val="tx2">
                      <a:lumMod val="75000"/>
                    </a:schemeClr>
                  </a:solidFill>
                </a:rPr>
                <a:t>General Staff:  </a:t>
              </a:r>
              <a:r>
                <a:rPr lang="en-US" sz="1100" dirty="0">
                  <a:solidFill>
                    <a:schemeClr val="tx2">
                      <a:lumMod val="75000"/>
                    </a:schemeClr>
                  </a:solidFill>
                </a:rPr>
                <a:t>The General Staff provides management functions for the EOC and coordinates with other EOCs and its own field organizations.</a:t>
              </a:r>
              <a:endParaRPr lang="en-US" sz="1100" dirty="0">
                <a:solidFill>
                  <a:schemeClr val="tx2">
                    <a:lumMod val="75000"/>
                  </a:schemeClr>
                </a:solidFill>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EOC and federal relationships</a:t>
            </a:r>
            <a:endParaRPr lang="en-US" dirty="0"/>
          </a:p>
        </p:txBody>
      </p:sp>
      <p:sp>
        <p:nvSpPr>
          <p:cNvPr id="7" name="Slide Number Placeholder 6"/>
          <p:cNvSpPr>
            <a:spLocks noGrp="1"/>
          </p:cNvSpPr>
          <p:nvPr>
            <p:ph type="sldNum" sz="quarter" idx="12"/>
          </p:nvPr>
        </p:nvSpPr>
        <p:spPr/>
        <p:txBody>
          <a:bodyPr/>
          <a:lstStyle/>
          <a:p>
            <a:pPr>
              <a:defRPr/>
            </a:pPr>
            <a:fld id="{F3521D20-856B-4557-A4AE-0650DF41A012}" type="slidenum">
              <a:rPr lang="en-US"/>
              <a:pPr>
                <a:defRPr/>
              </a:pPr>
              <a:t>42</a:t>
            </a:fld>
            <a:endParaRPr lang="en-US" dirty="0"/>
          </a:p>
        </p:txBody>
      </p:sp>
      <p:pic>
        <p:nvPicPr>
          <p:cNvPr id="99331" name="Picture 3"/>
          <p:cNvPicPr>
            <a:picLocks noChangeAspect="1" noChangeArrowheads="1"/>
          </p:cNvPicPr>
          <p:nvPr/>
        </p:nvPicPr>
        <p:blipFill>
          <a:blip r:embed="rId3"/>
          <a:srcRect/>
          <a:stretch>
            <a:fillRect/>
          </a:stretch>
        </p:blipFill>
        <p:spPr bwMode="auto">
          <a:xfrm>
            <a:off x="1371600" y="1219200"/>
            <a:ext cx="6827838"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EOC and federal relationships</a:t>
            </a:r>
            <a:endParaRPr lang="en-US" dirty="0"/>
          </a:p>
        </p:txBody>
      </p:sp>
      <p:sp>
        <p:nvSpPr>
          <p:cNvPr id="7" name="Slide Number Placeholder 6"/>
          <p:cNvSpPr>
            <a:spLocks noGrp="1"/>
          </p:cNvSpPr>
          <p:nvPr>
            <p:ph type="sldNum" sz="quarter" idx="12"/>
          </p:nvPr>
        </p:nvSpPr>
        <p:spPr/>
        <p:txBody>
          <a:bodyPr/>
          <a:lstStyle/>
          <a:p>
            <a:pPr>
              <a:defRPr/>
            </a:pPr>
            <a:fld id="{4780E16F-CCE7-457B-9D38-8E9005DF38E2}" type="slidenum">
              <a:rPr lang="en-US"/>
              <a:pPr>
                <a:defRPr/>
              </a:pPr>
              <a:t>43</a:t>
            </a:fld>
            <a:endParaRPr lang="en-US" dirty="0"/>
          </a:p>
        </p:txBody>
      </p:sp>
      <p:pic>
        <p:nvPicPr>
          <p:cNvPr id="101379" name="Picture 3"/>
          <p:cNvPicPr>
            <a:picLocks noChangeAspect="1" noChangeArrowheads="1"/>
          </p:cNvPicPr>
          <p:nvPr/>
        </p:nvPicPr>
        <p:blipFill>
          <a:blip r:embed="rId3"/>
          <a:srcRect/>
          <a:stretch>
            <a:fillRect/>
          </a:stretch>
        </p:blipFill>
        <p:spPr bwMode="auto">
          <a:xfrm>
            <a:off x="1371600" y="1219200"/>
            <a:ext cx="6827838"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dot presence in EOC</a:t>
            </a:r>
            <a:r>
              <a:rPr lang="en-US" sz="1800" dirty="0" smtClean="0"/>
              <a:t>s</a:t>
            </a:r>
            <a:endParaRPr lang="en-US" sz="1800" dirty="0"/>
          </a:p>
        </p:txBody>
      </p:sp>
      <p:sp>
        <p:nvSpPr>
          <p:cNvPr id="7" name="Slide Number Placeholder 6"/>
          <p:cNvSpPr>
            <a:spLocks noGrp="1"/>
          </p:cNvSpPr>
          <p:nvPr>
            <p:ph type="sldNum" sz="quarter" idx="12"/>
          </p:nvPr>
        </p:nvSpPr>
        <p:spPr/>
        <p:txBody>
          <a:bodyPr/>
          <a:lstStyle/>
          <a:p>
            <a:pPr>
              <a:defRPr/>
            </a:pPr>
            <a:fld id="{75FE04C4-CF9C-4534-85E7-61CBFD19065B}" type="slidenum">
              <a:rPr lang="en-US"/>
              <a:pPr>
                <a:defRPr/>
              </a:pPr>
              <a:t>44</a:t>
            </a:fld>
            <a:endParaRPr lang="en-US" dirty="0"/>
          </a:p>
        </p:txBody>
      </p:sp>
      <p:graphicFrame>
        <p:nvGraphicFramePr>
          <p:cNvPr id="1026" name="Object 3"/>
          <p:cNvGraphicFramePr>
            <a:graphicFrameLocks noChangeAspect="1"/>
          </p:cNvGraphicFramePr>
          <p:nvPr/>
        </p:nvGraphicFramePr>
        <p:xfrm>
          <a:off x="304800" y="1295400"/>
          <a:ext cx="8534400" cy="4419600"/>
        </p:xfrm>
        <a:graphic>
          <a:graphicData uri="http://schemas.openxmlformats.org/presentationml/2006/ole">
            <p:oleObj spid="_x0000_s1026" name="Document" r:id="rId4" imgW="6981872" imgH="5206583" progId="">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Content Placeholder 2"/>
          <p:cNvSpPr>
            <a:spLocks noGrp="1"/>
          </p:cNvSpPr>
          <p:nvPr>
            <p:ph idx="1"/>
          </p:nvPr>
        </p:nvSpPr>
        <p:spPr>
          <a:xfrm>
            <a:off x="609600" y="1600200"/>
            <a:ext cx="4267200" cy="4343400"/>
          </a:xfrm>
        </p:spPr>
        <p:txBody>
          <a:bodyPr/>
          <a:lstStyle/>
          <a:p>
            <a:pPr eaLnBrk="1" hangingPunct="1"/>
            <a:r>
              <a:rPr lang="en-US" sz="4800" smtClean="0"/>
              <a:t>Mutual Aid</a:t>
            </a:r>
          </a:p>
          <a:p>
            <a:pPr eaLnBrk="1" hangingPunct="1"/>
            <a:r>
              <a:rPr lang="en-US" sz="4800" smtClean="0"/>
              <a:t>EMAC</a:t>
            </a:r>
          </a:p>
          <a:p>
            <a:pPr eaLnBrk="1" hangingPunct="1">
              <a:buFont typeface="Wingdings 2" pitchFamily="18" charset="2"/>
              <a:buNone/>
            </a:pPr>
            <a:endParaRPr lang="en-US" sz="10400" b="1" smtClean="0"/>
          </a:p>
          <a:p>
            <a:pPr eaLnBrk="1" hangingPunct="1"/>
            <a:endParaRPr lang="en-US" sz="11200" b="1" smtClean="0"/>
          </a:p>
          <a:p>
            <a:pPr eaLnBrk="1" hangingPunct="1">
              <a:buFont typeface="Wingdings 2" pitchFamily="18" charset="2"/>
              <a:buNone/>
            </a:pPr>
            <a:endParaRPr lang="en-US" b="1" smtClean="0"/>
          </a:p>
          <a:p>
            <a:pPr eaLnBrk="1" hangingPunct="1">
              <a:buFont typeface="Wingdings 2" pitchFamily="18" charset="2"/>
              <a:buNone/>
            </a:pPr>
            <a:endParaRPr lang="en-US" b="1" smtClean="0"/>
          </a:p>
          <a:p>
            <a:pPr eaLnBrk="1" hangingPunct="1"/>
            <a:endParaRPr lang="en-US" sz="5400" b="1" smtClean="0"/>
          </a:p>
          <a:p>
            <a:pPr eaLnBrk="1" hangingPunct="1"/>
            <a:endParaRPr lang="en-US" sz="5800" smtClean="0"/>
          </a:p>
          <a:p>
            <a:pPr eaLnBrk="1" hangingPunct="1"/>
            <a:endParaRPr lang="en-US" sz="5800" smtClean="0"/>
          </a:p>
          <a:p>
            <a:pPr eaLnBrk="1" hangingPunct="1"/>
            <a:endParaRPr lang="en-US" sz="5800" smtClean="0"/>
          </a:p>
          <a:p>
            <a:pPr algn="ctr" eaLnBrk="1" hangingPunct="1">
              <a:buFont typeface="Wingdings 2" pitchFamily="18" charset="2"/>
              <a:buNone/>
            </a:pPr>
            <a:endParaRPr lang="en-US" b="1" smtClean="0"/>
          </a:p>
          <a:p>
            <a:pPr algn="ctr" eaLnBrk="1" hangingPunct="1">
              <a:buFont typeface="Wingdings 2" pitchFamily="18" charset="2"/>
              <a:buNone/>
            </a:pPr>
            <a:endParaRPr lang="en-US" sz="5100" b="1" smtClean="0"/>
          </a:p>
          <a:p>
            <a:pPr eaLnBrk="1" hangingPunct="1"/>
            <a:endParaRPr lang="en-US" smtClean="0"/>
          </a:p>
          <a:p>
            <a:pPr eaLnBrk="1" hangingPunct="1"/>
            <a:endParaRPr lang="en-US" smtClean="0"/>
          </a:p>
        </p:txBody>
      </p:sp>
      <p:sp>
        <p:nvSpPr>
          <p:cNvPr id="2" name="Title 1"/>
          <p:cNvSpPr>
            <a:spLocks noGrp="1"/>
          </p:cNvSpPr>
          <p:nvPr>
            <p:ph type="title"/>
          </p:nvPr>
        </p:nvSpPr>
        <p:spPr/>
        <p:txBody>
          <a:bodyPr/>
          <a:lstStyle/>
          <a:p>
            <a:pPr eaLnBrk="1" fontAlgn="auto" hangingPunct="1">
              <a:spcAft>
                <a:spcPts val="0"/>
              </a:spcAft>
              <a:defRPr/>
            </a:pPr>
            <a:r>
              <a:rPr lang="en-US" dirty="0" smtClean="0"/>
              <a:t>Obtaining resources</a:t>
            </a:r>
            <a:endParaRPr lang="en-US" dirty="0"/>
          </a:p>
        </p:txBody>
      </p:sp>
      <p:sp>
        <p:nvSpPr>
          <p:cNvPr id="7" name="Slide Number Placeholder 6"/>
          <p:cNvSpPr>
            <a:spLocks noGrp="1"/>
          </p:cNvSpPr>
          <p:nvPr>
            <p:ph type="sldNum" sz="quarter" idx="12"/>
          </p:nvPr>
        </p:nvSpPr>
        <p:spPr/>
        <p:txBody>
          <a:bodyPr/>
          <a:lstStyle/>
          <a:p>
            <a:pPr>
              <a:defRPr/>
            </a:pPr>
            <a:fld id="{9C169A74-9496-4BEC-BCDC-9C795A7B7CD5}" type="slidenum">
              <a:rPr lang="en-US"/>
              <a:pPr>
                <a:defRPr/>
              </a:pPr>
              <a:t>45</a:t>
            </a:fld>
            <a:endParaRPr lang="en-US" dirty="0"/>
          </a:p>
        </p:txBody>
      </p:sp>
      <p:pic>
        <p:nvPicPr>
          <p:cNvPr id="132098" name="Picture 2" descr="O:\Projects\DOT\FHWA\Roles and Mission\Graphics\Emergency response team.jpg"/>
          <p:cNvPicPr>
            <a:picLocks noChangeAspect="1" noChangeArrowheads="1"/>
          </p:cNvPicPr>
          <p:nvPr/>
        </p:nvPicPr>
        <p:blipFill>
          <a:blip r:embed="rId3"/>
          <a:srcRect/>
          <a:stretch>
            <a:fillRect/>
          </a:stretch>
        </p:blipFill>
        <p:spPr bwMode="auto">
          <a:xfrm>
            <a:off x="5181600" y="1371600"/>
            <a:ext cx="3143250" cy="3606800"/>
          </a:xfrm>
          <a:prstGeom prst="rect">
            <a:avLst/>
          </a:prstGeom>
          <a:noFill/>
          <a:ln>
            <a:solidFill>
              <a:schemeClr val="bg1">
                <a:lumMod val="50000"/>
              </a:schemeClr>
            </a:solid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6019800" cy="4343400"/>
          </a:xfrm>
        </p:spPr>
        <p:txBody>
          <a:bodyPr>
            <a:normAutofit fontScale="70000" lnSpcReduction="20000"/>
          </a:bodyPr>
          <a:lstStyle/>
          <a:p>
            <a:pPr eaLnBrk="1" fontAlgn="auto" hangingPunct="1">
              <a:spcAft>
                <a:spcPts val="0"/>
              </a:spcAft>
              <a:buFont typeface="Wingdings 2"/>
              <a:buChar char=""/>
              <a:defRPr/>
            </a:pPr>
            <a:r>
              <a:rPr lang="en-US" sz="4800" dirty="0" smtClean="0"/>
              <a:t>What is expected of a State DOT?</a:t>
            </a:r>
          </a:p>
          <a:p>
            <a:pPr eaLnBrk="1" fontAlgn="auto" hangingPunct="1">
              <a:spcAft>
                <a:spcPts val="0"/>
              </a:spcAft>
              <a:buFont typeface="Wingdings 2"/>
              <a:buChar char=""/>
              <a:defRPr/>
            </a:pPr>
            <a:r>
              <a:rPr lang="en-US" sz="4800" dirty="0" smtClean="0"/>
              <a:t>Establishing an emergency management program</a:t>
            </a:r>
          </a:p>
          <a:p>
            <a:pPr lvl="1" eaLnBrk="1" fontAlgn="auto" hangingPunct="1">
              <a:spcAft>
                <a:spcPts val="0"/>
              </a:spcAft>
              <a:buFont typeface="Wingdings 2"/>
              <a:buChar char=""/>
              <a:defRPr/>
            </a:pPr>
            <a:r>
              <a:rPr lang="en-US" sz="4400" dirty="0" smtClean="0"/>
              <a:t>Identify critical tasks</a:t>
            </a:r>
          </a:p>
          <a:p>
            <a:pPr lvl="1" eaLnBrk="1" fontAlgn="auto" hangingPunct="1">
              <a:spcAft>
                <a:spcPts val="0"/>
              </a:spcAft>
              <a:buFont typeface="Wingdings 2"/>
              <a:buChar char=""/>
              <a:defRPr/>
            </a:pPr>
            <a:r>
              <a:rPr lang="en-US" sz="4400" dirty="0" smtClean="0"/>
              <a:t>Develop comprehensive plans</a:t>
            </a:r>
          </a:p>
          <a:p>
            <a:pPr lvl="1" eaLnBrk="1" fontAlgn="auto" hangingPunct="1">
              <a:spcAft>
                <a:spcPts val="0"/>
              </a:spcAft>
              <a:buFont typeface="Wingdings 2"/>
              <a:buChar char=""/>
              <a:defRPr/>
            </a:pPr>
            <a:r>
              <a:rPr lang="en-US" sz="4400" dirty="0" smtClean="0"/>
              <a:t>Establish training program</a:t>
            </a:r>
          </a:p>
          <a:p>
            <a:pPr lvl="1" eaLnBrk="1" fontAlgn="auto" hangingPunct="1">
              <a:spcAft>
                <a:spcPts val="0"/>
              </a:spcAft>
              <a:buFont typeface="Wingdings 2"/>
              <a:buChar char=""/>
              <a:defRPr/>
            </a:pPr>
            <a:r>
              <a:rPr lang="en-US" sz="4400" dirty="0" smtClean="0"/>
              <a:t>Exercises</a:t>
            </a:r>
          </a:p>
          <a:p>
            <a:pPr lvl="1" eaLnBrk="1" fontAlgn="auto" hangingPunct="1">
              <a:spcAft>
                <a:spcPts val="0"/>
              </a:spcAft>
              <a:buFont typeface="Wingdings 2"/>
              <a:buChar char=""/>
              <a:defRPr/>
            </a:pPr>
            <a:r>
              <a:rPr lang="en-US" sz="4400" dirty="0" smtClean="0"/>
              <a:t>Incorporate lessons leaned</a:t>
            </a:r>
          </a:p>
          <a:p>
            <a:pPr eaLnBrk="1" fontAlgn="auto" hangingPunct="1">
              <a:spcAft>
                <a:spcPts val="0"/>
              </a:spcAft>
              <a:buFont typeface="Wingdings 2"/>
              <a:buChar char=""/>
              <a:defRPr/>
            </a:pPr>
            <a:endParaRPr lang="en-US" sz="4400" b="1" dirty="0" smtClean="0"/>
          </a:p>
          <a:p>
            <a:pPr lvl="1" eaLnBrk="1" fontAlgn="auto" hangingPunct="1">
              <a:spcAft>
                <a:spcPts val="0"/>
              </a:spcAft>
              <a:buFont typeface="Wingdings 2"/>
              <a:buChar char=""/>
              <a:defRPr/>
            </a:pPr>
            <a:endParaRPr lang="en-US" sz="4400" b="1" dirty="0" smtClean="0"/>
          </a:p>
          <a:p>
            <a:pPr eaLnBrk="1" fontAlgn="auto" hangingPunct="1">
              <a:spcAft>
                <a:spcPts val="0"/>
              </a:spcAft>
              <a:buFont typeface="Wingdings 2"/>
              <a:buChar char=""/>
              <a:defRPr/>
            </a:pPr>
            <a:endParaRPr lang="en-US" sz="4800" b="1" dirty="0" smtClean="0"/>
          </a:p>
          <a:p>
            <a:pPr lvl="4" eaLnBrk="1" fontAlgn="auto" hangingPunct="1">
              <a:spcAft>
                <a:spcPts val="0"/>
              </a:spcAft>
              <a:buFont typeface="Wingdings 2"/>
              <a:buChar char=""/>
              <a:defRPr/>
            </a:pPr>
            <a:endParaRPr lang="en-US" sz="3400" b="1" dirty="0" smtClean="0"/>
          </a:p>
          <a:p>
            <a:pPr eaLnBrk="1" fontAlgn="auto" hangingPunct="1">
              <a:spcAft>
                <a:spcPts val="0"/>
              </a:spcAft>
              <a:buFont typeface="Wingdings 2"/>
              <a:buNone/>
              <a:defRPr/>
            </a:pPr>
            <a:endParaRPr lang="en-US" sz="10400" b="1" dirty="0" smtClean="0"/>
          </a:p>
          <a:p>
            <a:pPr eaLnBrk="1" fontAlgn="auto" hangingPunct="1">
              <a:spcAft>
                <a:spcPts val="0"/>
              </a:spcAft>
              <a:buFont typeface="Wingdings 2"/>
              <a:buChar char=""/>
              <a:defRPr/>
            </a:pPr>
            <a:endParaRPr lang="en-US" sz="11200" b="1" dirty="0" smtClean="0"/>
          </a:p>
          <a:p>
            <a:pPr eaLnBrk="1" fontAlgn="auto" hangingPunct="1">
              <a:spcAft>
                <a:spcPts val="0"/>
              </a:spcAft>
              <a:buFont typeface="Wingdings 2"/>
              <a:buNone/>
              <a:defRPr/>
            </a:pPr>
            <a:endParaRPr lang="en-US" b="1" dirty="0" smtClean="0"/>
          </a:p>
          <a:p>
            <a:pPr eaLnBrk="1" fontAlgn="auto" hangingPunct="1">
              <a:spcAft>
                <a:spcPts val="0"/>
              </a:spcAft>
              <a:buFont typeface="Wingdings 2"/>
              <a:buNone/>
              <a:defRPr/>
            </a:pPr>
            <a:endParaRPr lang="en-US" b="1" dirty="0" smtClean="0"/>
          </a:p>
          <a:p>
            <a:pPr eaLnBrk="1" fontAlgn="auto" hangingPunct="1">
              <a:spcAft>
                <a:spcPts val="0"/>
              </a:spcAft>
              <a:buFont typeface="Wingdings 2"/>
              <a:buChar char=""/>
              <a:defRPr/>
            </a:pPr>
            <a:endParaRPr lang="en-US" sz="5400" b="1" dirty="0" smtClean="0"/>
          </a:p>
          <a:p>
            <a:pPr eaLnBrk="1" fontAlgn="auto" hangingPunct="1">
              <a:spcAft>
                <a:spcPts val="0"/>
              </a:spcAft>
              <a:buFont typeface="Wingdings 2"/>
              <a:buChar char=""/>
              <a:defRPr/>
            </a:pPr>
            <a:endParaRPr lang="en-US" sz="5800" dirty="0" smtClean="0"/>
          </a:p>
          <a:p>
            <a:pPr eaLnBrk="1" fontAlgn="auto" hangingPunct="1">
              <a:spcAft>
                <a:spcPts val="0"/>
              </a:spcAft>
              <a:buFont typeface="Wingdings 2"/>
              <a:buChar char=""/>
              <a:defRPr/>
            </a:pPr>
            <a:endParaRPr lang="en-US" sz="5800" dirty="0" smtClean="0"/>
          </a:p>
          <a:p>
            <a:pPr eaLnBrk="1" fontAlgn="auto" hangingPunct="1">
              <a:spcAft>
                <a:spcPts val="0"/>
              </a:spcAft>
              <a:buFont typeface="Wingdings 2"/>
              <a:buChar char=""/>
              <a:defRPr/>
            </a:pPr>
            <a:endParaRPr lang="en-US" sz="5800" dirty="0" smtClean="0"/>
          </a:p>
          <a:p>
            <a:pPr algn="ctr" eaLnBrk="1" fontAlgn="auto" hangingPunct="1">
              <a:spcAft>
                <a:spcPts val="0"/>
              </a:spcAft>
              <a:buFont typeface="Wingdings 2"/>
              <a:buNone/>
              <a:defRPr/>
            </a:pPr>
            <a:endParaRPr lang="en-US" b="1" dirty="0" smtClean="0"/>
          </a:p>
          <a:p>
            <a:pPr algn="ctr" eaLnBrk="1" fontAlgn="auto" hangingPunct="1">
              <a:spcAft>
                <a:spcPts val="0"/>
              </a:spcAft>
              <a:buFont typeface="Wingdings 2"/>
              <a:buNone/>
              <a:defRPr/>
            </a:pPr>
            <a:endParaRPr lang="en-US" sz="5100" b="1" dirty="0" smtClean="0"/>
          </a:p>
          <a:p>
            <a:pPr eaLnBrk="1" fontAlgn="auto" hangingPunct="1">
              <a:spcAft>
                <a:spcPts val="0"/>
              </a:spcAft>
              <a:buFont typeface="Wingdings 2"/>
              <a:buChar char=""/>
              <a:defRPr/>
            </a:pPr>
            <a:endParaRPr lang="en-US" dirty="0" smtClean="0"/>
          </a:p>
          <a:p>
            <a:pPr eaLnBrk="1" fontAlgn="auto" hangingPunct="1">
              <a:spcAft>
                <a:spcPts val="0"/>
              </a:spcAft>
              <a:buFont typeface="Wingdings 2"/>
              <a:buChar char=""/>
              <a:defRPr/>
            </a:pPr>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dirty="0" smtClean="0"/>
              <a:t>expectations</a:t>
            </a:r>
            <a:endParaRPr lang="en-US" dirty="0"/>
          </a:p>
        </p:txBody>
      </p:sp>
      <p:sp>
        <p:nvSpPr>
          <p:cNvPr id="7" name="Slide Number Placeholder 6"/>
          <p:cNvSpPr>
            <a:spLocks noGrp="1"/>
          </p:cNvSpPr>
          <p:nvPr>
            <p:ph type="sldNum" sz="quarter" idx="12"/>
          </p:nvPr>
        </p:nvSpPr>
        <p:spPr/>
        <p:txBody>
          <a:bodyPr/>
          <a:lstStyle/>
          <a:p>
            <a:pPr>
              <a:defRPr/>
            </a:pPr>
            <a:fld id="{04BD40F6-7B61-4E71-883A-80EFAD31E1C4}" type="slidenum">
              <a:rPr lang="en-US"/>
              <a:pPr>
                <a:defRPr/>
              </a:pPr>
              <a:t>46</a:t>
            </a:fld>
            <a:endParaRPr lang="en-US" dirty="0"/>
          </a:p>
        </p:txBody>
      </p:sp>
      <p:pic>
        <p:nvPicPr>
          <p:cNvPr id="131074" name="Picture 2" descr="O:\Projects\DOT\FHWA\Roles and Mission\Graphics\safety officer.jpg"/>
          <p:cNvPicPr>
            <a:picLocks noChangeAspect="1" noChangeArrowheads="1"/>
          </p:cNvPicPr>
          <p:nvPr/>
        </p:nvPicPr>
        <p:blipFill>
          <a:blip r:embed="rId3"/>
          <a:srcRect/>
          <a:stretch>
            <a:fillRect/>
          </a:stretch>
        </p:blipFill>
        <p:spPr bwMode="auto">
          <a:xfrm>
            <a:off x="6035675" y="1600200"/>
            <a:ext cx="2727325" cy="2239963"/>
          </a:xfrm>
          <a:prstGeom prst="rect">
            <a:avLst/>
          </a:prstGeom>
          <a:noFill/>
          <a:ln>
            <a:solidFill>
              <a:schemeClr val="tx1">
                <a:lumMod val="65000"/>
                <a:lumOff val="35000"/>
              </a:schemeClr>
            </a:solid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p:spPr>
        <p:txBody>
          <a:bodyPr>
            <a:normAutofit fontScale="90000"/>
          </a:bodyPr>
          <a:lstStyle/>
          <a:p>
            <a:pPr eaLnBrk="1" fontAlgn="auto" hangingPunct="1">
              <a:spcAft>
                <a:spcPts val="0"/>
              </a:spcAft>
              <a:defRPr/>
            </a:pPr>
            <a:r>
              <a:rPr lang="en-US" dirty="0" smtClean="0"/>
              <a:t>Emergency management Program Functions</a:t>
            </a:r>
            <a:endParaRPr lang="en-US" dirty="0"/>
          </a:p>
        </p:txBody>
      </p:sp>
      <p:sp>
        <p:nvSpPr>
          <p:cNvPr id="7" name="Slide Number Placeholder 6"/>
          <p:cNvSpPr>
            <a:spLocks noGrp="1"/>
          </p:cNvSpPr>
          <p:nvPr>
            <p:ph type="sldNum" sz="quarter" idx="12"/>
          </p:nvPr>
        </p:nvSpPr>
        <p:spPr>
          <a:xfrm>
            <a:off x="8156575" y="6400800"/>
            <a:ext cx="758825" cy="247650"/>
          </a:xfrm>
        </p:spPr>
        <p:txBody>
          <a:bodyPr/>
          <a:lstStyle/>
          <a:p>
            <a:pPr>
              <a:defRPr/>
            </a:pPr>
            <a:fld id="{D8745A7E-DF6F-46F8-B7C3-CA6F975A3CE3}" type="slidenum">
              <a:rPr lang="en-US"/>
              <a:pPr>
                <a:defRPr/>
              </a:pPr>
              <a:t>47</a:t>
            </a:fld>
            <a:endParaRPr lang="en-US" dirty="0"/>
          </a:p>
        </p:txBody>
      </p:sp>
      <p:sp>
        <p:nvSpPr>
          <p:cNvPr id="8" name="Content Placeholder 2"/>
          <p:cNvSpPr>
            <a:spLocks noGrp="1"/>
          </p:cNvSpPr>
          <p:nvPr>
            <p:ph idx="1"/>
          </p:nvPr>
        </p:nvSpPr>
        <p:spPr>
          <a:xfrm>
            <a:off x="609600" y="1600200"/>
            <a:ext cx="4191000" cy="4343400"/>
          </a:xfrm>
        </p:spPr>
        <p:txBody>
          <a:bodyPr>
            <a:normAutofit fontScale="32500" lnSpcReduction="20000"/>
          </a:bodyPr>
          <a:lstStyle/>
          <a:p>
            <a:pPr eaLnBrk="1" fontAlgn="auto" hangingPunct="1">
              <a:spcAft>
                <a:spcPts val="0"/>
              </a:spcAft>
              <a:buFont typeface="Wingdings 2"/>
              <a:buChar char=""/>
              <a:defRPr/>
            </a:pPr>
            <a:r>
              <a:rPr lang="en-US" sz="11200" dirty="0" smtClean="0"/>
              <a:t>Functional Areas</a:t>
            </a:r>
          </a:p>
          <a:p>
            <a:pPr lvl="1" eaLnBrk="1" fontAlgn="auto" hangingPunct="1">
              <a:spcAft>
                <a:spcPts val="0"/>
              </a:spcAft>
              <a:buFont typeface="Wingdings 2"/>
              <a:buChar char=""/>
              <a:defRPr/>
            </a:pPr>
            <a:r>
              <a:rPr lang="en-US" sz="10800" dirty="0" smtClean="0"/>
              <a:t>Grants</a:t>
            </a:r>
          </a:p>
          <a:p>
            <a:pPr lvl="1" eaLnBrk="1" fontAlgn="auto" hangingPunct="1">
              <a:spcAft>
                <a:spcPts val="0"/>
              </a:spcAft>
              <a:buFont typeface="Wingdings 2"/>
              <a:buChar char=""/>
              <a:defRPr/>
            </a:pPr>
            <a:r>
              <a:rPr lang="en-US" sz="10800" dirty="0" smtClean="0"/>
              <a:t>Planning</a:t>
            </a:r>
          </a:p>
          <a:p>
            <a:pPr lvl="1" eaLnBrk="1" fontAlgn="auto" hangingPunct="1">
              <a:spcAft>
                <a:spcPts val="0"/>
              </a:spcAft>
              <a:buFont typeface="Wingdings 2"/>
              <a:buChar char=""/>
              <a:defRPr/>
            </a:pPr>
            <a:r>
              <a:rPr lang="en-US" sz="10800" dirty="0" smtClean="0"/>
              <a:t>Training</a:t>
            </a:r>
          </a:p>
          <a:p>
            <a:pPr lvl="1" eaLnBrk="1" fontAlgn="auto" hangingPunct="1">
              <a:spcAft>
                <a:spcPts val="0"/>
              </a:spcAft>
              <a:buFont typeface="Wingdings 2"/>
              <a:buChar char=""/>
              <a:defRPr/>
            </a:pPr>
            <a:r>
              <a:rPr lang="en-US" sz="10800" dirty="0" smtClean="0"/>
              <a:t>Exercises</a:t>
            </a:r>
          </a:p>
          <a:p>
            <a:pPr lvl="1" eaLnBrk="1" fontAlgn="auto" hangingPunct="1">
              <a:spcAft>
                <a:spcPts val="0"/>
              </a:spcAft>
              <a:buFont typeface="Wingdings 2"/>
              <a:buChar char=""/>
              <a:defRPr/>
            </a:pPr>
            <a:r>
              <a:rPr lang="en-US" sz="10800" dirty="0" smtClean="0"/>
              <a:t>Corrective Actions</a:t>
            </a:r>
          </a:p>
          <a:p>
            <a:pPr eaLnBrk="1" fontAlgn="auto" hangingPunct="1">
              <a:spcAft>
                <a:spcPts val="0"/>
              </a:spcAft>
              <a:buFont typeface="Wingdings 2"/>
              <a:buChar char=""/>
              <a:defRPr/>
            </a:pPr>
            <a:endParaRPr lang="en-US" sz="11200" b="1" dirty="0" smtClean="0"/>
          </a:p>
          <a:p>
            <a:pPr eaLnBrk="1" fontAlgn="auto" hangingPunct="1">
              <a:spcAft>
                <a:spcPts val="0"/>
              </a:spcAft>
              <a:buFont typeface="Wingdings 2"/>
              <a:buNone/>
              <a:defRPr/>
            </a:pPr>
            <a:endParaRPr lang="en-US" b="1" dirty="0" smtClean="0"/>
          </a:p>
          <a:p>
            <a:pPr eaLnBrk="1" fontAlgn="auto" hangingPunct="1">
              <a:spcAft>
                <a:spcPts val="0"/>
              </a:spcAft>
              <a:buFont typeface="Wingdings 2"/>
              <a:buNone/>
              <a:defRPr/>
            </a:pPr>
            <a:endParaRPr lang="en-US" b="1" dirty="0" smtClean="0"/>
          </a:p>
          <a:p>
            <a:pPr eaLnBrk="1" fontAlgn="auto" hangingPunct="1">
              <a:spcAft>
                <a:spcPts val="0"/>
              </a:spcAft>
              <a:buFont typeface="Wingdings 2"/>
              <a:buChar char=""/>
              <a:defRPr/>
            </a:pPr>
            <a:endParaRPr lang="en-US" sz="5400" b="1" dirty="0" smtClean="0"/>
          </a:p>
          <a:p>
            <a:pPr eaLnBrk="1" fontAlgn="auto" hangingPunct="1">
              <a:spcAft>
                <a:spcPts val="0"/>
              </a:spcAft>
              <a:buFont typeface="Wingdings 2"/>
              <a:buChar char=""/>
              <a:defRPr/>
            </a:pPr>
            <a:endParaRPr lang="en-US" sz="5800" dirty="0" smtClean="0"/>
          </a:p>
          <a:p>
            <a:pPr eaLnBrk="1" fontAlgn="auto" hangingPunct="1">
              <a:spcAft>
                <a:spcPts val="0"/>
              </a:spcAft>
              <a:buFont typeface="Wingdings 2"/>
              <a:buChar char=""/>
              <a:defRPr/>
            </a:pPr>
            <a:endParaRPr lang="en-US" sz="5800" dirty="0" smtClean="0"/>
          </a:p>
          <a:p>
            <a:pPr algn="ctr" eaLnBrk="1" fontAlgn="auto" hangingPunct="1">
              <a:spcAft>
                <a:spcPts val="0"/>
              </a:spcAft>
              <a:buFont typeface="Wingdings 2"/>
              <a:buNone/>
              <a:defRPr/>
            </a:pPr>
            <a:endParaRPr lang="en-US" b="1" dirty="0" smtClean="0"/>
          </a:p>
          <a:p>
            <a:pPr algn="ctr" eaLnBrk="1" fontAlgn="auto" hangingPunct="1">
              <a:spcAft>
                <a:spcPts val="0"/>
              </a:spcAft>
              <a:buFont typeface="Wingdings 2"/>
              <a:buNone/>
              <a:defRPr/>
            </a:pPr>
            <a:endParaRPr lang="en-US" sz="5100" b="1" dirty="0" smtClean="0"/>
          </a:p>
          <a:p>
            <a:pPr eaLnBrk="1" fontAlgn="auto" hangingPunct="1">
              <a:spcAft>
                <a:spcPts val="0"/>
              </a:spcAft>
              <a:buFont typeface="Wingdings 2"/>
              <a:buChar char=""/>
              <a:defRPr/>
            </a:pPr>
            <a:endParaRPr lang="en-US" dirty="0" smtClean="0"/>
          </a:p>
          <a:p>
            <a:pPr eaLnBrk="1" fontAlgn="auto" hangingPunct="1">
              <a:spcAft>
                <a:spcPts val="0"/>
              </a:spcAft>
              <a:buFont typeface="Wingdings 2"/>
              <a:buChar char=""/>
              <a:defRPr/>
            </a:pPr>
            <a:endParaRPr lang="en-US" dirty="0"/>
          </a:p>
        </p:txBody>
      </p:sp>
      <p:pic>
        <p:nvPicPr>
          <p:cNvPr id="100354" name="Picture 2" descr="http://3.bp.blogspot.com/_xHiI7DoJ8zc/ScHPY1-Qu5I/AAAAAAAAEQo/rxOMKT5Y-ZU/s400/aar1png-thumb1.jpg"/>
          <p:cNvPicPr>
            <a:picLocks noChangeAspect="1" noChangeArrowheads="1"/>
          </p:cNvPicPr>
          <p:nvPr/>
        </p:nvPicPr>
        <p:blipFill>
          <a:blip r:embed="rId3"/>
          <a:srcRect/>
          <a:stretch>
            <a:fillRect/>
          </a:stretch>
        </p:blipFill>
        <p:spPr bwMode="auto">
          <a:xfrm>
            <a:off x="4800600" y="2057400"/>
            <a:ext cx="3732213" cy="2286000"/>
          </a:xfrm>
          <a:prstGeom prst="rect">
            <a:avLst/>
          </a:prstGeom>
          <a:noFill/>
          <a:ln>
            <a:solidFill>
              <a:schemeClr val="tx1">
                <a:lumMod val="65000"/>
                <a:lumOff val="35000"/>
              </a:schemeClr>
            </a:solid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991600" cy="838200"/>
          </a:xfrm>
        </p:spPr>
        <p:txBody>
          <a:bodyPr>
            <a:normAutofit fontScale="90000"/>
          </a:bodyPr>
          <a:lstStyle/>
          <a:p>
            <a:pPr eaLnBrk="1" fontAlgn="auto" hangingPunct="1">
              <a:spcAft>
                <a:spcPts val="0"/>
              </a:spcAft>
              <a:defRPr/>
            </a:pPr>
            <a:r>
              <a:rPr lang="en-US" dirty="0" smtClean="0"/>
              <a:t>Emergency management Program Factors</a:t>
            </a:r>
            <a:endParaRPr lang="en-US" dirty="0"/>
          </a:p>
        </p:txBody>
      </p:sp>
      <p:sp>
        <p:nvSpPr>
          <p:cNvPr id="7" name="Slide Number Placeholder 6"/>
          <p:cNvSpPr>
            <a:spLocks noGrp="1"/>
          </p:cNvSpPr>
          <p:nvPr>
            <p:ph type="sldNum" sz="quarter" idx="12"/>
          </p:nvPr>
        </p:nvSpPr>
        <p:spPr>
          <a:xfrm>
            <a:off x="8001000" y="6400800"/>
            <a:ext cx="758825" cy="247650"/>
          </a:xfrm>
        </p:spPr>
        <p:txBody>
          <a:bodyPr/>
          <a:lstStyle/>
          <a:p>
            <a:pPr>
              <a:defRPr/>
            </a:pPr>
            <a:fld id="{5F1642BF-8123-4792-BA59-A37967D48D57}" type="slidenum">
              <a:rPr lang="en-US"/>
              <a:pPr>
                <a:defRPr/>
              </a:pPr>
              <a:t>48</a:t>
            </a:fld>
            <a:endParaRPr lang="en-US" dirty="0"/>
          </a:p>
        </p:txBody>
      </p:sp>
      <p:sp>
        <p:nvSpPr>
          <p:cNvPr id="8" name="Content Placeholder 2"/>
          <p:cNvSpPr>
            <a:spLocks noGrp="1"/>
          </p:cNvSpPr>
          <p:nvPr>
            <p:ph idx="1"/>
          </p:nvPr>
        </p:nvSpPr>
        <p:spPr>
          <a:xfrm>
            <a:off x="609600" y="1295400"/>
            <a:ext cx="5791200" cy="4343400"/>
          </a:xfrm>
        </p:spPr>
        <p:txBody>
          <a:bodyPr>
            <a:normAutofit fontScale="25000" lnSpcReduction="20000"/>
          </a:bodyPr>
          <a:lstStyle/>
          <a:p>
            <a:pPr eaLnBrk="1" fontAlgn="auto" hangingPunct="1">
              <a:spcAft>
                <a:spcPts val="0"/>
              </a:spcAft>
              <a:buFont typeface="Wingdings 2"/>
              <a:buChar char=""/>
              <a:defRPr/>
            </a:pPr>
            <a:r>
              <a:rPr lang="en-US" sz="11200" dirty="0" smtClean="0"/>
              <a:t>Factors to consider:</a:t>
            </a:r>
          </a:p>
          <a:p>
            <a:pPr lvl="1" eaLnBrk="1" fontAlgn="auto" hangingPunct="1">
              <a:spcAft>
                <a:spcPts val="0"/>
              </a:spcAft>
              <a:buFont typeface="Wingdings 2"/>
              <a:buChar char=""/>
              <a:defRPr/>
            </a:pPr>
            <a:r>
              <a:rPr lang="en-US" sz="10800" dirty="0" smtClean="0"/>
              <a:t>Size of state</a:t>
            </a:r>
          </a:p>
          <a:p>
            <a:pPr lvl="1" eaLnBrk="1" fontAlgn="auto" hangingPunct="1">
              <a:spcAft>
                <a:spcPts val="0"/>
              </a:spcAft>
              <a:buFont typeface="Wingdings 2"/>
              <a:buChar char=""/>
              <a:defRPr/>
            </a:pPr>
            <a:r>
              <a:rPr lang="en-US" sz="10800" dirty="0" smtClean="0"/>
              <a:t>Vulnerabilities</a:t>
            </a:r>
          </a:p>
          <a:p>
            <a:pPr lvl="1" eaLnBrk="1" fontAlgn="auto" hangingPunct="1">
              <a:spcAft>
                <a:spcPts val="0"/>
              </a:spcAft>
              <a:buFont typeface="Wingdings 2"/>
              <a:buChar char=""/>
              <a:defRPr/>
            </a:pPr>
            <a:r>
              <a:rPr lang="en-US" sz="10800" dirty="0" smtClean="0"/>
              <a:t>DOT organization</a:t>
            </a:r>
          </a:p>
          <a:p>
            <a:pPr lvl="1" eaLnBrk="1" fontAlgn="auto" hangingPunct="1">
              <a:spcAft>
                <a:spcPts val="0"/>
              </a:spcAft>
              <a:buFont typeface="Wingdings 2"/>
              <a:buChar char=""/>
              <a:defRPr/>
            </a:pPr>
            <a:r>
              <a:rPr lang="en-US" sz="10800" dirty="0" smtClean="0"/>
              <a:t>District and regional offices</a:t>
            </a:r>
          </a:p>
          <a:p>
            <a:pPr lvl="1" eaLnBrk="1" fontAlgn="auto" hangingPunct="1">
              <a:spcAft>
                <a:spcPts val="0"/>
              </a:spcAft>
              <a:buFont typeface="Wingdings 2"/>
              <a:buChar char=""/>
              <a:defRPr/>
            </a:pPr>
            <a:r>
              <a:rPr lang="en-US" sz="10800" dirty="0" smtClean="0"/>
              <a:t>Funding</a:t>
            </a:r>
          </a:p>
          <a:p>
            <a:pPr eaLnBrk="1" fontAlgn="auto" hangingPunct="1">
              <a:spcAft>
                <a:spcPts val="0"/>
              </a:spcAft>
              <a:buFont typeface="Wingdings 2"/>
              <a:buChar char=""/>
              <a:defRPr/>
            </a:pPr>
            <a:r>
              <a:rPr lang="en-US" sz="11200" dirty="0" smtClean="0"/>
              <a:t>Centralized or decentralized</a:t>
            </a:r>
          </a:p>
          <a:p>
            <a:pPr eaLnBrk="1" fontAlgn="auto" hangingPunct="1">
              <a:spcAft>
                <a:spcPts val="0"/>
              </a:spcAft>
              <a:buFont typeface="Wingdings 2"/>
              <a:buChar char=""/>
              <a:defRPr/>
            </a:pPr>
            <a:r>
              <a:rPr lang="en-US" sz="11200" dirty="0" smtClean="0"/>
              <a:t>Program leadership</a:t>
            </a:r>
          </a:p>
          <a:p>
            <a:pPr eaLnBrk="1" fontAlgn="auto" hangingPunct="1">
              <a:spcAft>
                <a:spcPts val="0"/>
              </a:spcAft>
              <a:buFont typeface="Wingdings 2"/>
              <a:buNone/>
              <a:defRPr/>
            </a:pPr>
            <a:endParaRPr lang="en-US" b="1" dirty="0" smtClean="0"/>
          </a:p>
          <a:p>
            <a:pPr eaLnBrk="1" fontAlgn="auto" hangingPunct="1">
              <a:spcAft>
                <a:spcPts val="0"/>
              </a:spcAft>
              <a:buFont typeface="Wingdings 2"/>
              <a:buChar char=""/>
              <a:defRPr/>
            </a:pPr>
            <a:endParaRPr lang="en-US" sz="5400" b="1" dirty="0" smtClean="0"/>
          </a:p>
          <a:p>
            <a:pPr eaLnBrk="1" fontAlgn="auto" hangingPunct="1">
              <a:spcAft>
                <a:spcPts val="0"/>
              </a:spcAft>
              <a:buFont typeface="Wingdings 2"/>
              <a:buChar char=""/>
              <a:defRPr/>
            </a:pPr>
            <a:endParaRPr lang="en-US" sz="5800" dirty="0" smtClean="0"/>
          </a:p>
          <a:p>
            <a:pPr eaLnBrk="1" fontAlgn="auto" hangingPunct="1">
              <a:spcAft>
                <a:spcPts val="0"/>
              </a:spcAft>
              <a:buFont typeface="Wingdings 2"/>
              <a:buChar char=""/>
              <a:defRPr/>
            </a:pPr>
            <a:endParaRPr lang="en-US" sz="5800" dirty="0" smtClean="0"/>
          </a:p>
          <a:p>
            <a:pPr eaLnBrk="1" fontAlgn="auto" hangingPunct="1">
              <a:spcAft>
                <a:spcPts val="0"/>
              </a:spcAft>
              <a:buFont typeface="Wingdings 2"/>
              <a:buChar char=""/>
              <a:defRPr/>
            </a:pPr>
            <a:endParaRPr lang="en-US" sz="5800" dirty="0" smtClean="0"/>
          </a:p>
          <a:p>
            <a:pPr algn="ctr" eaLnBrk="1" fontAlgn="auto" hangingPunct="1">
              <a:spcAft>
                <a:spcPts val="0"/>
              </a:spcAft>
              <a:buFont typeface="Wingdings 2"/>
              <a:buNone/>
              <a:defRPr/>
            </a:pPr>
            <a:endParaRPr lang="en-US" b="1" dirty="0" smtClean="0"/>
          </a:p>
          <a:p>
            <a:pPr algn="ctr" eaLnBrk="1" fontAlgn="auto" hangingPunct="1">
              <a:spcAft>
                <a:spcPts val="0"/>
              </a:spcAft>
              <a:buFont typeface="Wingdings 2"/>
              <a:buNone/>
              <a:defRPr/>
            </a:pPr>
            <a:endParaRPr lang="en-US" sz="5100" b="1" dirty="0" smtClean="0"/>
          </a:p>
          <a:p>
            <a:pPr eaLnBrk="1" fontAlgn="auto" hangingPunct="1">
              <a:spcAft>
                <a:spcPts val="0"/>
              </a:spcAft>
              <a:buFont typeface="Wingdings 2"/>
              <a:buChar char=""/>
              <a:defRPr/>
            </a:pPr>
            <a:endParaRPr lang="en-US" dirty="0" smtClean="0"/>
          </a:p>
          <a:p>
            <a:pPr eaLnBrk="1" fontAlgn="auto" hangingPunct="1">
              <a:spcAft>
                <a:spcPts val="0"/>
              </a:spcAft>
              <a:buFont typeface="Wingdings 2"/>
              <a:buChar char=""/>
              <a:defRPr/>
            </a:pPr>
            <a:endParaRPr lang="en-US" dirty="0"/>
          </a:p>
        </p:txBody>
      </p:sp>
      <p:pic>
        <p:nvPicPr>
          <p:cNvPr id="9" name="Picture 2" descr="http://www.nemaweb.org/documents/neworleans.png"/>
          <p:cNvPicPr>
            <a:picLocks noChangeAspect="1" noChangeArrowheads="1"/>
          </p:cNvPicPr>
          <p:nvPr/>
        </p:nvPicPr>
        <p:blipFill>
          <a:blip r:embed="rId3"/>
          <a:srcRect/>
          <a:stretch>
            <a:fillRect/>
          </a:stretch>
        </p:blipFill>
        <p:spPr bwMode="auto">
          <a:xfrm>
            <a:off x="5791200" y="1447800"/>
            <a:ext cx="2922588" cy="2971800"/>
          </a:xfrm>
          <a:prstGeom prst="rect">
            <a:avLst/>
          </a:prstGeom>
          <a:noFill/>
          <a:ln>
            <a:solidFill>
              <a:schemeClr val="tx1">
                <a:lumMod val="65000"/>
                <a:lumOff val="35000"/>
              </a:schemeClr>
            </a:solid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Emergency management placement</a:t>
            </a:r>
            <a:endParaRPr lang="en-US" dirty="0"/>
          </a:p>
        </p:txBody>
      </p:sp>
      <p:sp>
        <p:nvSpPr>
          <p:cNvPr id="114690" name="Content Placeholder 2"/>
          <p:cNvSpPr>
            <a:spLocks noGrp="1"/>
          </p:cNvSpPr>
          <p:nvPr>
            <p:ph idx="1"/>
          </p:nvPr>
        </p:nvSpPr>
        <p:spPr>
          <a:xfrm>
            <a:off x="457200" y="1447800"/>
            <a:ext cx="5410200" cy="4525963"/>
          </a:xfrm>
        </p:spPr>
        <p:txBody>
          <a:bodyPr/>
          <a:lstStyle/>
          <a:p>
            <a:pPr eaLnBrk="1" hangingPunct="1"/>
            <a:r>
              <a:rPr lang="en-US" smtClean="0"/>
              <a:t>Many options available</a:t>
            </a:r>
          </a:p>
          <a:p>
            <a:pPr eaLnBrk="1" hangingPunct="1"/>
            <a:r>
              <a:rPr lang="en-US" smtClean="0"/>
              <a:t>Two primary considerations</a:t>
            </a:r>
          </a:p>
          <a:p>
            <a:pPr lvl="1" eaLnBrk="1" hangingPunct="1"/>
            <a:r>
              <a:rPr lang="en-US" smtClean="0"/>
              <a:t>24x7 unfiltered access to top leadership</a:t>
            </a:r>
          </a:p>
          <a:p>
            <a:pPr lvl="1" eaLnBrk="1" hangingPunct="1"/>
            <a:r>
              <a:rPr lang="en-US" smtClean="0"/>
              <a:t>Organizational perception</a:t>
            </a:r>
          </a:p>
        </p:txBody>
      </p:sp>
      <p:sp>
        <p:nvSpPr>
          <p:cNvPr id="4" name="Slide Number Placeholder 3"/>
          <p:cNvSpPr>
            <a:spLocks noGrp="1"/>
          </p:cNvSpPr>
          <p:nvPr>
            <p:ph type="sldNum" sz="quarter" idx="12"/>
          </p:nvPr>
        </p:nvSpPr>
        <p:spPr/>
        <p:txBody>
          <a:bodyPr/>
          <a:lstStyle/>
          <a:p>
            <a:pPr>
              <a:defRPr/>
            </a:pPr>
            <a:fld id="{AAF591C5-72AC-4527-ACF0-6AAC82C2F70B}" type="slidenum">
              <a:rPr lang="en-US" smtClean="0"/>
              <a:pPr>
                <a:defRPr/>
              </a:pPr>
              <a:t>49</a:t>
            </a:fld>
            <a:endParaRPr lang="en-US" dirty="0"/>
          </a:p>
        </p:txBody>
      </p:sp>
      <p:pic>
        <p:nvPicPr>
          <p:cNvPr id="5" name="Picture 4" descr="HazMat on 405 Freeway.jpg"/>
          <p:cNvPicPr>
            <a:picLocks noChangeAspect="1"/>
          </p:cNvPicPr>
          <p:nvPr/>
        </p:nvPicPr>
        <p:blipFill>
          <a:blip r:embed="rId3"/>
          <a:stretch>
            <a:fillRect/>
          </a:stretch>
        </p:blipFill>
        <p:spPr>
          <a:xfrm>
            <a:off x="5791200" y="1600200"/>
            <a:ext cx="2717800" cy="2514600"/>
          </a:xfrm>
          <a:prstGeom prst="rect">
            <a:avLst/>
          </a:prstGeom>
          <a:ln>
            <a:solidFill>
              <a:schemeClr val="bg1">
                <a:lumMod val="50000"/>
              </a:schemeClr>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emergency management process</a:t>
            </a:r>
            <a:endParaRPr lang="en-US" dirty="0"/>
          </a:p>
        </p:txBody>
      </p:sp>
      <p:sp>
        <p:nvSpPr>
          <p:cNvPr id="3" name="Content Placeholder 2"/>
          <p:cNvSpPr>
            <a:spLocks noGrp="1"/>
          </p:cNvSpPr>
          <p:nvPr>
            <p:ph idx="1"/>
          </p:nvPr>
        </p:nvSpPr>
        <p:spPr>
          <a:xfrm>
            <a:off x="457200" y="1524000"/>
            <a:ext cx="8686800" cy="4525963"/>
          </a:xfrm>
        </p:spPr>
        <p:txBody>
          <a:bodyPr/>
          <a:lstStyle/>
          <a:p>
            <a:pPr eaLnBrk="1" hangingPunct="1">
              <a:buFont typeface="Wingdings 2" pitchFamily="18" charset="2"/>
              <a:buNone/>
              <a:defRPr/>
            </a:pPr>
            <a:r>
              <a:rPr lang="en-US" b="1" dirty="0" smtClean="0"/>
              <a:t>Emergency management is a process</a:t>
            </a:r>
            <a:endParaRPr lang="en-US" dirty="0" smtClean="0"/>
          </a:p>
          <a:p>
            <a:pPr lvl="1" eaLnBrk="1" hangingPunct="1">
              <a:buFont typeface="Wingdings" pitchFamily="2" charset="2"/>
              <a:buChar char="ü"/>
              <a:defRPr/>
            </a:pPr>
            <a:r>
              <a:rPr lang="en-US" dirty="0" smtClean="0">
                <a:solidFill>
                  <a:schemeClr val="bg1">
                    <a:lumMod val="65000"/>
                  </a:schemeClr>
                </a:solidFill>
              </a:rPr>
              <a:t>Mitigation</a:t>
            </a:r>
          </a:p>
          <a:p>
            <a:pPr lvl="1" eaLnBrk="1" hangingPunct="1">
              <a:buFont typeface="Wingdings" pitchFamily="2" charset="2"/>
              <a:buChar char="ü"/>
              <a:defRPr/>
            </a:pPr>
            <a:r>
              <a:rPr lang="en-US" dirty="0" smtClean="0">
                <a:solidFill>
                  <a:schemeClr val="bg1">
                    <a:lumMod val="65000"/>
                  </a:schemeClr>
                </a:solidFill>
              </a:rPr>
              <a:t>Preparedness</a:t>
            </a:r>
          </a:p>
          <a:p>
            <a:pPr lvl="1" eaLnBrk="1" hangingPunct="1">
              <a:defRPr/>
            </a:pPr>
            <a:r>
              <a:rPr lang="en-US" dirty="0" smtClean="0"/>
              <a:t>Response</a:t>
            </a:r>
          </a:p>
          <a:p>
            <a:pPr lvl="1" eaLnBrk="1" hangingPunct="1">
              <a:defRPr/>
            </a:pPr>
            <a:r>
              <a:rPr lang="en-US" dirty="0" smtClean="0"/>
              <a:t>Recovery</a:t>
            </a:r>
            <a:endParaRPr lang="en-US" dirty="0"/>
          </a:p>
        </p:txBody>
      </p:sp>
      <p:sp>
        <p:nvSpPr>
          <p:cNvPr id="4" name="Slide Number Placeholder 3"/>
          <p:cNvSpPr>
            <a:spLocks noGrp="1"/>
          </p:cNvSpPr>
          <p:nvPr>
            <p:ph type="sldNum" sz="quarter" idx="12"/>
          </p:nvPr>
        </p:nvSpPr>
        <p:spPr/>
        <p:txBody>
          <a:bodyPr/>
          <a:lstStyle/>
          <a:p>
            <a:pPr>
              <a:defRPr/>
            </a:pPr>
            <a:fld id="{E0A8A175-7AA4-45E4-AC4A-50962AEB171D}" type="slidenum">
              <a:rPr lang="en-US" smtClean="0"/>
              <a:pPr>
                <a:defRPr/>
              </a:pPr>
              <a:t>5</a:t>
            </a:fld>
            <a:endParaRPr lang="en-US" dirty="0"/>
          </a:p>
        </p:txBody>
      </p:sp>
      <p:pic>
        <p:nvPicPr>
          <p:cNvPr id="7" name="Picture 2"/>
          <p:cNvPicPr>
            <a:picLocks noChangeAspect="1" noChangeArrowheads="1"/>
          </p:cNvPicPr>
          <p:nvPr/>
        </p:nvPicPr>
        <p:blipFill>
          <a:blip r:embed="rId3"/>
          <a:srcRect/>
          <a:stretch>
            <a:fillRect/>
          </a:stretch>
        </p:blipFill>
        <p:spPr bwMode="auto">
          <a:xfrm>
            <a:off x="5257800" y="2260600"/>
            <a:ext cx="2393950" cy="2311400"/>
          </a:xfrm>
          <a:prstGeom prst="rect">
            <a:avLst/>
          </a:prstGeom>
          <a:noFill/>
          <a:ln w="9525">
            <a:solidFill>
              <a:schemeClr val="bg1">
                <a:lumMod val="50000"/>
              </a:schemeClr>
            </a:solid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Emergency Management Placement </a:t>
            </a:r>
            <a:endParaRPr lang="en-US" dirty="0"/>
          </a:p>
        </p:txBody>
      </p:sp>
      <p:sp>
        <p:nvSpPr>
          <p:cNvPr id="7" name="Slide Number Placeholder 6"/>
          <p:cNvSpPr>
            <a:spLocks noGrp="1"/>
          </p:cNvSpPr>
          <p:nvPr>
            <p:ph type="sldNum" sz="quarter" idx="12"/>
          </p:nvPr>
        </p:nvSpPr>
        <p:spPr>
          <a:xfrm>
            <a:off x="8156575" y="6381750"/>
            <a:ext cx="758825" cy="247650"/>
          </a:xfrm>
        </p:spPr>
        <p:txBody>
          <a:bodyPr/>
          <a:lstStyle/>
          <a:p>
            <a:pPr>
              <a:defRPr/>
            </a:pPr>
            <a:fld id="{6CDFBD96-43B8-49FD-95B0-F638FF1B8433}" type="slidenum">
              <a:rPr lang="en-US"/>
              <a:pPr>
                <a:defRPr/>
              </a:pPr>
              <a:t>50</a:t>
            </a:fld>
            <a:endParaRPr lang="en-US" dirty="0"/>
          </a:p>
        </p:txBody>
      </p:sp>
      <p:cxnSp>
        <p:nvCxnSpPr>
          <p:cNvPr id="8" name="Straight Connector 7"/>
          <p:cNvCxnSpPr/>
          <p:nvPr/>
        </p:nvCxnSpPr>
        <p:spPr>
          <a:xfrm rot="5400000" flipH="1">
            <a:off x="6951662" y="5014913"/>
            <a:ext cx="746125" cy="127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a:off x="1922462" y="5014913"/>
            <a:ext cx="746125" cy="127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a:off x="1757362" y="2586038"/>
            <a:ext cx="746125" cy="127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a:off x="3576637" y="2605088"/>
            <a:ext cx="746125" cy="127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a:off x="5413375" y="2586038"/>
            <a:ext cx="746125" cy="127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a:off x="7290594" y="2601119"/>
            <a:ext cx="747712" cy="127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3127375" y="2513013"/>
            <a:ext cx="1571625" cy="47942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2">
                    <a:lumMod val="75000"/>
                  </a:schemeClr>
                </a:solidFill>
              </a:rPr>
              <a:t>Communications</a:t>
            </a:r>
          </a:p>
        </p:txBody>
      </p:sp>
      <p:sp>
        <p:nvSpPr>
          <p:cNvPr id="16" name="Rounded Rectangle 15"/>
          <p:cNvSpPr/>
          <p:nvPr/>
        </p:nvSpPr>
        <p:spPr>
          <a:xfrm>
            <a:off x="1522413" y="2513013"/>
            <a:ext cx="1171575" cy="65563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2">
                    <a:lumMod val="75000"/>
                  </a:schemeClr>
                </a:solidFill>
              </a:rPr>
              <a:t>Office of General Counsel</a:t>
            </a:r>
          </a:p>
        </p:txBody>
      </p:sp>
      <p:sp>
        <p:nvSpPr>
          <p:cNvPr id="17" name="Rounded Rectangle 16"/>
          <p:cNvSpPr/>
          <p:nvPr/>
        </p:nvSpPr>
        <p:spPr>
          <a:xfrm>
            <a:off x="5218113" y="2513013"/>
            <a:ext cx="1171575" cy="47942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2">
                    <a:lumMod val="75000"/>
                  </a:schemeClr>
                </a:solidFill>
              </a:rPr>
              <a:t>Office of IG</a:t>
            </a:r>
          </a:p>
        </p:txBody>
      </p:sp>
      <p:sp>
        <p:nvSpPr>
          <p:cNvPr id="18" name="Rounded Rectangle 17"/>
          <p:cNvSpPr/>
          <p:nvPr/>
        </p:nvSpPr>
        <p:spPr>
          <a:xfrm>
            <a:off x="7065963" y="2513013"/>
            <a:ext cx="1171575" cy="47942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2">
                    <a:lumMod val="75000"/>
                  </a:schemeClr>
                </a:solidFill>
              </a:rPr>
              <a:t>Federal</a:t>
            </a:r>
          </a:p>
          <a:p>
            <a:pPr algn="ctr" fontAlgn="auto">
              <a:spcBef>
                <a:spcPts val="0"/>
              </a:spcBef>
              <a:spcAft>
                <a:spcPts val="0"/>
              </a:spcAft>
              <a:defRPr/>
            </a:pPr>
            <a:r>
              <a:rPr lang="en-US" sz="1400" b="1" dirty="0">
                <a:solidFill>
                  <a:schemeClr val="tx2">
                    <a:lumMod val="75000"/>
                  </a:schemeClr>
                </a:solidFill>
              </a:rPr>
              <a:t>Programs</a:t>
            </a:r>
          </a:p>
        </p:txBody>
      </p:sp>
      <p:sp>
        <p:nvSpPr>
          <p:cNvPr id="19" name="Rounded Rectangle 18"/>
          <p:cNvSpPr/>
          <p:nvPr/>
        </p:nvSpPr>
        <p:spPr>
          <a:xfrm>
            <a:off x="4281488" y="4940300"/>
            <a:ext cx="1173162" cy="6985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2">
                    <a:lumMod val="75000"/>
                  </a:schemeClr>
                </a:solidFill>
              </a:rPr>
              <a:t>Intermodal</a:t>
            </a:r>
          </a:p>
          <a:p>
            <a:pPr algn="ctr" fontAlgn="auto">
              <a:spcBef>
                <a:spcPts val="0"/>
              </a:spcBef>
              <a:spcAft>
                <a:spcPts val="0"/>
              </a:spcAft>
              <a:defRPr/>
            </a:pPr>
            <a:r>
              <a:rPr lang="en-US" sz="1400" b="1" dirty="0">
                <a:solidFill>
                  <a:schemeClr val="tx2">
                    <a:lumMod val="75000"/>
                  </a:schemeClr>
                </a:solidFill>
              </a:rPr>
              <a:t>Systems</a:t>
            </a:r>
          </a:p>
          <a:p>
            <a:pPr algn="ctr" fontAlgn="auto">
              <a:spcBef>
                <a:spcPts val="0"/>
              </a:spcBef>
              <a:spcAft>
                <a:spcPts val="0"/>
              </a:spcAft>
              <a:defRPr/>
            </a:pPr>
            <a:r>
              <a:rPr lang="en-US" sz="1400" b="1" dirty="0">
                <a:solidFill>
                  <a:schemeClr val="tx2">
                    <a:lumMod val="75000"/>
                  </a:schemeClr>
                </a:solidFill>
              </a:rPr>
              <a:t>Directorate</a:t>
            </a:r>
          </a:p>
        </p:txBody>
      </p:sp>
      <p:sp>
        <p:nvSpPr>
          <p:cNvPr id="20" name="Rounded Rectangle 19"/>
          <p:cNvSpPr/>
          <p:nvPr/>
        </p:nvSpPr>
        <p:spPr>
          <a:xfrm>
            <a:off x="2259013" y="3376613"/>
            <a:ext cx="1520825" cy="747712"/>
          </a:xfrm>
          <a:prstGeom prst="round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2">
                    <a:lumMod val="90000"/>
                  </a:schemeClr>
                </a:solidFill>
              </a:rPr>
              <a:t>EM Program</a:t>
            </a:r>
          </a:p>
          <a:p>
            <a:pPr algn="ctr" fontAlgn="auto">
              <a:spcBef>
                <a:spcPts val="0"/>
              </a:spcBef>
              <a:spcAft>
                <a:spcPts val="0"/>
              </a:spcAft>
              <a:defRPr/>
            </a:pPr>
            <a:r>
              <a:rPr lang="en-US" b="1" dirty="0">
                <a:solidFill>
                  <a:schemeClr val="bg2">
                    <a:lumMod val="90000"/>
                  </a:schemeClr>
                </a:solidFill>
              </a:rPr>
              <a:t>Coordinator</a:t>
            </a:r>
          </a:p>
        </p:txBody>
      </p:sp>
      <p:sp>
        <p:nvSpPr>
          <p:cNvPr id="21" name="Rounded Rectangle 20"/>
          <p:cNvSpPr/>
          <p:nvPr/>
        </p:nvSpPr>
        <p:spPr>
          <a:xfrm>
            <a:off x="5946775" y="3429000"/>
            <a:ext cx="1447800" cy="70802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2">
                    <a:lumMod val="75000"/>
                  </a:schemeClr>
                </a:solidFill>
              </a:rPr>
              <a:t>Chief of Staff</a:t>
            </a:r>
          </a:p>
        </p:txBody>
      </p:sp>
      <p:sp>
        <p:nvSpPr>
          <p:cNvPr id="22" name="Rounded Rectangle 21"/>
          <p:cNvSpPr/>
          <p:nvPr/>
        </p:nvSpPr>
        <p:spPr>
          <a:xfrm>
            <a:off x="4160838" y="1285875"/>
            <a:ext cx="1400175" cy="69532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2">
                    <a:lumMod val="75000"/>
                  </a:schemeClr>
                </a:solidFill>
              </a:rPr>
              <a:t>Secretary</a:t>
            </a:r>
          </a:p>
        </p:txBody>
      </p:sp>
      <p:cxnSp>
        <p:nvCxnSpPr>
          <p:cNvPr id="23" name="Straight Connector 22"/>
          <p:cNvCxnSpPr/>
          <p:nvPr/>
        </p:nvCxnSpPr>
        <p:spPr>
          <a:xfrm rot="5400000" flipH="1" flipV="1">
            <a:off x="4879975" y="-542924"/>
            <a:ext cx="1587" cy="55419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9" idx="0"/>
            <a:endCxn id="22" idx="2"/>
          </p:cNvCxnSpPr>
          <p:nvPr/>
        </p:nvCxnSpPr>
        <p:spPr>
          <a:xfrm rot="16200000" flipV="1">
            <a:off x="3385344" y="3456781"/>
            <a:ext cx="2959100" cy="793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flipV="1">
            <a:off x="3779838" y="3952875"/>
            <a:ext cx="2166937" cy="952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62000" y="1219200"/>
            <a:ext cx="1828800" cy="400050"/>
          </a:xfrm>
          <a:prstGeom prst="rect">
            <a:avLst/>
          </a:prstGeom>
          <a:solidFill>
            <a:schemeClr val="accent1">
              <a:lumMod val="75000"/>
            </a:schemeClr>
          </a:solidFill>
          <a:ln w="28575">
            <a:solidFill>
              <a:schemeClr val="accent6"/>
            </a:solidFill>
          </a:ln>
        </p:spPr>
        <p:txBody>
          <a:bodyPr>
            <a:spAutoFit/>
          </a:bodyPr>
          <a:lstStyle/>
          <a:p>
            <a:pPr fontAlgn="auto">
              <a:spcBef>
                <a:spcPts val="0"/>
              </a:spcBef>
              <a:spcAft>
                <a:spcPts val="0"/>
              </a:spcAft>
              <a:defRPr/>
            </a:pPr>
            <a:r>
              <a:rPr lang="en-US" sz="2000" b="1" dirty="0">
                <a:latin typeface="+mn-lt"/>
                <a:cs typeface="+mn-cs"/>
              </a:rPr>
              <a:t> BEST OPTION</a:t>
            </a:r>
          </a:p>
        </p:txBody>
      </p:sp>
      <p:sp>
        <p:nvSpPr>
          <p:cNvPr id="27" name="Rounded Rectangle 26"/>
          <p:cNvSpPr/>
          <p:nvPr/>
        </p:nvSpPr>
        <p:spPr>
          <a:xfrm>
            <a:off x="1727200" y="4953000"/>
            <a:ext cx="1171575" cy="6096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2">
                    <a:lumMod val="75000"/>
                  </a:schemeClr>
                </a:solidFill>
              </a:rPr>
              <a:t>Fin/Admin</a:t>
            </a:r>
          </a:p>
          <a:p>
            <a:pPr algn="ctr" fontAlgn="auto">
              <a:spcBef>
                <a:spcPts val="0"/>
              </a:spcBef>
              <a:spcAft>
                <a:spcPts val="0"/>
              </a:spcAft>
              <a:defRPr/>
            </a:pPr>
            <a:r>
              <a:rPr lang="en-US" sz="1400" b="1" dirty="0">
                <a:solidFill>
                  <a:schemeClr val="tx2">
                    <a:lumMod val="75000"/>
                  </a:schemeClr>
                </a:solidFill>
              </a:rPr>
              <a:t>Directorate</a:t>
            </a:r>
          </a:p>
        </p:txBody>
      </p:sp>
      <p:sp>
        <p:nvSpPr>
          <p:cNvPr id="28" name="Rounded Rectangle 27"/>
          <p:cNvSpPr/>
          <p:nvPr/>
        </p:nvSpPr>
        <p:spPr>
          <a:xfrm>
            <a:off x="6632575" y="4953000"/>
            <a:ext cx="1552575" cy="6858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2">
                    <a:lumMod val="75000"/>
                  </a:schemeClr>
                </a:solidFill>
              </a:rPr>
              <a:t>Operations  and Engineering</a:t>
            </a:r>
          </a:p>
          <a:p>
            <a:pPr algn="ctr" fontAlgn="auto">
              <a:spcBef>
                <a:spcPts val="0"/>
              </a:spcBef>
              <a:spcAft>
                <a:spcPts val="0"/>
              </a:spcAft>
              <a:defRPr/>
            </a:pPr>
            <a:r>
              <a:rPr lang="en-US" sz="1400" b="1" dirty="0">
                <a:solidFill>
                  <a:schemeClr val="tx2">
                    <a:lumMod val="75000"/>
                  </a:schemeClr>
                </a:solidFill>
              </a:rPr>
              <a:t>Directorate</a:t>
            </a:r>
          </a:p>
        </p:txBody>
      </p:sp>
      <p:cxnSp>
        <p:nvCxnSpPr>
          <p:cNvPr id="29" name="Straight Connector 28"/>
          <p:cNvCxnSpPr/>
          <p:nvPr/>
        </p:nvCxnSpPr>
        <p:spPr>
          <a:xfrm>
            <a:off x="2289175" y="4648200"/>
            <a:ext cx="5029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17575" y="4419600"/>
            <a:ext cx="7696200"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16761" name="TextBox 30"/>
          <p:cNvSpPr txBox="1">
            <a:spLocks noChangeArrowheads="1"/>
          </p:cNvSpPr>
          <p:nvPr/>
        </p:nvSpPr>
        <p:spPr bwMode="auto">
          <a:xfrm>
            <a:off x="228600" y="4038600"/>
            <a:ext cx="688975" cy="646113"/>
          </a:xfrm>
          <a:prstGeom prst="rect">
            <a:avLst/>
          </a:prstGeom>
          <a:noFill/>
          <a:ln w="9525">
            <a:noFill/>
            <a:miter lim="800000"/>
            <a:headEnd/>
            <a:tailEnd/>
          </a:ln>
        </p:spPr>
        <p:txBody>
          <a:bodyPr>
            <a:spAutoFit/>
          </a:bodyPr>
          <a:lstStyle/>
          <a:p>
            <a:pPr algn="ctr"/>
            <a:r>
              <a:rPr lang="en-US">
                <a:latin typeface="Franklin Gothic Book" pitchFamily="34" charset="0"/>
              </a:rPr>
              <a:t>Level</a:t>
            </a:r>
          </a:p>
          <a:p>
            <a:pPr algn="ctr"/>
            <a:r>
              <a:rPr lang="en-US">
                <a:latin typeface="Franklin Gothic Book" pitchFamily="34" charset="0"/>
              </a:rPr>
              <a:t>1</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Emergency management placement</a:t>
            </a:r>
            <a:endParaRPr lang="en-US" dirty="0"/>
          </a:p>
        </p:txBody>
      </p:sp>
      <p:sp>
        <p:nvSpPr>
          <p:cNvPr id="7" name="Slide Number Placeholder 6"/>
          <p:cNvSpPr>
            <a:spLocks noGrp="1"/>
          </p:cNvSpPr>
          <p:nvPr>
            <p:ph type="sldNum" sz="quarter" idx="12"/>
          </p:nvPr>
        </p:nvSpPr>
        <p:spPr>
          <a:xfrm>
            <a:off x="8156575" y="6457950"/>
            <a:ext cx="758825" cy="247650"/>
          </a:xfrm>
        </p:spPr>
        <p:txBody>
          <a:bodyPr/>
          <a:lstStyle/>
          <a:p>
            <a:pPr>
              <a:defRPr/>
            </a:pPr>
            <a:fld id="{C572FA28-4594-49C2-9E61-7EA2BECBDA2F}" type="slidenum">
              <a:rPr lang="en-US"/>
              <a:pPr>
                <a:defRPr/>
              </a:pPr>
              <a:t>51</a:t>
            </a:fld>
            <a:endParaRPr lang="en-US" dirty="0"/>
          </a:p>
        </p:txBody>
      </p:sp>
      <p:grpSp>
        <p:nvGrpSpPr>
          <p:cNvPr id="118787" name="Group 31"/>
          <p:cNvGrpSpPr>
            <a:grpSpLocks/>
          </p:cNvGrpSpPr>
          <p:nvPr/>
        </p:nvGrpSpPr>
        <p:grpSpPr bwMode="auto">
          <a:xfrm>
            <a:off x="228600" y="1447800"/>
            <a:ext cx="8455025" cy="3948113"/>
            <a:chOff x="228366" y="1600200"/>
            <a:chExt cx="8455504" cy="3948051"/>
          </a:xfrm>
        </p:grpSpPr>
        <p:cxnSp>
          <p:nvCxnSpPr>
            <p:cNvPr id="33" name="Straight Connector 32"/>
            <p:cNvCxnSpPr/>
            <p:nvPr/>
          </p:nvCxnSpPr>
          <p:spPr>
            <a:xfrm rot="5400000" flipH="1">
              <a:off x="7544801" y="4861667"/>
              <a:ext cx="746113" cy="142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a:off x="2945553" y="4861667"/>
              <a:ext cx="746113" cy="1428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a:off x="5353927" y="4861667"/>
              <a:ext cx="746113" cy="142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H="1">
              <a:off x="653073" y="4861667"/>
              <a:ext cx="746113" cy="1428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2743108" y="4787850"/>
              <a:ext cx="1171641" cy="69848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2">
                      <a:lumMod val="75000"/>
                    </a:schemeClr>
                  </a:solidFill>
                </a:rPr>
                <a:t>Intermodal</a:t>
              </a:r>
            </a:p>
            <a:p>
              <a:pPr algn="ctr" fontAlgn="auto">
                <a:spcBef>
                  <a:spcPts val="0"/>
                </a:spcBef>
                <a:spcAft>
                  <a:spcPts val="0"/>
                </a:spcAft>
                <a:defRPr/>
              </a:pPr>
              <a:r>
                <a:rPr lang="en-US" sz="1400" b="1" dirty="0">
                  <a:solidFill>
                    <a:schemeClr val="tx2">
                      <a:lumMod val="75000"/>
                    </a:schemeClr>
                  </a:solidFill>
                </a:rPr>
                <a:t>Systems</a:t>
              </a:r>
            </a:p>
            <a:p>
              <a:pPr algn="ctr" fontAlgn="auto">
                <a:spcBef>
                  <a:spcPts val="0"/>
                </a:spcBef>
                <a:spcAft>
                  <a:spcPts val="0"/>
                </a:spcAft>
                <a:defRPr/>
              </a:pPr>
              <a:r>
                <a:rPr lang="en-US" sz="1400" b="1" dirty="0">
                  <a:solidFill>
                    <a:schemeClr val="tx2">
                      <a:lumMod val="75000"/>
                    </a:schemeClr>
                  </a:solidFill>
                </a:rPr>
                <a:t>Directorate</a:t>
              </a:r>
            </a:p>
          </p:txBody>
        </p:sp>
        <p:sp>
          <p:nvSpPr>
            <p:cNvPr id="38" name="Rounded Rectangle 37"/>
            <p:cNvSpPr/>
            <p:nvPr/>
          </p:nvSpPr>
          <p:spPr>
            <a:xfrm>
              <a:off x="5638873" y="2949554"/>
              <a:ext cx="1447882" cy="70801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2">
                      <a:lumMod val="75000"/>
                    </a:schemeClr>
                  </a:solidFill>
                </a:rPr>
                <a:t>Chief of Staff</a:t>
              </a:r>
            </a:p>
          </p:txBody>
        </p:sp>
        <p:sp>
          <p:nvSpPr>
            <p:cNvPr id="39" name="Rounded Rectangle 38"/>
            <p:cNvSpPr/>
            <p:nvPr/>
          </p:nvSpPr>
          <p:spPr>
            <a:xfrm>
              <a:off x="3852834" y="1752598"/>
              <a:ext cx="1400254" cy="69531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2">
                      <a:lumMod val="75000"/>
                    </a:schemeClr>
                  </a:solidFill>
                </a:rPr>
                <a:t>Secretary</a:t>
              </a:r>
            </a:p>
          </p:txBody>
        </p:sp>
        <p:cxnSp>
          <p:nvCxnSpPr>
            <p:cNvPr id="40" name="Straight Connector 39"/>
            <p:cNvCxnSpPr>
              <a:endCxn id="39" idx="2"/>
            </p:cNvCxnSpPr>
            <p:nvPr/>
          </p:nvCxnSpPr>
          <p:spPr>
            <a:xfrm rot="16200000" flipV="1">
              <a:off x="3538565" y="3462308"/>
              <a:ext cx="2047843" cy="1905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4572012" y="3276574"/>
              <a:ext cx="106686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56979" y="1600200"/>
              <a:ext cx="2895764" cy="400044"/>
            </a:xfrm>
            <a:prstGeom prst="rect">
              <a:avLst/>
            </a:prstGeom>
            <a:solidFill>
              <a:schemeClr val="accent1">
                <a:lumMod val="75000"/>
              </a:schemeClr>
            </a:solidFill>
            <a:ln w="28575">
              <a:solidFill>
                <a:schemeClr val="accent6"/>
              </a:solidFill>
            </a:ln>
          </p:spPr>
          <p:txBody>
            <a:bodyPr>
              <a:spAutoFit/>
            </a:bodyPr>
            <a:lstStyle/>
            <a:p>
              <a:pPr fontAlgn="auto">
                <a:spcBef>
                  <a:spcPts val="0"/>
                </a:spcBef>
                <a:spcAft>
                  <a:spcPts val="0"/>
                </a:spcAft>
                <a:defRPr/>
              </a:pPr>
              <a:r>
                <a:rPr lang="en-US" sz="2000" b="1" dirty="0">
                  <a:latin typeface="+mn-lt"/>
                  <a:cs typeface="+mn-cs"/>
                </a:rPr>
                <a:t> SECOND BEST OPTION</a:t>
              </a:r>
            </a:p>
          </p:txBody>
        </p:sp>
        <p:sp>
          <p:nvSpPr>
            <p:cNvPr id="43" name="Rounded Rectangle 42"/>
            <p:cNvSpPr/>
            <p:nvPr/>
          </p:nvSpPr>
          <p:spPr>
            <a:xfrm>
              <a:off x="456979" y="4800550"/>
              <a:ext cx="1171641" cy="60959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2">
                      <a:lumMod val="75000"/>
                    </a:schemeClr>
                  </a:solidFill>
                </a:rPr>
                <a:t>Fin/Admin</a:t>
              </a:r>
            </a:p>
            <a:p>
              <a:pPr algn="ctr" fontAlgn="auto">
                <a:spcBef>
                  <a:spcPts val="0"/>
                </a:spcBef>
                <a:spcAft>
                  <a:spcPts val="0"/>
                </a:spcAft>
                <a:defRPr/>
              </a:pPr>
              <a:r>
                <a:rPr lang="en-US" sz="1400" b="1" dirty="0">
                  <a:solidFill>
                    <a:schemeClr val="tx2">
                      <a:lumMod val="75000"/>
                    </a:schemeClr>
                  </a:solidFill>
                </a:rPr>
                <a:t>Directorate</a:t>
              </a:r>
            </a:p>
          </p:txBody>
        </p:sp>
        <p:sp>
          <p:nvSpPr>
            <p:cNvPr id="44" name="Rounded Rectangle 43"/>
            <p:cNvSpPr/>
            <p:nvPr/>
          </p:nvSpPr>
          <p:spPr>
            <a:xfrm>
              <a:off x="5000661" y="4800550"/>
              <a:ext cx="1552663" cy="68578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2">
                      <a:lumMod val="75000"/>
                    </a:schemeClr>
                  </a:solidFill>
                </a:rPr>
                <a:t>Operations  and Engineering</a:t>
              </a:r>
            </a:p>
            <a:p>
              <a:pPr algn="ctr" fontAlgn="auto">
                <a:spcBef>
                  <a:spcPts val="0"/>
                </a:spcBef>
                <a:spcAft>
                  <a:spcPts val="0"/>
                </a:spcAft>
                <a:defRPr/>
              </a:pPr>
              <a:r>
                <a:rPr lang="en-US" sz="1400" b="1" dirty="0">
                  <a:solidFill>
                    <a:schemeClr val="tx2">
                      <a:lumMod val="75000"/>
                    </a:schemeClr>
                  </a:solidFill>
                </a:rPr>
                <a:t>Directorate</a:t>
              </a:r>
            </a:p>
          </p:txBody>
        </p:sp>
        <p:cxnSp>
          <p:nvCxnSpPr>
            <p:cNvPr id="45" name="Straight Connector 44"/>
            <p:cNvCxnSpPr/>
            <p:nvPr/>
          </p:nvCxnSpPr>
          <p:spPr>
            <a:xfrm>
              <a:off x="1018986" y="4495755"/>
              <a:ext cx="690601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7162959" y="4800550"/>
              <a:ext cx="1520911" cy="747701"/>
            </a:xfrm>
            <a:prstGeom prst="round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2">
                      <a:lumMod val="90000"/>
                    </a:schemeClr>
                  </a:solidFill>
                </a:rPr>
                <a:t>EM Program</a:t>
              </a:r>
            </a:p>
            <a:p>
              <a:pPr algn="ctr" fontAlgn="auto">
                <a:spcBef>
                  <a:spcPts val="0"/>
                </a:spcBef>
                <a:spcAft>
                  <a:spcPts val="0"/>
                </a:spcAft>
                <a:defRPr/>
              </a:pPr>
              <a:r>
                <a:rPr lang="en-US" b="1" dirty="0">
                  <a:solidFill>
                    <a:schemeClr val="bg2">
                      <a:lumMod val="90000"/>
                    </a:schemeClr>
                  </a:solidFill>
                </a:rPr>
                <a:t>Office</a:t>
              </a:r>
            </a:p>
          </p:txBody>
        </p:sp>
        <p:cxnSp>
          <p:nvCxnSpPr>
            <p:cNvPr id="47" name="Straight Connector 46"/>
            <p:cNvCxnSpPr/>
            <p:nvPr/>
          </p:nvCxnSpPr>
          <p:spPr>
            <a:xfrm>
              <a:off x="723694" y="4114761"/>
              <a:ext cx="7696636"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18803" name="TextBox 47"/>
            <p:cNvSpPr txBox="1">
              <a:spLocks noChangeArrowheads="1"/>
            </p:cNvSpPr>
            <p:nvPr/>
          </p:nvSpPr>
          <p:spPr bwMode="auto">
            <a:xfrm>
              <a:off x="228366" y="3697036"/>
              <a:ext cx="688433" cy="646321"/>
            </a:xfrm>
            <a:prstGeom prst="rect">
              <a:avLst/>
            </a:prstGeom>
            <a:noFill/>
            <a:ln w="9525">
              <a:noFill/>
              <a:miter lim="800000"/>
              <a:headEnd/>
              <a:tailEnd/>
            </a:ln>
          </p:spPr>
          <p:txBody>
            <a:bodyPr wrap="none">
              <a:spAutoFit/>
            </a:bodyPr>
            <a:lstStyle/>
            <a:p>
              <a:pPr algn="ctr"/>
              <a:r>
                <a:rPr lang="en-US">
                  <a:latin typeface="Franklin Gothic Book" pitchFamily="34" charset="0"/>
                </a:rPr>
                <a:t>Level</a:t>
              </a:r>
            </a:p>
            <a:p>
              <a:pPr algn="ctr"/>
              <a:r>
                <a:rPr lang="en-US">
                  <a:latin typeface="Franklin Gothic Book" pitchFamily="34" charset="0"/>
                </a:rPr>
                <a:t>1</a:t>
              </a: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Emergency management placement</a:t>
            </a:r>
            <a:endParaRPr lang="en-US" dirty="0"/>
          </a:p>
        </p:txBody>
      </p:sp>
      <p:sp>
        <p:nvSpPr>
          <p:cNvPr id="7" name="Slide Number Placeholder 6"/>
          <p:cNvSpPr>
            <a:spLocks noGrp="1"/>
          </p:cNvSpPr>
          <p:nvPr>
            <p:ph type="sldNum" sz="quarter" idx="12"/>
          </p:nvPr>
        </p:nvSpPr>
        <p:spPr>
          <a:xfrm>
            <a:off x="8156575" y="6381750"/>
            <a:ext cx="758825" cy="247650"/>
          </a:xfrm>
        </p:spPr>
        <p:txBody>
          <a:bodyPr/>
          <a:lstStyle/>
          <a:p>
            <a:pPr>
              <a:defRPr/>
            </a:pPr>
            <a:fld id="{E6CC0117-E83E-4845-860F-060C9B868549}" type="slidenum">
              <a:rPr lang="en-US"/>
              <a:pPr>
                <a:defRPr/>
              </a:pPr>
              <a:t>52</a:t>
            </a:fld>
            <a:endParaRPr lang="en-US" dirty="0"/>
          </a:p>
        </p:txBody>
      </p:sp>
      <p:grpSp>
        <p:nvGrpSpPr>
          <p:cNvPr id="120855" name="Group 23"/>
          <p:cNvGrpSpPr>
            <a:grpSpLocks/>
          </p:cNvGrpSpPr>
          <p:nvPr/>
        </p:nvGrpSpPr>
        <p:grpSpPr bwMode="auto">
          <a:xfrm>
            <a:off x="247650" y="1295400"/>
            <a:ext cx="8362950" cy="4114800"/>
            <a:chOff x="156" y="816"/>
            <a:chExt cx="5268" cy="2592"/>
          </a:xfrm>
        </p:grpSpPr>
        <p:cxnSp>
          <p:nvCxnSpPr>
            <p:cNvPr id="24" name="Straight Connector 23"/>
            <p:cNvCxnSpPr/>
            <p:nvPr/>
          </p:nvCxnSpPr>
          <p:spPr>
            <a:xfrm rot="5400000" flipH="1">
              <a:off x="4743" y="3042"/>
              <a:ext cx="398" cy="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flipH="1">
              <a:off x="2690" y="2554"/>
              <a:ext cx="397" cy="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flipH="1">
              <a:off x="4741" y="2555"/>
              <a:ext cx="397" cy="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a:off x="784" y="2554"/>
              <a:ext cx="397" cy="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2526" y="2448"/>
              <a:ext cx="738" cy="43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2">
                      <a:lumMod val="75000"/>
                    </a:schemeClr>
                  </a:solidFill>
                </a:rPr>
                <a:t>Intermodal</a:t>
              </a:r>
            </a:p>
            <a:p>
              <a:pPr algn="ctr" fontAlgn="auto">
                <a:spcBef>
                  <a:spcPts val="0"/>
                </a:spcBef>
                <a:spcAft>
                  <a:spcPts val="0"/>
                </a:spcAft>
                <a:defRPr/>
              </a:pPr>
              <a:r>
                <a:rPr lang="en-US" sz="1400" b="1" dirty="0">
                  <a:solidFill>
                    <a:schemeClr val="tx2">
                      <a:lumMod val="75000"/>
                    </a:schemeClr>
                  </a:solidFill>
                </a:rPr>
                <a:t>Systems</a:t>
              </a:r>
            </a:p>
            <a:p>
              <a:pPr algn="ctr" fontAlgn="auto">
                <a:spcBef>
                  <a:spcPts val="0"/>
                </a:spcBef>
                <a:spcAft>
                  <a:spcPts val="0"/>
                </a:spcAft>
                <a:defRPr/>
              </a:pPr>
              <a:r>
                <a:rPr lang="en-US" sz="1400" b="1" dirty="0">
                  <a:solidFill>
                    <a:schemeClr val="tx2">
                      <a:lumMod val="75000"/>
                    </a:schemeClr>
                  </a:solidFill>
                </a:rPr>
                <a:t>Directorate</a:t>
              </a:r>
            </a:p>
          </p:txBody>
        </p:sp>
        <p:sp>
          <p:nvSpPr>
            <p:cNvPr id="29" name="Rounded Rectangle 28"/>
            <p:cNvSpPr/>
            <p:nvPr/>
          </p:nvSpPr>
          <p:spPr>
            <a:xfrm>
              <a:off x="3888" y="1535"/>
              <a:ext cx="912" cy="37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2">
                      <a:lumMod val="75000"/>
                    </a:schemeClr>
                  </a:solidFill>
                </a:rPr>
                <a:t>Chief of Staff</a:t>
              </a:r>
            </a:p>
          </p:txBody>
        </p:sp>
        <p:sp>
          <p:nvSpPr>
            <p:cNvPr id="30" name="Rounded Rectangle 29"/>
            <p:cNvSpPr/>
            <p:nvPr/>
          </p:nvSpPr>
          <p:spPr>
            <a:xfrm>
              <a:off x="2763" y="897"/>
              <a:ext cx="882" cy="37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2">
                      <a:lumMod val="75000"/>
                    </a:schemeClr>
                  </a:solidFill>
                </a:rPr>
                <a:t>Secretary</a:t>
              </a:r>
            </a:p>
          </p:txBody>
        </p:sp>
        <p:cxnSp>
          <p:nvCxnSpPr>
            <p:cNvPr id="31" name="Straight Connector 30"/>
            <p:cNvCxnSpPr>
              <a:endCxn id="30" idx="2"/>
            </p:cNvCxnSpPr>
            <p:nvPr/>
          </p:nvCxnSpPr>
          <p:spPr>
            <a:xfrm rot="16200000" flipV="1">
              <a:off x="2664" y="1816"/>
              <a:ext cx="1092" cy="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0800000">
              <a:off x="3216" y="1710"/>
              <a:ext cx="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24" y="816"/>
              <a:ext cx="1546" cy="268"/>
            </a:xfrm>
            <a:prstGeom prst="rect">
              <a:avLst/>
            </a:prstGeom>
            <a:solidFill>
              <a:schemeClr val="accent1">
                <a:lumMod val="75000"/>
              </a:schemeClr>
            </a:solidFill>
            <a:ln w="28575">
              <a:solidFill>
                <a:schemeClr val="accent6"/>
              </a:solidFill>
            </a:ln>
          </p:spPr>
          <p:txBody>
            <a:bodyPr wrap="none">
              <a:spAutoFit/>
            </a:bodyPr>
            <a:lstStyle/>
            <a:p>
              <a:pPr fontAlgn="auto">
                <a:spcBef>
                  <a:spcPts val="0"/>
                </a:spcBef>
                <a:spcAft>
                  <a:spcPts val="0"/>
                </a:spcAft>
                <a:defRPr/>
              </a:pPr>
              <a:r>
                <a:rPr lang="en-US" sz="2000" b="1" dirty="0">
                  <a:latin typeface="+mn-lt"/>
                  <a:cs typeface="+mn-cs"/>
                </a:rPr>
                <a:t>THIRD  BEST OPTION</a:t>
              </a:r>
            </a:p>
          </p:txBody>
        </p:sp>
        <p:sp>
          <p:nvSpPr>
            <p:cNvPr id="50" name="Rounded Rectangle 49"/>
            <p:cNvSpPr/>
            <p:nvPr/>
          </p:nvSpPr>
          <p:spPr>
            <a:xfrm>
              <a:off x="624" y="2522"/>
              <a:ext cx="738" cy="32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2">
                      <a:lumMod val="75000"/>
                    </a:schemeClr>
                  </a:solidFill>
                </a:rPr>
                <a:t>Fin/Admin</a:t>
              </a:r>
            </a:p>
            <a:p>
              <a:pPr algn="ctr" fontAlgn="auto">
                <a:spcBef>
                  <a:spcPts val="0"/>
                </a:spcBef>
                <a:spcAft>
                  <a:spcPts val="0"/>
                </a:spcAft>
                <a:defRPr/>
              </a:pPr>
              <a:r>
                <a:rPr lang="en-US" sz="1400" b="1" dirty="0">
                  <a:solidFill>
                    <a:schemeClr val="tx2">
                      <a:lumMod val="75000"/>
                    </a:schemeClr>
                  </a:solidFill>
                </a:rPr>
                <a:t>Directorate</a:t>
              </a:r>
            </a:p>
          </p:txBody>
        </p:sp>
        <p:sp>
          <p:nvSpPr>
            <p:cNvPr id="51" name="Rounded Rectangle 50"/>
            <p:cNvSpPr/>
            <p:nvPr/>
          </p:nvSpPr>
          <p:spPr>
            <a:xfrm>
              <a:off x="4446" y="2400"/>
              <a:ext cx="978" cy="44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2">
                      <a:lumMod val="75000"/>
                    </a:schemeClr>
                  </a:solidFill>
                </a:rPr>
                <a:t>Operations  and Engineering</a:t>
              </a:r>
            </a:p>
            <a:p>
              <a:pPr algn="ctr" fontAlgn="auto">
                <a:spcBef>
                  <a:spcPts val="0"/>
                </a:spcBef>
                <a:spcAft>
                  <a:spcPts val="0"/>
                </a:spcAft>
                <a:defRPr/>
              </a:pPr>
              <a:r>
                <a:rPr lang="en-US" sz="1400" b="1" dirty="0">
                  <a:solidFill>
                    <a:schemeClr val="tx2">
                      <a:lumMod val="75000"/>
                    </a:schemeClr>
                  </a:solidFill>
                </a:rPr>
                <a:t>Directorate</a:t>
              </a:r>
            </a:p>
          </p:txBody>
        </p:sp>
        <p:cxnSp>
          <p:nvCxnSpPr>
            <p:cNvPr id="52" name="Straight Connector 51"/>
            <p:cNvCxnSpPr/>
            <p:nvPr/>
          </p:nvCxnSpPr>
          <p:spPr>
            <a:xfrm>
              <a:off x="978" y="2360"/>
              <a:ext cx="396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4466" y="3009"/>
              <a:ext cx="958" cy="399"/>
            </a:xfrm>
            <a:prstGeom prst="round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2">
                      <a:lumMod val="90000"/>
                    </a:schemeClr>
                  </a:solidFill>
                </a:rPr>
                <a:t>EM Program</a:t>
              </a:r>
            </a:p>
            <a:p>
              <a:pPr algn="ctr" fontAlgn="auto">
                <a:spcBef>
                  <a:spcPts val="0"/>
                </a:spcBef>
                <a:spcAft>
                  <a:spcPts val="0"/>
                </a:spcAft>
                <a:defRPr/>
              </a:pPr>
              <a:r>
                <a:rPr lang="en-US" b="1" dirty="0">
                  <a:solidFill>
                    <a:schemeClr val="bg2">
                      <a:lumMod val="90000"/>
                    </a:schemeClr>
                  </a:solidFill>
                </a:rPr>
                <a:t>Office</a:t>
              </a:r>
            </a:p>
          </p:txBody>
        </p:sp>
        <p:cxnSp>
          <p:nvCxnSpPr>
            <p:cNvPr id="54" name="Straight Connector 53"/>
            <p:cNvCxnSpPr/>
            <p:nvPr/>
          </p:nvCxnSpPr>
          <p:spPr>
            <a:xfrm>
              <a:off x="720" y="2075"/>
              <a:ext cx="4656"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20851" name="TextBox 54"/>
            <p:cNvSpPr txBox="1">
              <a:spLocks noChangeArrowheads="1"/>
            </p:cNvSpPr>
            <p:nvPr/>
          </p:nvSpPr>
          <p:spPr bwMode="auto">
            <a:xfrm>
              <a:off x="156" y="1872"/>
              <a:ext cx="528" cy="404"/>
            </a:xfrm>
            <a:prstGeom prst="rect">
              <a:avLst/>
            </a:prstGeom>
            <a:noFill/>
            <a:ln w="9525">
              <a:noFill/>
              <a:miter lim="800000"/>
              <a:headEnd/>
              <a:tailEnd/>
            </a:ln>
          </p:spPr>
          <p:txBody>
            <a:bodyPr>
              <a:spAutoFit/>
            </a:bodyPr>
            <a:lstStyle/>
            <a:p>
              <a:pPr algn="ctr"/>
              <a:r>
                <a:rPr lang="en-US">
                  <a:latin typeface="Franklin Gothic Book" pitchFamily="34" charset="0"/>
                </a:rPr>
                <a:t>Level 1</a:t>
              </a:r>
            </a:p>
          </p:txBody>
        </p:sp>
        <p:sp>
          <p:nvSpPr>
            <p:cNvPr id="120852" name="TextBox 55"/>
            <p:cNvSpPr txBox="1">
              <a:spLocks noChangeArrowheads="1"/>
            </p:cNvSpPr>
            <p:nvPr/>
          </p:nvSpPr>
          <p:spPr bwMode="auto">
            <a:xfrm>
              <a:off x="180" y="2736"/>
              <a:ext cx="482" cy="404"/>
            </a:xfrm>
            <a:prstGeom prst="rect">
              <a:avLst/>
            </a:prstGeom>
            <a:noFill/>
            <a:ln w="9525">
              <a:noFill/>
              <a:miter lim="800000"/>
              <a:headEnd/>
              <a:tailEnd/>
            </a:ln>
          </p:spPr>
          <p:txBody>
            <a:bodyPr>
              <a:spAutoFit/>
            </a:bodyPr>
            <a:lstStyle/>
            <a:p>
              <a:pPr algn="ctr"/>
              <a:r>
                <a:rPr lang="en-US">
                  <a:latin typeface="Franklin Gothic Book" pitchFamily="34" charset="0"/>
                </a:rPr>
                <a:t>Level</a:t>
              </a:r>
            </a:p>
            <a:p>
              <a:pPr algn="ctr"/>
              <a:r>
                <a:rPr lang="en-US">
                  <a:latin typeface="Franklin Gothic Book" pitchFamily="34" charset="0"/>
                </a:rPr>
                <a:t>2</a:t>
              </a:r>
            </a:p>
          </p:txBody>
        </p:sp>
        <p:cxnSp>
          <p:nvCxnSpPr>
            <p:cNvPr id="57" name="Straight Connector 56"/>
            <p:cNvCxnSpPr/>
            <p:nvPr/>
          </p:nvCxnSpPr>
          <p:spPr>
            <a:xfrm>
              <a:off x="768" y="2928"/>
              <a:ext cx="4656"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86800" cy="838200"/>
          </a:xfrm>
        </p:spPr>
        <p:txBody>
          <a:bodyPr/>
          <a:lstStyle/>
          <a:p>
            <a:pPr eaLnBrk="1" fontAlgn="auto" hangingPunct="1">
              <a:spcAft>
                <a:spcPts val="0"/>
              </a:spcAft>
              <a:defRPr/>
            </a:pPr>
            <a:r>
              <a:rPr lang="en-US" dirty="0" smtClean="0"/>
              <a:t>Emergency management placement</a:t>
            </a:r>
            <a:endParaRPr lang="en-US" dirty="0"/>
          </a:p>
        </p:txBody>
      </p:sp>
      <p:sp>
        <p:nvSpPr>
          <p:cNvPr id="7" name="Slide Number Placeholder 6"/>
          <p:cNvSpPr>
            <a:spLocks noGrp="1"/>
          </p:cNvSpPr>
          <p:nvPr>
            <p:ph type="sldNum" sz="quarter" idx="12"/>
          </p:nvPr>
        </p:nvSpPr>
        <p:spPr>
          <a:xfrm>
            <a:off x="8156575" y="6381750"/>
            <a:ext cx="758825" cy="247650"/>
          </a:xfrm>
        </p:spPr>
        <p:txBody>
          <a:bodyPr/>
          <a:lstStyle/>
          <a:p>
            <a:pPr>
              <a:defRPr/>
            </a:pPr>
            <a:fld id="{F3D2B1A4-41D1-4192-811D-9FD3B0ACBE07}" type="slidenum">
              <a:rPr lang="en-US"/>
              <a:pPr>
                <a:defRPr/>
              </a:pPr>
              <a:t>53</a:t>
            </a:fld>
            <a:endParaRPr lang="en-US" dirty="0"/>
          </a:p>
        </p:txBody>
      </p:sp>
      <p:sp>
        <p:nvSpPr>
          <p:cNvPr id="48" name="TextBox 47"/>
          <p:cNvSpPr txBox="1"/>
          <p:nvPr/>
        </p:nvSpPr>
        <p:spPr bwMode="auto">
          <a:xfrm>
            <a:off x="304800" y="1219200"/>
            <a:ext cx="1865313" cy="400050"/>
          </a:xfrm>
          <a:prstGeom prst="rect">
            <a:avLst/>
          </a:prstGeom>
          <a:solidFill>
            <a:schemeClr val="accent1">
              <a:lumMod val="75000"/>
            </a:schemeClr>
          </a:solidFill>
          <a:ln w="28575">
            <a:solidFill>
              <a:schemeClr val="accent6"/>
            </a:solidFill>
          </a:ln>
        </p:spPr>
        <p:txBody>
          <a:bodyPr wrap="none">
            <a:spAutoFit/>
          </a:bodyPr>
          <a:lstStyle/>
          <a:p>
            <a:pPr fontAlgn="auto">
              <a:spcBef>
                <a:spcPts val="0"/>
              </a:spcBef>
              <a:spcAft>
                <a:spcPts val="0"/>
              </a:spcAft>
              <a:defRPr/>
            </a:pPr>
            <a:r>
              <a:rPr lang="en-US" sz="2000" b="1" dirty="0">
                <a:latin typeface="+mn-lt"/>
                <a:cs typeface="+mn-cs"/>
              </a:rPr>
              <a:t>WORST OPTION</a:t>
            </a:r>
          </a:p>
        </p:txBody>
      </p:sp>
      <p:cxnSp>
        <p:nvCxnSpPr>
          <p:cNvPr id="36" name="Straight Connector 35"/>
          <p:cNvCxnSpPr/>
          <p:nvPr/>
        </p:nvCxnSpPr>
        <p:spPr bwMode="auto">
          <a:xfrm rot="5400000" flipH="1" flipV="1">
            <a:off x="6989762" y="5222876"/>
            <a:ext cx="56197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auto">
          <a:xfrm>
            <a:off x="3365500" y="4941888"/>
            <a:ext cx="39052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auto">
          <a:xfrm>
            <a:off x="3011488" y="3959225"/>
            <a:ext cx="21145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rot="5400000" flipH="1">
            <a:off x="4711700" y="3663951"/>
            <a:ext cx="688975" cy="127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auto">
          <a:xfrm rot="5400000" flipH="1">
            <a:off x="7468394" y="2961482"/>
            <a:ext cx="687387" cy="127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rot="5400000" flipH="1" flipV="1">
            <a:off x="2778125" y="4240213"/>
            <a:ext cx="56197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auto">
          <a:xfrm rot="5400000" flipH="1">
            <a:off x="4182269" y="2089944"/>
            <a:ext cx="688975" cy="142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rot="5400000" flipH="1">
            <a:off x="7454900" y="2328863"/>
            <a:ext cx="688975" cy="127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auto">
          <a:xfrm rot="5400000" flipH="1">
            <a:off x="1510506" y="2328069"/>
            <a:ext cx="688975" cy="142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bwMode="auto">
          <a:xfrm>
            <a:off x="3949700" y="2146300"/>
            <a:ext cx="1176338" cy="68738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2">
                    <a:lumMod val="75000"/>
                  </a:schemeClr>
                </a:solidFill>
              </a:rPr>
              <a:t>Intermodal</a:t>
            </a:r>
          </a:p>
          <a:p>
            <a:pPr algn="ctr" fontAlgn="auto">
              <a:spcBef>
                <a:spcPts val="0"/>
              </a:spcBef>
              <a:spcAft>
                <a:spcPts val="0"/>
              </a:spcAft>
              <a:defRPr/>
            </a:pPr>
            <a:r>
              <a:rPr lang="en-US" sz="1400" b="1" dirty="0">
                <a:solidFill>
                  <a:schemeClr val="tx2">
                    <a:lumMod val="75000"/>
                  </a:schemeClr>
                </a:solidFill>
              </a:rPr>
              <a:t>Systems</a:t>
            </a:r>
          </a:p>
          <a:p>
            <a:pPr algn="ctr" fontAlgn="auto">
              <a:spcBef>
                <a:spcPts val="0"/>
              </a:spcBef>
              <a:spcAft>
                <a:spcPts val="0"/>
              </a:spcAft>
              <a:defRPr/>
            </a:pPr>
            <a:r>
              <a:rPr lang="en-US" sz="1400" b="1" dirty="0">
                <a:solidFill>
                  <a:schemeClr val="tx2">
                    <a:lumMod val="75000"/>
                  </a:schemeClr>
                </a:solidFill>
              </a:rPr>
              <a:t>Directorate</a:t>
            </a:r>
          </a:p>
        </p:txBody>
      </p:sp>
      <p:sp>
        <p:nvSpPr>
          <p:cNvPr id="46" name="Rounded Rectangle 45"/>
          <p:cNvSpPr/>
          <p:nvPr/>
        </p:nvSpPr>
        <p:spPr bwMode="auto">
          <a:xfrm>
            <a:off x="3810000" y="1209675"/>
            <a:ext cx="1406525" cy="64135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2">
                    <a:lumMod val="75000"/>
                  </a:schemeClr>
                </a:solidFill>
              </a:rPr>
              <a:t>Secretary</a:t>
            </a:r>
          </a:p>
        </p:txBody>
      </p:sp>
      <p:sp>
        <p:nvSpPr>
          <p:cNvPr id="58" name="Rounded Rectangle 57"/>
          <p:cNvSpPr/>
          <p:nvPr/>
        </p:nvSpPr>
        <p:spPr bwMode="auto">
          <a:xfrm>
            <a:off x="1282700" y="2271713"/>
            <a:ext cx="1177925" cy="56197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2">
                    <a:lumMod val="75000"/>
                  </a:schemeClr>
                </a:solidFill>
              </a:rPr>
              <a:t>Fin/Admin</a:t>
            </a:r>
          </a:p>
          <a:p>
            <a:pPr algn="ctr" fontAlgn="auto">
              <a:spcBef>
                <a:spcPts val="0"/>
              </a:spcBef>
              <a:spcAft>
                <a:spcPts val="0"/>
              </a:spcAft>
              <a:defRPr/>
            </a:pPr>
            <a:r>
              <a:rPr lang="en-US" sz="1400" b="1" dirty="0">
                <a:solidFill>
                  <a:schemeClr val="tx2">
                    <a:lumMod val="75000"/>
                  </a:schemeClr>
                </a:solidFill>
              </a:rPr>
              <a:t>Directorate</a:t>
            </a:r>
          </a:p>
        </p:txBody>
      </p:sp>
      <p:sp>
        <p:nvSpPr>
          <p:cNvPr id="59" name="Rounded Rectangle 58"/>
          <p:cNvSpPr/>
          <p:nvPr/>
        </p:nvSpPr>
        <p:spPr bwMode="auto">
          <a:xfrm>
            <a:off x="7011988" y="2146300"/>
            <a:ext cx="1558925" cy="68738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2">
                    <a:lumMod val="75000"/>
                  </a:schemeClr>
                </a:solidFill>
              </a:rPr>
              <a:t>Operations  and Engineering</a:t>
            </a:r>
          </a:p>
          <a:p>
            <a:pPr algn="ctr" fontAlgn="auto">
              <a:spcBef>
                <a:spcPts val="0"/>
              </a:spcBef>
              <a:spcAft>
                <a:spcPts val="0"/>
              </a:spcAft>
              <a:defRPr/>
            </a:pPr>
            <a:r>
              <a:rPr lang="en-US" sz="1400" b="1" dirty="0">
                <a:solidFill>
                  <a:schemeClr val="tx2">
                    <a:lumMod val="75000"/>
                  </a:schemeClr>
                </a:solidFill>
              </a:rPr>
              <a:t>Directorate</a:t>
            </a:r>
          </a:p>
        </p:txBody>
      </p:sp>
      <p:cxnSp>
        <p:nvCxnSpPr>
          <p:cNvPr id="60" name="Straight Connector 59"/>
          <p:cNvCxnSpPr/>
          <p:nvPr/>
        </p:nvCxnSpPr>
        <p:spPr bwMode="auto">
          <a:xfrm>
            <a:off x="1828800" y="1981200"/>
            <a:ext cx="5976938" cy="952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bwMode="auto">
          <a:xfrm>
            <a:off x="6734175" y="5222875"/>
            <a:ext cx="1144588" cy="492125"/>
          </a:xfrm>
          <a:prstGeom prst="roundRect">
            <a:avLst/>
          </a:prstGeom>
          <a:solidFill>
            <a:schemeClr val="tx1">
              <a:lumMod val="50000"/>
              <a:lumOff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bg2">
                    <a:lumMod val="90000"/>
                  </a:schemeClr>
                </a:solidFill>
              </a:rPr>
              <a:t>EM Program</a:t>
            </a:r>
          </a:p>
          <a:p>
            <a:pPr algn="ctr" fontAlgn="auto">
              <a:spcBef>
                <a:spcPts val="0"/>
              </a:spcBef>
              <a:spcAft>
                <a:spcPts val="0"/>
              </a:spcAft>
              <a:defRPr/>
            </a:pPr>
            <a:r>
              <a:rPr lang="en-US" sz="1200" b="1" dirty="0">
                <a:solidFill>
                  <a:schemeClr val="bg2">
                    <a:lumMod val="90000"/>
                  </a:schemeClr>
                </a:solidFill>
              </a:rPr>
              <a:t>Office</a:t>
            </a:r>
          </a:p>
        </p:txBody>
      </p:sp>
      <p:cxnSp>
        <p:nvCxnSpPr>
          <p:cNvPr id="62" name="Straight Connector 61"/>
          <p:cNvCxnSpPr/>
          <p:nvPr/>
        </p:nvCxnSpPr>
        <p:spPr bwMode="auto">
          <a:xfrm>
            <a:off x="1144588" y="1920875"/>
            <a:ext cx="7426325"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bwMode="auto">
          <a:xfrm>
            <a:off x="1144588" y="2974975"/>
            <a:ext cx="7426325"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bwMode="auto">
          <a:xfrm>
            <a:off x="7192963" y="3103563"/>
            <a:ext cx="1177925" cy="57467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2">
                    <a:lumMod val="75000"/>
                  </a:schemeClr>
                </a:solidFill>
              </a:rPr>
              <a:t>Operations</a:t>
            </a:r>
          </a:p>
          <a:p>
            <a:pPr algn="ctr" fontAlgn="auto">
              <a:spcBef>
                <a:spcPts val="0"/>
              </a:spcBef>
              <a:spcAft>
                <a:spcPts val="0"/>
              </a:spcAft>
              <a:defRPr/>
            </a:pPr>
            <a:r>
              <a:rPr lang="en-US" sz="1400" b="1" dirty="0">
                <a:solidFill>
                  <a:schemeClr val="tx2">
                    <a:lumMod val="75000"/>
                  </a:schemeClr>
                </a:solidFill>
              </a:rPr>
              <a:t>Division</a:t>
            </a:r>
          </a:p>
        </p:txBody>
      </p:sp>
      <p:sp>
        <p:nvSpPr>
          <p:cNvPr id="65" name="Rounded Rectangle 64"/>
          <p:cNvSpPr/>
          <p:nvPr/>
        </p:nvSpPr>
        <p:spPr bwMode="auto">
          <a:xfrm>
            <a:off x="4460875" y="3817938"/>
            <a:ext cx="1177925" cy="573087"/>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2">
                    <a:lumMod val="75000"/>
                  </a:schemeClr>
                </a:solidFill>
              </a:rPr>
              <a:t>Highways</a:t>
            </a:r>
          </a:p>
          <a:p>
            <a:pPr algn="ctr" fontAlgn="auto">
              <a:spcBef>
                <a:spcPts val="0"/>
              </a:spcBef>
              <a:spcAft>
                <a:spcPts val="0"/>
              </a:spcAft>
              <a:defRPr/>
            </a:pPr>
            <a:r>
              <a:rPr lang="en-US" sz="1400" b="1" dirty="0">
                <a:solidFill>
                  <a:schemeClr val="tx2">
                    <a:lumMod val="75000"/>
                  </a:schemeClr>
                </a:solidFill>
              </a:rPr>
              <a:t>Branch</a:t>
            </a:r>
          </a:p>
        </p:txBody>
      </p:sp>
      <p:sp>
        <p:nvSpPr>
          <p:cNvPr id="66" name="Rounded Rectangle 65"/>
          <p:cNvSpPr/>
          <p:nvPr/>
        </p:nvSpPr>
        <p:spPr bwMode="auto">
          <a:xfrm>
            <a:off x="2647950" y="4521200"/>
            <a:ext cx="1176338" cy="57308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chemeClr val="tx2">
                    <a:lumMod val="75000"/>
                  </a:schemeClr>
                </a:solidFill>
              </a:rPr>
              <a:t>Tool Road</a:t>
            </a:r>
          </a:p>
          <a:p>
            <a:pPr algn="ctr" fontAlgn="auto">
              <a:spcBef>
                <a:spcPts val="0"/>
              </a:spcBef>
              <a:spcAft>
                <a:spcPts val="0"/>
              </a:spcAft>
              <a:defRPr/>
            </a:pPr>
            <a:r>
              <a:rPr lang="en-US" sz="1400" b="1" dirty="0">
                <a:solidFill>
                  <a:schemeClr val="tx2">
                    <a:lumMod val="75000"/>
                  </a:schemeClr>
                </a:solidFill>
              </a:rPr>
              <a:t>Section</a:t>
            </a:r>
          </a:p>
        </p:txBody>
      </p:sp>
      <p:cxnSp>
        <p:nvCxnSpPr>
          <p:cNvPr id="67" name="Straight Connector 66"/>
          <p:cNvCxnSpPr/>
          <p:nvPr/>
        </p:nvCxnSpPr>
        <p:spPr bwMode="auto">
          <a:xfrm>
            <a:off x="5049838" y="3325813"/>
            <a:ext cx="21145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bwMode="auto">
          <a:xfrm>
            <a:off x="1144588" y="3748088"/>
            <a:ext cx="7427912"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bwMode="auto">
          <a:xfrm>
            <a:off x="1144588" y="4449763"/>
            <a:ext cx="7427912"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bwMode="auto">
          <a:xfrm>
            <a:off x="1144588" y="5153025"/>
            <a:ext cx="7426325"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22910" name="TextBox 70"/>
          <p:cNvSpPr txBox="1">
            <a:spLocks noChangeArrowheads="1"/>
          </p:cNvSpPr>
          <p:nvPr/>
        </p:nvSpPr>
        <p:spPr bwMode="auto">
          <a:xfrm>
            <a:off x="190500" y="2590800"/>
            <a:ext cx="800100" cy="641350"/>
          </a:xfrm>
          <a:prstGeom prst="rect">
            <a:avLst/>
          </a:prstGeom>
          <a:noFill/>
          <a:ln w="9525">
            <a:noFill/>
            <a:miter lim="800000"/>
            <a:headEnd/>
            <a:tailEnd/>
          </a:ln>
        </p:spPr>
        <p:txBody>
          <a:bodyPr>
            <a:spAutoFit/>
          </a:bodyPr>
          <a:lstStyle/>
          <a:p>
            <a:pPr algn="ctr"/>
            <a:r>
              <a:rPr lang="en-US">
                <a:latin typeface="Franklin Gothic Book" pitchFamily="34" charset="0"/>
              </a:rPr>
              <a:t>Level</a:t>
            </a:r>
          </a:p>
          <a:p>
            <a:pPr algn="ctr"/>
            <a:r>
              <a:rPr lang="en-US">
                <a:latin typeface="Franklin Gothic Book" pitchFamily="34" charset="0"/>
              </a:rPr>
              <a:t>2</a:t>
            </a:r>
          </a:p>
        </p:txBody>
      </p:sp>
      <p:sp>
        <p:nvSpPr>
          <p:cNvPr id="122911" name="TextBox 71"/>
          <p:cNvSpPr txBox="1">
            <a:spLocks noChangeArrowheads="1"/>
          </p:cNvSpPr>
          <p:nvPr/>
        </p:nvSpPr>
        <p:spPr bwMode="auto">
          <a:xfrm>
            <a:off x="190500" y="3352800"/>
            <a:ext cx="801688" cy="641350"/>
          </a:xfrm>
          <a:prstGeom prst="rect">
            <a:avLst/>
          </a:prstGeom>
          <a:noFill/>
          <a:ln w="9525">
            <a:noFill/>
            <a:miter lim="800000"/>
            <a:headEnd/>
            <a:tailEnd/>
          </a:ln>
        </p:spPr>
        <p:txBody>
          <a:bodyPr>
            <a:spAutoFit/>
          </a:bodyPr>
          <a:lstStyle/>
          <a:p>
            <a:pPr algn="ctr"/>
            <a:r>
              <a:rPr lang="en-US">
                <a:latin typeface="Franklin Gothic Book" pitchFamily="34" charset="0"/>
              </a:rPr>
              <a:t>Level</a:t>
            </a:r>
          </a:p>
          <a:p>
            <a:pPr algn="ctr"/>
            <a:r>
              <a:rPr lang="en-US">
                <a:latin typeface="Franklin Gothic Book" pitchFamily="34" charset="0"/>
              </a:rPr>
              <a:t>3</a:t>
            </a:r>
          </a:p>
        </p:txBody>
      </p:sp>
      <p:sp>
        <p:nvSpPr>
          <p:cNvPr id="122912" name="TextBox 72"/>
          <p:cNvSpPr txBox="1">
            <a:spLocks noChangeArrowheads="1"/>
          </p:cNvSpPr>
          <p:nvPr/>
        </p:nvSpPr>
        <p:spPr bwMode="auto">
          <a:xfrm>
            <a:off x="190500" y="4114800"/>
            <a:ext cx="801688" cy="641350"/>
          </a:xfrm>
          <a:prstGeom prst="rect">
            <a:avLst/>
          </a:prstGeom>
          <a:noFill/>
          <a:ln w="9525">
            <a:noFill/>
            <a:miter lim="800000"/>
            <a:headEnd/>
            <a:tailEnd/>
          </a:ln>
        </p:spPr>
        <p:txBody>
          <a:bodyPr>
            <a:spAutoFit/>
          </a:bodyPr>
          <a:lstStyle/>
          <a:p>
            <a:pPr algn="ctr"/>
            <a:r>
              <a:rPr lang="en-US">
                <a:latin typeface="Franklin Gothic Book" pitchFamily="34" charset="0"/>
              </a:rPr>
              <a:t>Level</a:t>
            </a:r>
          </a:p>
          <a:p>
            <a:pPr algn="ctr"/>
            <a:r>
              <a:rPr lang="en-US">
                <a:latin typeface="Franklin Gothic Book" pitchFamily="34" charset="0"/>
              </a:rPr>
              <a:t>4</a:t>
            </a:r>
          </a:p>
        </p:txBody>
      </p:sp>
      <p:sp>
        <p:nvSpPr>
          <p:cNvPr id="122913" name="TextBox 73"/>
          <p:cNvSpPr txBox="1">
            <a:spLocks noChangeArrowheads="1"/>
          </p:cNvSpPr>
          <p:nvPr/>
        </p:nvSpPr>
        <p:spPr bwMode="auto">
          <a:xfrm>
            <a:off x="190500" y="4800600"/>
            <a:ext cx="801688" cy="641350"/>
          </a:xfrm>
          <a:prstGeom prst="rect">
            <a:avLst/>
          </a:prstGeom>
          <a:noFill/>
          <a:ln w="9525">
            <a:noFill/>
            <a:miter lim="800000"/>
            <a:headEnd/>
            <a:tailEnd/>
          </a:ln>
        </p:spPr>
        <p:txBody>
          <a:bodyPr>
            <a:spAutoFit/>
          </a:bodyPr>
          <a:lstStyle/>
          <a:p>
            <a:pPr algn="ctr"/>
            <a:r>
              <a:rPr lang="en-US">
                <a:latin typeface="Franklin Gothic Book" pitchFamily="34" charset="0"/>
              </a:rPr>
              <a:t>Level</a:t>
            </a:r>
          </a:p>
          <a:p>
            <a:pPr algn="ctr"/>
            <a:r>
              <a:rPr lang="en-US">
                <a:latin typeface="Franklin Gothic Book" pitchFamily="34" charset="0"/>
              </a:rPr>
              <a:t>5</a:t>
            </a:r>
          </a:p>
        </p:txBody>
      </p:sp>
      <p:sp>
        <p:nvSpPr>
          <p:cNvPr id="122914" name="TextBox 74"/>
          <p:cNvSpPr txBox="1">
            <a:spLocks noChangeArrowheads="1"/>
          </p:cNvSpPr>
          <p:nvPr/>
        </p:nvSpPr>
        <p:spPr bwMode="auto">
          <a:xfrm>
            <a:off x="190500" y="1600200"/>
            <a:ext cx="801688" cy="641350"/>
          </a:xfrm>
          <a:prstGeom prst="rect">
            <a:avLst/>
          </a:prstGeom>
          <a:noFill/>
          <a:ln w="9525">
            <a:noFill/>
            <a:miter lim="800000"/>
            <a:headEnd/>
            <a:tailEnd/>
          </a:ln>
        </p:spPr>
        <p:txBody>
          <a:bodyPr>
            <a:spAutoFit/>
          </a:bodyPr>
          <a:lstStyle/>
          <a:p>
            <a:pPr algn="ctr"/>
            <a:r>
              <a:rPr lang="en-US">
                <a:latin typeface="Franklin Gothic Book" pitchFamily="34" charset="0"/>
              </a:rPr>
              <a:t>Level</a:t>
            </a:r>
          </a:p>
          <a:p>
            <a:pPr algn="ctr"/>
            <a:r>
              <a:rPr lang="en-US">
                <a:latin typeface="Franklin Gothic Book" pitchFamily="34" charset="0"/>
              </a:rPr>
              <a:t>1</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hwa_pic.gif"/>
          <p:cNvPicPr>
            <a:picLocks noChangeAspect="1"/>
          </p:cNvPicPr>
          <p:nvPr/>
        </p:nvPicPr>
        <p:blipFill>
          <a:blip r:embed="rId3"/>
          <a:stretch>
            <a:fillRect/>
          </a:stretch>
        </p:blipFill>
        <p:spPr>
          <a:xfrm>
            <a:off x="5638800" y="5486400"/>
            <a:ext cx="3225800" cy="1254125"/>
          </a:xfrm>
          <a:prstGeom prst="rect">
            <a:avLst/>
          </a:prstGeom>
          <a:ln w="38100">
            <a:solidFill>
              <a:schemeClr val="tx1">
                <a:lumMod val="50000"/>
              </a:schemeClr>
            </a:solidFill>
          </a:ln>
        </p:spPr>
      </p:pic>
      <p:sp>
        <p:nvSpPr>
          <p:cNvPr id="124930" name="AutoShape 2" descr="https://mail.atl.cbeyond.com/owa/attachment.ashx?id=RgAAAABlsDXrjSZERpTMSZ%2fpmQMkBwBGFR%2bS%2fOwzRYkrFu2fQAetAAAK7EdbAABGFR%2bS%2fOwzRYkrFu2fQAetADl1YzI2AAAJ&amp;attcnt=1&amp;attid0=EACQ4j8phj8lS6o44n9Ay6A0"/>
          <p:cNvSpPr>
            <a:spLocks noChangeAspect="1" noChangeArrowheads="1"/>
          </p:cNvSpPr>
          <p:nvPr/>
        </p:nvSpPr>
        <p:spPr bwMode="auto">
          <a:xfrm>
            <a:off x="155575" y="-350838"/>
            <a:ext cx="4610100" cy="933451"/>
          </a:xfrm>
          <a:prstGeom prst="rect">
            <a:avLst/>
          </a:prstGeom>
          <a:noFill/>
          <a:ln w="9525">
            <a:noFill/>
            <a:miter lim="800000"/>
            <a:headEnd/>
            <a:tailEnd/>
          </a:ln>
        </p:spPr>
        <p:txBody>
          <a:bodyPr/>
          <a:lstStyle/>
          <a:p>
            <a:endParaRPr lang="en-US">
              <a:latin typeface="Franklin Gothic Book" pitchFamily="34" charset="0"/>
            </a:endParaRPr>
          </a:p>
        </p:txBody>
      </p:sp>
      <p:sp>
        <p:nvSpPr>
          <p:cNvPr id="124931" name="AutoShape 4" descr="https://mail.atl.cbeyond.com/owa/attachment.ashx?id=RgAAAABlsDXrjSZERpTMSZ%2fpmQMkBwBGFR%2bS%2fOwzRYkrFu2fQAetAAAK7EdbAABGFR%2bS%2fOwzRYkrFu2fQAetADl1YzI2AAAJ&amp;attcnt=1&amp;attid0=EACQ4j8phj8lS6o44n9Ay6A0"/>
          <p:cNvSpPr>
            <a:spLocks noChangeAspect="1" noChangeArrowheads="1"/>
          </p:cNvSpPr>
          <p:nvPr/>
        </p:nvSpPr>
        <p:spPr bwMode="auto">
          <a:xfrm>
            <a:off x="155575" y="-350838"/>
            <a:ext cx="4610100" cy="933451"/>
          </a:xfrm>
          <a:prstGeom prst="rect">
            <a:avLst/>
          </a:prstGeom>
          <a:noFill/>
          <a:ln w="9525">
            <a:noFill/>
            <a:miter lim="800000"/>
            <a:headEnd/>
            <a:tailEnd/>
          </a:ln>
        </p:spPr>
        <p:txBody>
          <a:bodyPr/>
          <a:lstStyle/>
          <a:p>
            <a:endParaRPr lang="en-US">
              <a:latin typeface="Franklin Gothic Book" pitchFamily="34" charset="0"/>
            </a:endParaRPr>
          </a:p>
        </p:txBody>
      </p:sp>
      <p:pic>
        <p:nvPicPr>
          <p:cNvPr id="124932" name="Picture 5" descr="C:\Users\Owner\Desktop\PFS logo.jpg"/>
          <p:cNvPicPr>
            <a:picLocks noChangeAspect="1" noChangeArrowheads="1"/>
          </p:cNvPicPr>
          <p:nvPr/>
        </p:nvPicPr>
        <p:blipFill>
          <a:blip r:embed="rId4"/>
          <a:srcRect/>
          <a:stretch>
            <a:fillRect/>
          </a:stretch>
        </p:blipFill>
        <p:spPr bwMode="auto">
          <a:xfrm>
            <a:off x="228600" y="5486400"/>
            <a:ext cx="5268913" cy="1295400"/>
          </a:xfrm>
          <a:prstGeom prst="rect">
            <a:avLst/>
          </a:prstGeom>
          <a:noFill/>
          <a:ln w="12700">
            <a:solidFill>
              <a:schemeClr val="tx1"/>
            </a:solidFill>
            <a:miter lim="800000"/>
            <a:headEnd/>
            <a:tailEnd/>
          </a:ln>
        </p:spPr>
      </p:pic>
      <p:pic>
        <p:nvPicPr>
          <p:cNvPr id="82946" name="Picture 2" descr="O:\Projects\DOT\FHWA\Roles and Mission\Graphics\leadership-word.jpg"/>
          <p:cNvPicPr>
            <a:picLocks noChangeAspect="1" noChangeArrowheads="1"/>
          </p:cNvPicPr>
          <p:nvPr/>
        </p:nvPicPr>
        <p:blipFill>
          <a:blip r:embed="rId5"/>
          <a:srcRect/>
          <a:stretch>
            <a:fillRect/>
          </a:stretch>
        </p:blipFill>
        <p:spPr bwMode="auto">
          <a:xfrm>
            <a:off x="762000" y="381000"/>
            <a:ext cx="7543800" cy="2095500"/>
          </a:xfrm>
          <a:prstGeom prst="rect">
            <a:avLst/>
          </a:prstGeom>
          <a:noFill/>
          <a:ln>
            <a:solidFill>
              <a:schemeClr val="tx1">
                <a:lumMod val="50000"/>
                <a:lumOff val="50000"/>
              </a:schemeClr>
            </a:solidFill>
          </a:ln>
        </p:spPr>
      </p:pic>
      <p:sp>
        <p:nvSpPr>
          <p:cNvPr id="8" name="Rectangle 7"/>
          <p:cNvSpPr/>
          <p:nvPr/>
        </p:nvSpPr>
        <p:spPr>
          <a:xfrm>
            <a:off x="2438400" y="2895600"/>
            <a:ext cx="4495800" cy="1569660"/>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Demonstrating Leadership</a:t>
            </a:r>
            <a:endParaRPr lang="en-US" sz="4800"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Leadership</a:t>
            </a:r>
            <a:endParaRPr lang="en-US" dirty="0"/>
          </a:p>
        </p:txBody>
      </p:sp>
      <p:sp>
        <p:nvSpPr>
          <p:cNvPr id="7" name="Slide Number Placeholder 6"/>
          <p:cNvSpPr>
            <a:spLocks noGrp="1"/>
          </p:cNvSpPr>
          <p:nvPr>
            <p:ph type="sldNum" sz="quarter" idx="12"/>
          </p:nvPr>
        </p:nvSpPr>
        <p:spPr/>
        <p:txBody>
          <a:bodyPr/>
          <a:lstStyle/>
          <a:p>
            <a:pPr>
              <a:defRPr/>
            </a:pPr>
            <a:fld id="{86187525-1C69-426E-AB82-68F066BC0EA6}" type="slidenum">
              <a:rPr lang="en-US"/>
              <a:pPr>
                <a:defRPr/>
              </a:pPr>
              <a:t>55</a:t>
            </a:fld>
            <a:endParaRPr lang="en-US" dirty="0"/>
          </a:p>
        </p:txBody>
      </p:sp>
      <p:sp>
        <p:nvSpPr>
          <p:cNvPr id="8" name="Content Placeholder 2"/>
          <p:cNvSpPr>
            <a:spLocks noGrp="1"/>
          </p:cNvSpPr>
          <p:nvPr>
            <p:ph idx="1"/>
          </p:nvPr>
        </p:nvSpPr>
        <p:spPr>
          <a:xfrm>
            <a:off x="304800" y="1295400"/>
            <a:ext cx="4724400" cy="4343400"/>
          </a:xfrm>
        </p:spPr>
        <p:txBody>
          <a:bodyPr>
            <a:normAutofit fontScale="92500" lnSpcReduction="20000"/>
          </a:bodyPr>
          <a:lstStyle/>
          <a:p>
            <a:pPr eaLnBrk="1" fontAlgn="auto" hangingPunct="1">
              <a:spcAft>
                <a:spcPts val="0"/>
              </a:spcAft>
              <a:buFont typeface="Wingdings 2"/>
              <a:buChar char=""/>
              <a:defRPr/>
            </a:pPr>
            <a:r>
              <a:rPr lang="en-US" sz="3100" dirty="0" smtClean="0"/>
              <a:t>Stress the importance of preparing for and responding to disasters</a:t>
            </a:r>
          </a:p>
          <a:p>
            <a:pPr eaLnBrk="1" fontAlgn="auto" hangingPunct="1">
              <a:spcAft>
                <a:spcPts val="0"/>
              </a:spcAft>
              <a:buFont typeface="Wingdings 2"/>
              <a:buChar char=""/>
              <a:defRPr/>
            </a:pPr>
            <a:r>
              <a:rPr lang="en-US" sz="3100" dirty="0" smtClean="0"/>
              <a:t>Be visible during response operations</a:t>
            </a:r>
          </a:p>
          <a:p>
            <a:pPr eaLnBrk="1" fontAlgn="auto" hangingPunct="1">
              <a:spcAft>
                <a:spcPts val="0"/>
              </a:spcAft>
              <a:buFont typeface="Wingdings 2"/>
              <a:buChar char=""/>
              <a:defRPr/>
            </a:pPr>
            <a:r>
              <a:rPr lang="en-US" sz="3100" dirty="0" smtClean="0"/>
              <a:t>Ensure key emergency management positions are filled</a:t>
            </a:r>
          </a:p>
          <a:p>
            <a:pPr eaLnBrk="1" fontAlgn="auto" hangingPunct="1">
              <a:spcAft>
                <a:spcPts val="0"/>
              </a:spcAft>
              <a:buFont typeface="Wingdings 2"/>
              <a:buChar char=""/>
              <a:defRPr/>
            </a:pPr>
            <a:r>
              <a:rPr lang="en-US" sz="3100" dirty="0" smtClean="0"/>
              <a:t>Provide adequate funding for training and special equipment</a:t>
            </a:r>
          </a:p>
          <a:p>
            <a:pPr eaLnBrk="1" fontAlgn="auto" hangingPunct="1">
              <a:spcAft>
                <a:spcPts val="0"/>
              </a:spcAft>
              <a:buFont typeface="Wingdings 2"/>
              <a:buChar char=""/>
              <a:defRPr/>
            </a:pPr>
            <a:endParaRPr lang="en-US" sz="11200" b="1" dirty="0" smtClean="0"/>
          </a:p>
          <a:p>
            <a:pPr eaLnBrk="1" fontAlgn="auto" hangingPunct="1">
              <a:spcAft>
                <a:spcPts val="0"/>
              </a:spcAft>
              <a:buFont typeface="Wingdings 2"/>
              <a:buNone/>
              <a:defRPr/>
            </a:pPr>
            <a:endParaRPr lang="en-US" b="1" dirty="0" smtClean="0"/>
          </a:p>
          <a:p>
            <a:pPr eaLnBrk="1" fontAlgn="auto" hangingPunct="1">
              <a:spcAft>
                <a:spcPts val="0"/>
              </a:spcAft>
              <a:buFont typeface="Wingdings 2"/>
              <a:buNone/>
              <a:defRPr/>
            </a:pPr>
            <a:endParaRPr lang="en-US" b="1" dirty="0" smtClean="0"/>
          </a:p>
          <a:p>
            <a:pPr eaLnBrk="1" fontAlgn="auto" hangingPunct="1">
              <a:spcAft>
                <a:spcPts val="0"/>
              </a:spcAft>
              <a:buFont typeface="Wingdings 2"/>
              <a:buChar char=""/>
              <a:defRPr/>
            </a:pPr>
            <a:endParaRPr lang="en-US" sz="5400" b="1" dirty="0" smtClean="0"/>
          </a:p>
          <a:p>
            <a:pPr eaLnBrk="1" fontAlgn="auto" hangingPunct="1">
              <a:spcAft>
                <a:spcPts val="0"/>
              </a:spcAft>
              <a:buFont typeface="Wingdings 2"/>
              <a:buChar char=""/>
              <a:defRPr/>
            </a:pPr>
            <a:endParaRPr lang="en-US" sz="5800" dirty="0" smtClean="0"/>
          </a:p>
          <a:p>
            <a:pPr eaLnBrk="1" fontAlgn="auto" hangingPunct="1">
              <a:spcAft>
                <a:spcPts val="0"/>
              </a:spcAft>
              <a:buFont typeface="Wingdings 2"/>
              <a:buChar char=""/>
              <a:defRPr/>
            </a:pPr>
            <a:endParaRPr lang="en-US" sz="5800" dirty="0" smtClean="0"/>
          </a:p>
          <a:p>
            <a:pPr eaLnBrk="1" fontAlgn="auto" hangingPunct="1">
              <a:spcAft>
                <a:spcPts val="0"/>
              </a:spcAft>
              <a:buFont typeface="Wingdings 2"/>
              <a:buChar char=""/>
              <a:defRPr/>
            </a:pPr>
            <a:endParaRPr lang="en-US" sz="5800" dirty="0" smtClean="0"/>
          </a:p>
          <a:p>
            <a:pPr algn="ctr" eaLnBrk="1" fontAlgn="auto" hangingPunct="1">
              <a:spcAft>
                <a:spcPts val="0"/>
              </a:spcAft>
              <a:buFont typeface="Wingdings 2"/>
              <a:buNone/>
              <a:defRPr/>
            </a:pPr>
            <a:endParaRPr lang="en-US" b="1" dirty="0" smtClean="0"/>
          </a:p>
          <a:p>
            <a:pPr algn="ctr" eaLnBrk="1" fontAlgn="auto" hangingPunct="1">
              <a:spcAft>
                <a:spcPts val="0"/>
              </a:spcAft>
              <a:buFont typeface="Wingdings 2"/>
              <a:buNone/>
              <a:defRPr/>
            </a:pPr>
            <a:endParaRPr lang="en-US" sz="5100" b="1" dirty="0" smtClean="0"/>
          </a:p>
          <a:p>
            <a:pPr eaLnBrk="1" fontAlgn="auto" hangingPunct="1">
              <a:spcAft>
                <a:spcPts val="0"/>
              </a:spcAft>
              <a:buFont typeface="Wingdings 2"/>
              <a:buChar char=""/>
              <a:defRPr/>
            </a:pPr>
            <a:endParaRPr lang="en-US" dirty="0" smtClean="0"/>
          </a:p>
          <a:p>
            <a:pPr eaLnBrk="1" fontAlgn="auto" hangingPunct="1">
              <a:spcAft>
                <a:spcPts val="0"/>
              </a:spcAft>
              <a:buFont typeface="Wingdings 2"/>
              <a:buChar char=""/>
              <a:defRPr/>
            </a:pPr>
            <a:endParaRPr lang="en-US" dirty="0"/>
          </a:p>
        </p:txBody>
      </p:sp>
      <p:pic>
        <p:nvPicPr>
          <p:cNvPr id="133123" name="Picture 3" descr="O:\Projects\DOT\FHWA\Roles and Mission\Graphics\leadership street sign.jpg"/>
          <p:cNvPicPr>
            <a:picLocks noChangeAspect="1" noChangeArrowheads="1"/>
          </p:cNvPicPr>
          <p:nvPr/>
        </p:nvPicPr>
        <p:blipFill>
          <a:blip r:embed="rId3"/>
          <a:srcRect/>
          <a:stretch>
            <a:fillRect/>
          </a:stretch>
        </p:blipFill>
        <p:spPr bwMode="auto">
          <a:xfrm>
            <a:off x="5167313" y="1752600"/>
            <a:ext cx="3595687" cy="2365375"/>
          </a:xfrm>
          <a:prstGeom prst="rect">
            <a:avLst/>
          </a:prstGeom>
          <a:noFill/>
          <a:ln>
            <a:solidFill>
              <a:schemeClr val="tx1">
                <a:lumMod val="65000"/>
                <a:lumOff val="35000"/>
              </a:schemeClr>
            </a:solidFill>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summary</a:t>
            </a:r>
            <a:endParaRPr lang="en-US" dirty="0"/>
          </a:p>
        </p:txBody>
      </p:sp>
      <p:sp>
        <p:nvSpPr>
          <p:cNvPr id="4" name="Slide Number Placeholder 3"/>
          <p:cNvSpPr>
            <a:spLocks noGrp="1"/>
          </p:cNvSpPr>
          <p:nvPr>
            <p:ph type="sldNum" sz="quarter" idx="12"/>
          </p:nvPr>
        </p:nvSpPr>
        <p:spPr/>
        <p:txBody>
          <a:bodyPr/>
          <a:lstStyle/>
          <a:p>
            <a:pPr>
              <a:defRPr/>
            </a:pPr>
            <a:fld id="{9955D00A-4571-4B98-B5A6-3DD5636C8D7A}" type="slidenum">
              <a:rPr lang="en-US" smtClean="0"/>
              <a:pPr>
                <a:defRPr/>
              </a:pPr>
              <a:t>56</a:t>
            </a:fld>
            <a:endParaRPr lang="en-US" dirty="0"/>
          </a:p>
        </p:txBody>
      </p:sp>
      <p:sp>
        <p:nvSpPr>
          <p:cNvPr id="129027" name="Content Placeholder 2"/>
          <p:cNvSpPr>
            <a:spLocks noGrp="1"/>
          </p:cNvSpPr>
          <p:nvPr>
            <p:ph idx="1"/>
          </p:nvPr>
        </p:nvSpPr>
        <p:spPr>
          <a:xfrm>
            <a:off x="457200" y="1443038"/>
            <a:ext cx="5029200" cy="4525962"/>
          </a:xfrm>
        </p:spPr>
        <p:txBody>
          <a:bodyPr/>
          <a:lstStyle/>
          <a:p>
            <a:pPr eaLnBrk="1" hangingPunct="1"/>
            <a:r>
              <a:rPr lang="en-US" sz="2400" smtClean="0"/>
              <a:t>Memory of events fades with time</a:t>
            </a:r>
          </a:p>
          <a:p>
            <a:pPr eaLnBrk="1" hangingPunct="1"/>
            <a:r>
              <a:rPr lang="en-US" sz="2400" smtClean="0"/>
              <a:t>Organizations and plans can become stale</a:t>
            </a:r>
          </a:p>
          <a:p>
            <a:pPr eaLnBrk="1" hangingPunct="1"/>
            <a:r>
              <a:rPr lang="en-US" sz="2400" smtClean="0"/>
              <a:t>Federal support is more robust but dependent on local and state plans</a:t>
            </a:r>
          </a:p>
          <a:p>
            <a:pPr eaLnBrk="1" hangingPunct="1"/>
            <a:r>
              <a:rPr lang="en-US" sz="2400" smtClean="0"/>
              <a:t>Frequently senior leadership changes reduce availability of practical experience.</a:t>
            </a:r>
          </a:p>
          <a:p>
            <a:pPr eaLnBrk="1" hangingPunct="1"/>
            <a:endParaRPr lang="en-US" sz="4700" smtClean="0"/>
          </a:p>
          <a:p>
            <a:pPr lvl="1" eaLnBrk="1" hangingPunct="1"/>
            <a:endParaRPr lang="en-US" smtClean="0"/>
          </a:p>
          <a:p>
            <a:pPr eaLnBrk="1" hangingPunct="1"/>
            <a:endParaRPr lang="en-US" smtClean="0"/>
          </a:p>
        </p:txBody>
      </p:sp>
      <p:pic>
        <p:nvPicPr>
          <p:cNvPr id="5124" name="Picture 4" descr="http://t3.gstatic.com/images?q=tbn:OPhLhj5ul-nb6M:http://farm4.static.flickr.com/3293/2947344154_10c3d690fd.jpg%3Fv%3D0">
            <a:hlinkClick r:id="rId3"/>
          </p:cNvPr>
          <p:cNvPicPr>
            <a:picLocks noChangeAspect="1" noChangeArrowheads="1"/>
          </p:cNvPicPr>
          <p:nvPr/>
        </p:nvPicPr>
        <p:blipFill>
          <a:blip r:embed="rId4"/>
          <a:srcRect/>
          <a:stretch>
            <a:fillRect/>
          </a:stretch>
        </p:blipFill>
        <p:spPr bwMode="auto">
          <a:xfrm>
            <a:off x="5562600" y="1676400"/>
            <a:ext cx="3292475" cy="2203450"/>
          </a:xfrm>
          <a:prstGeom prst="rect">
            <a:avLst/>
          </a:prstGeom>
          <a:noFill/>
          <a:ln>
            <a:solidFill>
              <a:schemeClr val="bg1">
                <a:lumMod val="50000"/>
              </a:schemeClr>
            </a:solidFill>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references</a:t>
            </a:r>
            <a:endParaRPr lang="en-US" dirty="0"/>
          </a:p>
        </p:txBody>
      </p:sp>
      <p:sp>
        <p:nvSpPr>
          <p:cNvPr id="131074" name="Content Placeholder 2"/>
          <p:cNvSpPr>
            <a:spLocks noGrp="1"/>
          </p:cNvSpPr>
          <p:nvPr>
            <p:ph idx="1"/>
          </p:nvPr>
        </p:nvSpPr>
        <p:spPr>
          <a:xfrm>
            <a:off x="304800" y="1335088"/>
            <a:ext cx="8686800" cy="4525962"/>
          </a:xfrm>
        </p:spPr>
        <p:txBody>
          <a:bodyPr/>
          <a:lstStyle/>
          <a:p>
            <a:pPr eaLnBrk="1" hangingPunct="1"/>
            <a:r>
              <a:rPr lang="en-US" smtClean="0"/>
              <a:t>NRF  </a:t>
            </a:r>
            <a:r>
              <a:rPr lang="en-US" u="sng" smtClean="0">
                <a:hlinkClick r:id="rId3"/>
              </a:rPr>
              <a:t>http://www.fema.gov/emergency/nrf/</a:t>
            </a:r>
            <a:r>
              <a:rPr lang="en-US" smtClean="0"/>
              <a:t>.   </a:t>
            </a:r>
          </a:p>
          <a:p>
            <a:pPr eaLnBrk="1" hangingPunct="1"/>
            <a:r>
              <a:rPr lang="en-US" smtClean="0"/>
              <a:t>NIMS  </a:t>
            </a:r>
            <a:r>
              <a:rPr lang="en-US" u="sng" smtClean="0">
                <a:hlinkClick r:id="rId4"/>
              </a:rPr>
              <a:t>http://www.fema.gov/emergency/nims/</a:t>
            </a:r>
            <a:r>
              <a:rPr lang="en-US" smtClean="0"/>
              <a:t>   </a:t>
            </a:r>
          </a:p>
          <a:p>
            <a:pPr eaLnBrk="1" hangingPunct="1"/>
            <a:r>
              <a:rPr lang="en-US" smtClean="0"/>
              <a:t>On-Line Courses:  </a:t>
            </a:r>
            <a:r>
              <a:rPr lang="en-US" smtClean="0">
                <a:hlinkClick r:id="rId5"/>
              </a:rPr>
              <a:t>http://training.fema.gov/IS/</a:t>
            </a:r>
            <a:endParaRPr lang="en-US" smtClean="0"/>
          </a:p>
          <a:p>
            <a:pPr eaLnBrk="1" hangingPunct="1"/>
            <a:r>
              <a:rPr lang="en-US" smtClean="0"/>
              <a:t>Highway Infrastructure Security and Emergency Management (HIS/EM) Professional Capacity Building (PCB):  </a:t>
            </a:r>
            <a:r>
              <a:rPr lang="en-US" smtClean="0">
                <a:hlinkClick r:id="rId6"/>
              </a:rPr>
              <a:t>http://www.fhwa.dot.gov/security/emergencymgmt/profcapacitybldg/</a:t>
            </a:r>
            <a:r>
              <a:rPr lang="en-US" smtClean="0"/>
              <a:t> </a:t>
            </a:r>
          </a:p>
          <a:p>
            <a:pPr eaLnBrk="1" hangingPunct="1"/>
            <a:endParaRPr lang="en-US" smtClean="0"/>
          </a:p>
        </p:txBody>
      </p:sp>
      <p:sp>
        <p:nvSpPr>
          <p:cNvPr id="4" name="Slide Number Placeholder 3"/>
          <p:cNvSpPr>
            <a:spLocks noGrp="1"/>
          </p:cNvSpPr>
          <p:nvPr>
            <p:ph type="sldNum" sz="quarter" idx="12"/>
          </p:nvPr>
        </p:nvSpPr>
        <p:spPr/>
        <p:txBody>
          <a:bodyPr/>
          <a:lstStyle/>
          <a:p>
            <a:pPr>
              <a:defRPr/>
            </a:pPr>
            <a:fld id="{A3C8D130-7FB2-42B8-9585-20F0DAF359E6}" type="slidenum">
              <a:rPr lang="en-US" smtClean="0"/>
              <a:pPr>
                <a:defRPr/>
              </a:pPr>
              <a:t>57</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mitigation</a:t>
            </a:r>
            <a:endParaRPr lang="en-US" dirty="0"/>
          </a:p>
        </p:txBody>
      </p:sp>
      <p:sp>
        <p:nvSpPr>
          <p:cNvPr id="25602" name="Content Placeholder 2"/>
          <p:cNvSpPr>
            <a:spLocks noGrp="1"/>
          </p:cNvSpPr>
          <p:nvPr>
            <p:ph idx="1"/>
          </p:nvPr>
        </p:nvSpPr>
        <p:spPr>
          <a:xfrm>
            <a:off x="457200" y="1524000"/>
            <a:ext cx="8686800" cy="4525963"/>
          </a:xfrm>
        </p:spPr>
        <p:txBody>
          <a:bodyPr/>
          <a:lstStyle/>
          <a:p>
            <a:pPr eaLnBrk="1" hangingPunct="1"/>
            <a:r>
              <a:rPr lang="en-US" smtClean="0"/>
              <a:t>What is it?</a:t>
            </a:r>
          </a:p>
          <a:p>
            <a:pPr eaLnBrk="1" hangingPunct="1"/>
            <a:r>
              <a:rPr lang="en-US" smtClean="0"/>
              <a:t>Who does it?</a:t>
            </a:r>
          </a:p>
        </p:txBody>
      </p:sp>
      <p:sp>
        <p:nvSpPr>
          <p:cNvPr id="4" name="Slide Number Placeholder 3"/>
          <p:cNvSpPr>
            <a:spLocks noGrp="1"/>
          </p:cNvSpPr>
          <p:nvPr>
            <p:ph type="sldNum" sz="quarter" idx="12"/>
          </p:nvPr>
        </p:nvSpPr>
        <p:spPr/>
        <p:txBody>
          <a:bodyPr/>
          <a:lstStyle/>
          <a:p>
            <a:pPr>
              <a:defRPr/>
            </a:pPr>
            <a:fld id="{20AACEF1-72FE-48F1-90CC-820A52072EB7}" type="slidenum">
              <a:rPr lang="en-US" smtClean="0"/>
              <a:pPr>
                <a:defRPr/>
              </a:pPr>
              <a:t>6</a:t>
            </a:fld>
            <a:endParaRPr lang="en-US" dirty="0"/>
          </a:p>
        </p:txBody>
      </p:sp>
      <p:pic>
        <p:nvPicPr>
          <p:cNvPr id="81922" name="Picture 2" descr="http://upload.wikimedia.org/wikipedia/commons/1/18/Cypress_structure.jpeg"/>
          <p:cNvPicPr>
            <a:picLocks noChangeAspect="1" noChangeArrowheads="1"/>
          </p:cNvPicPr>
          <p:nvPr/>
        </p:nvPicPr>
        <p:blipFill>
          <a:blip r:embed="rId3"/>
          <a:srcRect/>
          <a:stretch>
            <a:fillRect/>
          </a:stretch>
        </p:blipFill>
        <p:spPr bwMode="auto">
          <a:xfrm>
            <a:off x="4648200" y="1447800"/>
            <a:ext cx="3387725" cy="2273300"/>
          </a:xfrm>
          <a:prstGeom prst="rect">
            <a:avLst/>
          </a:prstGeom>
          <a:noFill/>
          <a:ln>
            <a:solidFill>
              <a:schemeClr val="bg1">
                <a:lumMod val="50000"/>
              </a:schemeClr>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preparedness</a:t>
            </a:r>
            <a:endParaRPr lang="en-US" dirty="0"/>
          </a:p>
        </p:txBody>
      </p:sp>
      <p:sp>
        <p:nvSpPr>
          <p:cNvPr id="3" name="Content Placeholder 2"/>
          <p:cNvSpPr>
            <a:spLocks noGrp="1"/>
          </p:cNvSpPr>
          <p:nvPr>
            <p:ph idx="1"/>
          </p:nvPr>
        </p:nvSpPr>
        <p:spPr>
          <a:xfrm>
            <a:off x="457200" y="1524000"/>
            <a:ext cx="8686800" cy="4525963"/>
          </a:xfrm>
        </p:spPr>
        <p:txBody>
          <a:bodyPr/>
          <a:lstStyle/>
          <a:p>
            <a:pPr eaLnBrk="1" hangingPunct="1">
              <a:defRPr/>
            </a:pPr>
            <a:r>
              <a:rPr lang="en-US" dirty="0" smtClean="0"/>
              <a:t>Identify hazards/threats</a:t>
            </a:r>
          </a:p>
          <a:p>
            <a:pPr eaLnBrk="1" hangingPunct="1">
              <a:defRPr/>
            </a:pPr>
            <a:r>
              <a:rPr lang="en-US" dirty="0" smtClean="0">
                <a:solidFill>
                  <a:schemeClr val="bg1">
                    <a:lumMod val="65000"/>
                  </a:schemeClr>
                </a:solidFill>
              </a:rPr>
              <a:t>Planning</a:t>
            </a:r>
          </a:p>
          <a:p>
            <a:pPr eaLnBrk="1" hangingPunct="1">
              <a:defRPr/>
            </a:pPr>
            <a:r>
              <a:rPr lang="en-US" dirty="0" smtClean="0">
                <a:solidFill>
                  <a:schemeClr val="bg1">
                    <a:lumMod val="65000"/>
                  </a:schemeClr>
                </a:solidFill>
              </a:rPr>
              <a:t>Training</a:t>
            </a:r>
          </a:p>
          <a:p>
            <a:pPr eaLnBrk="1" hangingPunct="1">
              <a:defRPr/>
            </a:pPr>
            <a:r>
              <a:rPr lang="en-US" dirty="0" smtClean="0">
                <a:solidFill>
                  <a:schemeClr val="bg1">
                    <a:lumMod val="65000"/>
                  </a:schemeClr>
                </a:solidFill>
              </a:rPr>
              <a:t>Exercising</a:t>
            </a:r>
          </a:p>
          <a:p>
            <a:pPr eaLnBrk="1" hangingPunct="1">
              <a:defRPr/>
            </a:pPr>
            <a:r>
              <a:rPr lang="en-US" dirty="0" smtClean="0">
                <a:solidFill>
                  <a:schemeClr val="bg1">
                    <a:lumMod val="65000"/>
                  </a:schemeClr>
                </a:solidFill>
              </a:rPr>
              <a:t>After Action Improvement</a:t>
            </a:r>
            <a:endParaRPr lang="en-US" dirty="0">
              <a:solidFill>
                <a:schemeClr val="bg1">
                  <a:lumMod val="65000"/>
                </a:schemeClr>
              </a:solidFill>
            </a:endParaRPr>
          </a:p>
        </p:txBody>
      </p:sp>
      <p:sp>
        <p:nvSpPr>
          <p:cNvPr id="4" name="Slide Number Placeholder 3"/>
          <p:cNvSpPr>
            <a:spLocks noGrp="1"/>
          </p:cNvSpPr>
          <p:nvPr>
            <p:ph type="sldNum" sz="quarter" idx="12"/>
          </p:nvPr>
        </p:nvSpPr>
        <p:spPr/>
        <p:txBody>
          <a:bodyPr/>
          <a:lstStyle/>
          <a:p>
            <a:pPr>
              <a:defRPr/>
            </a:pPr>
            <a:fld id="{3D25A4D9-EB70-4855-9234-724EB11B41BF}" type="slidenum">
              <a:rPr lang="en-US" smtClean="0"/>
              <a:pPr>
                <a:defRPr/>
              </a:pPr>
              <a:t>7</a:t>
            </a:fld>
            <a:endParaRPr lang="en-US" dirty="0"/>
          </a:p>
        </p:txBody>
      </p:sp>
      <p:pic>
        <p:nvPicPr>
          <p:cNvPr id="5" name="Picture 4" descr="Unified command in garage.jpg"/>
          <p:cNvPicPr>
            <a:picLocks noChangeAspect="1"/>
          </p:cNvPicPr>
          <p:nvPr/>
        </p:nvPicPr>
        <p:blipFill>
          <a:blip r:embed="rId3"/>
          <a:stretch>
            <a:fillRect/>
          </a:stretch>
        </p:blipFill>
        <p:spPr>
          <a:xfrm>
            <a:off x="5405438" y="1828800"/>
            <a:ext cx="3205162" cy="2143125"/>
          </a:xfrm>
          <a:prstGeom prst="rect">
            <a:avLst/>
          </a:prstGeom>
          <a:ln>
            <a:solidFill>
              <a:schemeClr val="bg1">
                <a:lumMod val="50000"/>
              </a:schemeClr>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preparedness</a:t>
            </a:r>
            <a:endParaRPr lang="en-US" dirty="0"/>
          </a:p>
        </p:txBody>
      </p:sp>
      <p:sp>
        <p:nvSpPr>
          <p:cNvPr id="3" name="Content Placeholder 2"/>
          <p:cNvSpPr>
            <a:spLocks noGrp="1"/>
          </p:cNvSpPr>
          <p:nvPr>
            <p:ph idx="1"/>
          </p:nvPr>
        </p:nvSpPr>
        <p:spPr>
          <a:xfrm>
            <a:off x="457200" y="1524000"/>
            <a:ext cx="8686800" cy="4525963"/>
          </a:xfrm>
        </p:spPr>
        <p:txBody>
          <a:bodyPr/>
          <a:lstStyle/>
          <a:p>
            <a:pPr eaLnBrk="1" hangingPunct="1">
              <a:buFont typeface="Wingdings" pitchFamily="2" charset="2"/>
              <a:buChar char="ü"/>
              <a:defRPr/>
            </a:pPr>
            <a:r>
              <a:rPr lang="en-US" dirty="0" smtClean="0">
                <a:solidFill>
                  <a:schemeClr val="bg1">
                    <a:lumMod val="65000"/>
                  </a:schemeClr>
                </a:solidFill>
              </a:rPr>
              <a:t>Identify hazards/threats</a:t>
            </a:r>
          </a:p>
          <a:p>
            <a:pPr eaLnBrk="1" hangingPunct="1">
              <a:defRPr/>
            </a:pPr>
            <a:r>
              <a:rPr lang="en-US" dirty="0" smtClean="0"/>
              <a:t>Planning</a:t>
            </a:r>
          </a:p>
          <a:p>
            <a:pPr eaLnBrk="1" hangingPunct="1">
              <a:defRPr/>
            </a:pPr>
            <a:r>
              <a:rPr lang="en-US" dirty="0" smtClean="0">
                <a:solidFill>
                  <a:schemeClr val="bg1">
                    <a:lumMod val="65000"/>
                  </a:schemeClr>
                </a:solidFill>
              </a:rPr>
              <a:t>Training</a:t>
            </a:r>
          </a:p>
          <a:p>
            <a:pPr eaLnBrk="1" hangingPunct="1">
              <a:defRPr/>
            </a:pPr>
            <a:r>
              <a:rPr lang="en-US" dirty="0" smtClean="0">
                <a:solidFill>
                  <a:schemeClr val="bg1">
                    <a:lumMod val="65000"/>
                  </a:schemeClr>
                </a:solidFill>
              </a:rPr>
              <a:t>Exercising</a:t>
            </a:r>
          </a:p>
          <a:p>
            <a:pPr eaLnBrk="1" hangingPunct="1">
              <a:defRPr/>
            </a:pPr>
            <a:r>
              <a:rPr lang="en-US" dirty="0" smtClean="0">
                <a:solidFill>
                  <a:schemeClr val="bg1">
                    <a:lumMod val="65000"/>
                  </a:schemeClr>
                </a:solidFill>
              </a:rPr>
              <a:t>After Action Improvement</a:t>
            </a:r>
            <a:endParaRPr lang="en-US" dirty="0">
              <a:solidFill>
                <a:schemeClr val="bg1">
                  <a:lumMod val="65000"/>
                </a:schemeClr>
              </a:solidFill>
            </a:endParaRPr>
          </a:p>
        </p:txBody>
      </p:sp>
      <p:sp>
        <p:nvSpPr>
          <p:cNvPr id="4" name="Slide Number Placeholder 3"/>
          <p:cNvSpPr>
            <a:spLocks noGrp="1"/>
          </p:cNvSpPr>
          <p:nvPr>
            <p:ph type="sldNum" sz="quarter" idx="12"/>
          </p:nvPr>
        </p:nvSpPr>
        <p:spPr/>
        <p:txBody>
          <a:bodyPr/>
          <a:lstStyle/>
          <a:p>
            <a:pPr>
              <a:defRPr/>
            </a:pPr>
            <a:fld id="{DC489923-BE2F-4F9C-9855-2629BC213DDE}" type="slidenum">
              <a:rPr lang="en-US" smtClean="0"/>
              <a:pPr>
                <a:defRPr/>
              </a:pPr>
              <a:t>8</a:t>
            </a:fld>
            <a:endParaRPr lang="en-US" dirty="0"/>
          </a:p>
        </p:txBody>
      </p:sp>
      <p:pic>
        <p:nvPicPr>
          <p:cNvPr id="5" name="Picture 4" descr="Unified command in garage.jpg"/>
          <p:cNvPicPr>
            <a:picLocks noChangeAspect="1"/>
          </p:cNvPicPr>
          <p:nvPr/>
        </p:nvPicPr>
        <p:blipFill>
          <a:blip r:embed="rId3"/>
          <a:stretch>
            <a:fillRect/>
          </a:stretch>
        </p:blipFill>
        <p:spPr>
          <a:xfrm>
            <a:off x="5426075" y="1828800"/>
            <a:ext cx="3260725" cy="2179638"/>
          </a:xfrm>
          <a:prstGeom prst="rect">
            <a:avLst/>
          </a:prstGeom>
          <a:ln>
            <a:solidFill>
              <a:schemeClr val="bg1">
                <a:lumMod val="50000"/>
              </a:schemeClr>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preparedness</a:t>
            </a:r>
            <a:endParaRPr lang="en-US" dirty="0"/>
          </a:p>
        </p:txBody>
      </p:sp>
      <p:sp>
        <p:nvSpPr>
          <p:cNvPr id="3" name="Content Placeholder 2"/>
          <p:cNvSpPr>
            <a:spLocks noGrp="1"/>
          </p:cNvSpPr>
          <p:nvPr>
            <p:ph idx="1"/>
          </p:nvPr>
        </p:nvSpPr>
        <p:spPr>
          <a:xfrm>
            <a:off x="457200" y="1524000"/>
            <a:ext cx="8686800" cy="4525963"/>
          </a:xfrm>
        </p:spPr>
        <p:txBody>
          <a:bodyPr/>
          <a:lstStyle/>
          <a:p>
            <a:pPr eaLnBrk="1" hangingPunct="1">
              <a:buFont typeface="Wingdings" pitchFamily="2" charset="2"/>
              <a:buChar char="ü"/>
              <a:defRPr/>
            </a:pPr>
            <a:r>
              <a:rPr lang="en-US" dirty="0" smtClean="0">
                <a:solidFill>
                  <a:schemeClr val="bg1">
                    <a:lumMod val="65000"/>
                  </a:schemeClr>
                </a:solidFill>
              </a:rPr>
              <a:t>Identify hazards/threats</a:t>
            </a:r>
          </a:p>
          <a:p>
            <a:pPr eaLnBrk="1" hangingPunct="1">
              <a:buFont typeface="Wingdings" pitchFamily="2" charset="2"/>
              <a:buChar char="ü"/>
              <a:defRPr/>
            </a:pPr>
            <a:r>
              <a:rPr lang="en-US" dirty="0" smtClean="0">
                <a:solidFill>
                  <a:schemeClr val="bg1">
                    <a:lumMod val="65000"/>
                  </a:schemeClr>
                </a:solidFill>
              </a:rPr>
              <a:t>Planning</a:t>
            </a:r>
          </a:p>
          <a:p>
            <a:pPr eaLnBrk="1" hangingPunct="1">
              <a:defRPr/>
            </a:pPr>
            <a:r>
              <a:rPr lang="en-US" dirty="0" smtClean="0"/>
              <a:t>Training</a:t>
            </a:r>
          </a:p>
          <a:p>
            <a:pPr eaLnBrk="1" hangingPunct="1">
              <a:defRPr/>
            </a:pPr>
            <a:r>
              <a:rPr lang="en-US" dirty="0" smtClean="0"/>
              <a:t>Exercising</a:t>
            </a:r>
          </a:p>
          <a:p>
            <a:pPr eaLnBrk="1" hangingPunct="1">
              <a:defRPr/>
            </a:pPr>
            <a:r>
              <a:rPr lang="en-US" dirty="0" smtClean="0"/>
              <a:t>After Action Improvement</a:t>
            </a:r>
            <a:endParaRPr lang="en-US" dirty="0"/>
          </a:p>
        </p:txBody>
      </p:sp>
      <p:sp>
        <p:nvSpPr>
          <p:cNvPr id="4" name="Slide Number Placeholder 3"/>
          <p:cNvSpPr>
            <a:spLocks noGrp="1"/>
          </p:cNvSpPr>
          <p:nvPr>
            <p:ph type="sldNum" sz="quarter" idx="12"/>
          </p:nvPr>
        </p:nvSpPr>
        <p:spPr/>
        <p:txBody>
          <a:bodyPr/>
          <a:lstStyle/>
          <a:p>
            <a:pPr>
              <a:defRPr/>
            </a:pPr>
            <a:fld id="{DC293094-4ECE-4C77-84F8-EE452036BCFD}" type="slidenum">
              <a:rPr lang="en-US" smtClean="0"/>
              <a:pPr>
                <a:defRPr/>
              </a:pPr>
              <a:t>9</a:t>
            </a:fld>
            <a:endParaRPr lang="en-US" dirty="0"/>
          </a:p>
        </p:txBody>
      </p:sp>
      <p:pic>
        <p:nvPicPr>
          <p:cNvPr id="5" name="Picture 4" descr="Unified command in garage.jpg"/>
          <p:cNvPicPr>
            <a:picLocks noChangeAspect="1"/>
          </p:cNvPicPr>
          <p:nvPr/>
        </p:nvPicPr>
        <p:blipFill>
          <a:blip r:embed="rId3"/>
          <a:stretch>
            <a:fillRect/>
          </a:stretch>
        </p:blipFill>
        <p:spPr>
          <a:xfrm>
            <a:off x="5397500" y="1676400"/>
            <a:ext cx="3365500" cy="2251075"/>
          </a:xfrm>
          <a:prstGeom prst="rect">
            <a:avLst/>
          </a:prstGeom>
          <a:ln>
            <a:solidFill>
              <a:schemeClr val="bg1">
                <a:lumMod val="50000"/>
              </a:schemeClr>
            </a:solid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2564</TotalTime>
  <Words>11558</Words>
  <Application>Microsoft Office PowerPoint</Application>
  <PresentationFormat>On-screen Show (4:3)</PresentationFormat>
  <Paragraphs>1127</Paragraphs>
  <Slides>57</Slides>
  <Notes>57</Notes>
  <HiddenSlides>0</HiddenSlides>
  <MMClips>0</MMClips>
  <ScaleCrop>false</ScaleCrop>
  <HeadingPairs>
    <vt:vector size="8" baseType="variant">
      <vt:variant>
        <vt:lpstr>Fonts Used</vt:lpstr>
      </vt:variant>
      <vt:variant>
        <vt:i4>9</vt:i4>
      </vt:variant>
      <vt:variant>
        <vt:lpstr>Design Template</vt:lpstr>
      </vt:variant>
      <vt:variant>
        <vt:i4>9</vt:i4>
      </vt:variant>
      <vt:variant>
        <vt:lpstr>Embedded OLE Servers</vt:lpstr>
      </vt:variant>
      <vt:variant>
        <vt:i4>1</vt:i4>
      </vt:variant>
      <vt:variant>
        <vt:lpstr>Slide Titles</vt:lpstr>
      </vt:variant>
      <vt:variant>
        <vt:i4>57</vt:i4>
      </vt:variant>
    </vt:vector>
  </HeadingPairs>
  <TitlesOfParts>
    <vt:vector size="76" baseType="lpstr">
      <vt:lpstr>Arial</vt:lpstr>
      <vt:lpstr>Franklin Gothic Medium</vt:lpstr>
      <vt:lpstr>Franklin Gothic Book</vt:lpstr>
      <vt:lpstr>Wingdings 2</vt:lpstr>
      <vt:lpstr>Calibri</vt:lpstr>
      <vt:lpstr>Wingdings</vt:lpstr>
      <vt:lpstr>Times New Roman</vt:lpstr>
      <vt:lpstr>Courier New</vt:lpstr>
      <vt:lpstr>+mj-lt</vt:lpstr>
      <vt:lpstr>Trek</vt:lpstr>
      <vt:lpstr>Trek</vt:lpstr>
      <vt:lpstr>Trek</vt:lpstr>
      <vt:lpstr>Trek</vt:lpstr>
      <vt:lpstr>Trek</vt:lpstr>
      <vt:lpstr>Trek</vt:lpstr>
      <vt:lpstr>Trek</vt:lpstr>
      <vt:lpstr>Trek</vt:lpstr>
      <vt:lpstr>Trek</vt:lpstr>
      <vt:lpstr>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Sonia Pitt</dc:creator>
  <cp:lastModifiedBy>L. Bedsole</cp:lastModifiedBy>
  <cp:revision>589</cp:revision>
  <dcterms:created xsi:type="dcterms:W3CDTF">2009-08-25T17:50:24Z</dcterms:created>
  <dcterms:modified xsi:type="dcterms:W3CDTF">2009-12-09T15:39:18Z</dcterms:modified>
</cp:coreProperties>
</file>