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331" r:id="rId2"/>
    <p:sldId id="322" r:id="rId3"/>
    <p:sldId id="257" r:id="rId4"/>
    <p:sldId id="323" r:id="rId5"/>
    <p:sldId id="351" r:id="rId6"/>
    <p:sldId id="275" r:id="rId7"/>
    <p:sldId id="354" r:id="rId8"/>
    <p:sldId id="271" r:id="rId9"/>
    <p:sldId id="324" r:id="rId10"/>
    <p:sldId id="332" r:id="rId11"/>
    <p:sldId id="333" r:id="rId12"/>
    <p:sldId id="274" r:id="rId13"/>
    <p:sldId id="325" r:id="rId14"/>
    <p:sldId id="273" r:id="rId15"/>
    <p:sldId id="276" r:id="rId16"/>
    <p:sldId id="334" r:id="rId17"/>
    <p:sldId id="336" r:id="rId18"/>
    <p:sldId id="277" r:id="rId19"/>
    <p:sldId id="272" r:id="rId20"/>
    <p:sldId id="337" r:id="rId21"/>
    <p:sldId id="278" r:id="rId22"/>
    <p:sldId id="280" r:id="rId23"/>
    <p:sldId id="281" r:id="rId24"/>
    <p:sldId id="338" r:id="rId25"/>
    <p:sldId id="282" r:id="rId26"/>
    <p:sldId id="283" r:id="rId27"/>
    <p:sldId id="288" r:id="rId28"/>
    <p:sldId id="287" r:id="rId29"/>
    <p:sldId id="284" r:id="rId30"/>
    <p:sldId id="286" r:id="rId31"/>
    <p:sldId id="289" r:id="rId32"/>
    <p:sldId id="339" r:id="rId33"/>
    <p:sldId id="340" r:id="rId34"/>
    <p:sldId id="341" r:id="rId35"/>
    <p:sldId id="316" r:id="rId36"/>
    <p:sldId id="342" r:id="rId37"/>
    <p:sldId id="343" r:id="rId38"/>
    <p:sldId id="296" r:id="rId39"/>
    <p:sldId id="297" r:id="rId40"/>
    <p:sldId id="344" r:id="rId41"/>
    <p:sldId id="298" r:id="rId42"/>
    <p:sldId id="301" r:id="rId43"/>
    <p:sldId id="303" r:id="rId44"/>
    <p:sldId id="304" r:id="rId45"/>
    <p:sldId id="345" r:id="rId46"/>
    <p:sldId id="306" r:id="rId47"/>
    <p:sldId id="308" r:id="rId48"/>
    <p:sldId id="310" r:id="rId49"/>
    <p:sldId id="312" r:id="rId50"/>
    <p:sldId id="291" r:id="rId51"/>
    <p:sldId id="327" r:id="rId52"/>
    <p:sldId id="347" r:id="rId53"/>
    <p:sldId id="330" r:id="rId54"/>
    <p:sldId id="294" r:id="rId55"/>
    <p:sldId id="328" r:id="rId56"/>
    <p:sldId id="348" r:id="rId57"/>
    <p:sldId id="293" r:id="rId58"/>
    <p:sldId id="329" r:id="rId59"/>
    <p:sldId id="292" r:id="rId60"/>
    <p:sldId id="326" r:id="rId61"/>
    <p:sldId id="353" r:id="rId62"/>
    <p:sldId id="261" r:id="rId63"/>
    <p:sldId id="349" r:id="rId64"/>
    <p:sldId id="260" r:id="rId65"/>
    <p:sldId id="350" r:id="rId66"/>
    <p:sldId id="285" r:id="rId67"/>
  </p:sldIdLst>
  <p:sldSz cx="9144000" cy="6858000" type="screen4x3"/>
  <p:notesSz cx="6858000" cy="92122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64134" autoAdjust="0"/>
  </p:normalViewPr>
  <p:slideViewPr>
    <p:cSldViewPr snapToGrid="0">
      <p:cViewPr>
        <p:scale>
          <a:sx n="66" d="100"/>
          <a:sy n="66" d="100"/>
        </p:scale>
        <p:origin x="-812"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2160"/>
    </p:cViewPr>
  </p:notesTextViewPr>
  <p:sorterViewPr>
    <p:cViewPr>
      <p:scale>
        <a:sx n="66" d="100"/>
        <a:sy n="66" d="100"/>
      </p:scale>
      <p:origin x="0" y="0"/>
    </p:cViewPr>
  </p:sorterViewPr>
  <p:notesViewPr>
    <p:cSldViewPr snapToGrid="0">
      <p:cViewPr varScale="1">
        <p:scale>
          <a:sx n="86" d="100"/>
          <a:sy n="86" d="100"/>
        </p:scale>
        <p:origin x="-3030" y="-78"/>
      </p:cViewPr>
      <p:guideLst>
        <p:guide orient="horz" pos="2902"/>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813" tIns="45908" rIns="91813" bIns="4590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813" tIns="45908" rIns="91813" bIns="45908" rtlCol="0"/>
          <a:lstStyle>
            <a:lvl1pPr algn="r" fontAlgn="auto">
              <a:spcBef>
                <a:spcPts val="0"/>
              </a:spcBef>
              <a:spcAft>
                <a:spcPts val="0"/>
              </a:spcAft>
              <a:defRPr sz="1200">
                <a:latin typeface="+mn-lt"/>
              </a:defRPr>
            </a:lvl1pPr>
          </a:lstStyle>
          <a:p>
            <a:pPr>
              <a:defRPr/>
            </a:pPr>
            <a:fld id="{C120FDFF-B9CC-4F0E-A100-026363CDC80C}" type="datetimeFigureOut">
              <a:rPr lang="en-US"/>
              <a:pPr>
                <a:defRPr/>
              </a:pPr>
              <a:t>12/1/2009</a:t>
            </a:fld>
            <a:endParaRPr lang="en-US" dirty="0"/>
          </a:p>
        </p:txBody>
      </p:sp>
      <p:sp>
        <p:nvSpPr>
          <p:cNvPr id="4" name="Footer Placeholder 3"/>
          <p:cNvSpPr>
            <a:spLocks noGrp="1"/>
          </p:cNvSpPr>
          <p:nvPr>
            <p:ph type="ftr" sz="quarter" idx="2"/>
          </p:nvPr>
        </p:nvSpPr>
        <p:spPr>
          <a:xfrm>
            <a:off x="0" y="8750300"/>
            <a:ext cx="2971800" cy="460375"/>
          </a:xfrm>
          <a:prstGeom prst="rect">
            <a:avLst/>
          </a:prstGeom>
        </p:spPr>
        <p:txBody>
          <a:bodyPr vert="horz" lIns="91813" tIns="45908" rIns="91813" bIns="4590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750300"/>
            <a:ext cx="2971800" cy="460375"/>
          </a:xfrm>
          <a:prstGeom prst="rect">
            <a:avLst/>
          </a:prstGeom>
        </p:spPr>
        <p:txBody>
          <a:bodyPr vert="horz" lIns="91813" tIns="45908" rIns="91813" bIns="45908" rtlCol="0" anchor="b"/>
          <a:lstStyle>
            <a:lvl1pPr algn="r" fontAlgn="auto">
              <a:spcBef>
                <a:spcPts val="0"/>
              </a:spcBef>
              <a:spcAft>
                <a:spcPts val="0"/>
              </a:spcAft>
              <a:defRPr sz="1200">
                <a:latin typeface="+mn-lt"/>
              </a:defRPr>
            </a:lvl1pPr>
          </a:lstStyle>
          <a:p>
            <a:pPr>
              <a:defRPr/>
            </a:pPr>
            <a:fld id="{73DC5DBC-8BDC-437A-A901-B4F83DE204B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813" tIns="45908" rIns="91813" bIns="4590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813" tIns="45908" rIns="91813" bIns="45908" rtlCol="0"/>
          <a:lstStyle>
            <a:lvl1pPr algn="r" fontAlgn="auto">
              <a:spcBef>
                <a:spcPts val="0"/>
              </a:spcBef>
              <a:spcAft>
                <a:spcPts val="0"/>
              </a:spcAft>
              <a:defRPr sz="1200">
                <a:latin typeface="+mn-lt"/>
              </a:defRPr>
            </a:lvl1pPr>
          </a:lstStyle>
          <a:p>
            <a:pPr>
              <a:defRPr/>
            </a:pPr>
            <a:fld id="{73FEBF35-6356-49DE-BBEA-6916B8C70A79}" type="datetimeFigureOut">
              <a:rPr lang="en-US"/>
              <a:pPr>
                <a:defRPr/>
              </a:pPr>
              <a:t>12/1/2009</a:t>
            </a:fld>
            <a:endParaRPr lang="en-US" dirty="0"/>
          </a:p>
        </p:txBody>
      </p:sp>
      <p:sp>
        <p:nvSpPr>
          <p:cNvPr id="4" name="Slide Image Placeholder 3"/>
          <p:cNvSpPr>
            <a:spLocks noGrp="1" noRot="1" noChangeAspect="1"/>
          </p:cNvSpPr>
          <p:nvPr>
            <p:ph type="sldImg" idx="2"/>
          </p:nvPr>
        </p:nvSpPr>
        <p:spPr>
          <a:xfrm>
            <a:off x="1127125" y="692150"/>
            <a:ext cx="4603750" cy="3452813"/>
          </a:xfrm>
          <a:prstGeom prst="rect">
            <a:avLst/>
          </a:prstGeom>
          <a:noFill/>
          <a:ln w="12700">
            <a:solidFill>
              <a:prstClr val="black"/>
            </a:solidFill>
          </a:ln>
        </p:spPr>
        <p:txBody>
          <a:bodyPr vert="horz" lIns="91813" tIns="45908" rIns="91813" bIns="45908" rtlCol="0" anchor="ctr"/>
          <a:lstStyle/>
          <a:p>
            <a:pPr lvl="0"/>
            <a:endParaRPr lang="en-US" noProof="0" dirty="0"/>
          </a:p>
        </p:txBody>
      </p:sp>
      <p:sp>
        <p:nvSpPr>
          <p:cNvPr id="5" name="Notes Placeholder 4"/>
          <p:cNvSpPr>
            <a:spLocks noGrp="1"/>
          </p:cNvSpPr>
          <p:nvPr>
            <p:ph type="body" sz="quarter" idx="3"/>
          </p:nvPr>
        </p:nvSpPr>
        <p:spPr>
          <a:xfrm>
            <a:off x="685800" y="4375150"/>
            <a:ext cx="5486400" cy="4146550"/>
          </a:xfrm>
          <a:prstGeom prst="rect">
            <a:avLst/>
          </a:prstGeom>
        </p:spPr>
        <p:txBody>
          <a:bodyPr vert="horz" lIns="91813" tIns="45908" rIns="91813" bIns="459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0300"/>
            <a:ext cx="2971800" cy="460375"/>
          </a:xfrm>
          <a:prstGeom prst="rect">
            <a:avLst/>
          </a:prstGeom>
        </p:spPr>
        <p:txBody>
          <a:bodyPr vert="horz" lIns="91813" tIns="45908" rIns="91813" bIns="4590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50300"/>
            <a:ext cx="2971800" cy="460375"/>
          </a:xfrm>
          <a:prstGeom prst="rect">
            <a:avLst/>
          </a:prstGeom>
        </p:spPr>
        <p:txBody>
          <a:bodyPr vert="horz" lIns="91813" tIns="45908" rIns="91813" bIns="45908" rtlCol="0" anchor="b"/>
          <a:lstStyle>
            <a:lvl1pPr algn="r" fontAlgn="auto">
              <a:spcBef>
                <a:spcPts val="0"/>
              </a:spcBef>
              <a:spcAft>
                <a:spcPts val="0"/>
              </a:spcAft>
              <a:defRPr sz="1200">
                <a:latin typeface="+mn-lt"/>
              </a:defRPr>
            </a:lvl1pPr>
          </a:lstStyle>
          <a:p>
            <a:pPr>
              <a:defRPr/>
            </a:pPr>
            <a:fld id="{BE68EFBF-A322-4578-968A-8C337FCB3F0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briefing was researched and produced as a project by Excalibur Associates, Inc. in support of prime contractor SAIC under Federal Highway Administration Transportation Pooled Fund Study 5(161), Transportation Security and Emergency Preparedness Professional Capacity Building (PCB) Pooled Fund Study.  State Departments of Transportation and other agencies contributing to the pooled fund were California, Florida, Georgia, Kansas, Mississippi, Montana, New York, Texas, Wisconsin, and the U.S. Department of Homeland Security Transportation Security Administration. </a:t>
            </a:r>
          </a:p>
          <a:p>
            <a:pPr eaLnBrk="1" hangingPunct="1">
              <a:spcBef>
                <a:spcPct val="0"/>
              </a:spcBef>
            </a:pPr>
            <a:endParaRPr lang="en-US" smtClean="0"/>
          </a:p>
          <a:p>
            <a:pPr eaLnBrk="1" hangingPunct="1">
              <a:spcBef>
                <a:spcPct val="0"/>
              </a:spcBef>
            </a:pPr>
            <a:r>
              <a:rPr lang="en-US" smtClean="0"/>
              <a:t>Representatives of contributors to the Pooled Fund agreed that a general briefing was needed to inform supervisors and managers, especially those that perceive they have no security and emergency management responsibilities of the roles, missions, organizational structures, plans, concepts, and terminology used by the security and emergency management community.</a:t>
            </a:r>
          </a:p>
          <a:p>
            <a:pPr eaLnBrk="1" hangingPunct="1">
              <a:spcBef>
                <a:spcPct val="0"/>
              </a:spcBef>
            </a:pPr>
            <a:r>
              <a:rPr lang="en-US" smtClean="0"/>
              <a:t> </a:t>
            </a:r>
          </a:p>
          <a:p>
            <a:pPr eaLnBrk="1" hangingPunct="1">
              <a:spcBef>
                <a:spcPct val="0"/>
              </a:spcBef>
            </a:pPr>
            <a:r>
              <a:rPr lang="en-US" smtClean="0"/>
              <a:t>This briefing is directed at newly assigned managers and supervisors, those that have had no security and emergency management training, or those in need of refresher training.  It is recommended that all managers and supervisors view this briefing to ensure they are aware of the information provided and the possible impact on them personally, their office, and their staff.  If you prefer to look at this briefing offline, or keep it for reference, it might be more convenient for you to print the PDF version. </a:t>
            </a:r>
          </a:p>
          <a:p>
            <a:pPr eaLnBrk="1" hangingPunct="1">
              <a:spcBef>
                <a:spcPct val="0"/>
              </a:spcBef>
            </a:pPr>
            <a:endParaRPr lang="en-US" smtClean="0"/>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649F4-492F-42FC-953C-83D6DDB18AB5}"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Planning</a:t>
            </a:r>
          </a:p>
          <a:p>
            <a:pPr eaLnBrk="1" hangingPunct="1">
              <a:spcBef>
                <a:spcPct val="0"/>
              </a:spcBef>
            </a:pPr>
            <a:endParaRPr lang="en-US" smtClean="0"/>
          </a:p>
          <a:p>
            <a:pPr eaLnBrk="1" hangingPunct="1">
              <a:spcBef>
                <a:spcPct val="0"/>
              </a:spcBef>
            </a:pPr>
            <a:r>
              <a:rPr lang="en-US" smtClean="0"/>
              <a:t>Governments take an </a:t>
            </a:r>
            <a:r>
              <a:rPr lang="en-US" b="1" smtClean="0"/>
              <a:t>all-hazards approach </a:t>
            </a:r>
            <a:r>
              <a:rPr lang="en-US" smtClean="0"/>
              <a:t>when planning. Response activities tend to be the same regardless of the event – life-saving, minimizing damage to infrastructure, caring for peoples’ needs.  However, because there are small differences depending on the specific hazard, States develop plans describing how they will respond to the affects of particular hazards/threats when they occur.</a:t>
            </a:r>
          </a:p>
          <a:p>
            <a:pPr eaLnBrk="1" hangingPunct="1">
              <a:spcBef>
                <a:spcPct val="0"/>
              </a:spcBef>
            </a:pPr>
            <a:endParaRPr lang="en-US" smtClean="0"/>
          </a:p>
          <a:p>
            <a:pPr eaLnBrk="1" hangingPunct="1">
              <a:spcBef>
                <a:spcPct val="0"/>
              </a:spcBef>
            </a:pPr>
            <a:r>
              <a:rPr lang="en-US" smtClean="0"/>
              <a:t>States plan to support local government response efforts </a:t>
            </a:r>
            <a:r>
              <a:rPr lang="en-US" b="1" smtClean="0"/>
              <a:t>because initial response occurs at the local level</a:t>
            </a:r>
            <a:r>
              <a:rPr lang="en-US" smtClean="0"/>
              <a:t> and local governments do not have extensive resources to support response operations.  States also plan to support other states.  No State agency can respond completely independent of other organizations and preparedness efforts must be coordinated between agencies.  </a:t>
            </a:r>
          </a:p>
          <a:p>
            <a:pPr eaLnBrk="1" hangingPunct="1">
              <a:spcBef>
                <a:spcPct val="0"/>
              </a:spcBef>
            </a:pPr>
            <a:endParaRPr lang="en-US" smtClean="0"/>
          </a:p>
          <a:p>
            <a:pPr eaLnBrk="1" hangingPunct="1">
              <a:spcBef>
                <a:spcPct val="0"/>
              </a:spcBef>
            </a:pPr>
            <a:r>
              <a:rPr lang="en-US" smtClean="0"/>
              <a:t>States also need to plan to receive and use resources provided by other States and the Federal government during response operations.  Planning is an integrated and coordinated process, vertically and horizontally:</a:t>
            </a:r>
          </a:p>
          <a:p>
            <a:pPr lvl="1" eaLnBrk="1" hangingPunct="1">
              <a:spcBef>
                <a:spcPct val="0"/>
              </a:spcBef>
              <a:buFontTx/>
              <a:buChar char="•"/>
            </a:pPr>
            <a:r>
              <a:rPr lang="en-US" smtClean="0"/>
              <a:t> State – local </a:t>
            </a:r>
          </a:p>
          <a:p>
            <a:pPr lvl="1" eaLnBrk="1" hangingPunct="1">
              <a:spcBef>
                <a:spcPct val="0"/>
              </a:spcBef>
              <a:buFontTx/>
              <a:buChar char="•"/>
            </a:pPr>
            <a:r>
              <a:rPr lang="en-US" smtClean="0"/>
              <a:t> State – Federal</a:t>
            </a:r>
          </a:p>
          <a:p>
            <a:pPr lvl="1" eaLnBrk="1" hangingPunct="1">
              <a:spcBef>
                <a:spcPct val="0"/>
              </a:spcBef>
              <a:buFontTx/>
              <a:buChar char="•"/>
            </a:pPr>
            <a:r>
              <a:rPr lang="en-US" smtClean="0"/>
              <a:t> State – State </a:t>
            </a:r>
          </a:p>
          <a:p>
            <a:pPr lvl="1" eaLnBrk="1" hangingPunct="1">
              <a:spcBef>
                <a:spcPct val="0"/>
              </a:spcBef>
              <a:buFontTx/>
              <a:buChar char="•"/>
            </a:pPr>
            <a:r>
              <a:rPr lang="en-US" smtClean="0"/>
              <a:t> Agency – agency </a:t>
            </a:r>
          </a:p>
          <a:p>
            <a:pPr eaLnBrk="1" hangingPunct="1">
              <a:spcBef>
                <a:spcPct val="0"/>
              </a:spcBef>
            </a:pPr>
            <a:endParaRPr lang="en-US" smtClean="0"/>
          </a:p>
          <a:p>
            <a:pPr eaLnBrk="1" hangingPunct="1">
              <a:spcBef>
                <a:spcPct val="0"/>
              </a:spcBef>
            </a:pPr>
            <a:r>
              <a:rPr lang="en-US" smtClean="0"/>
              <a:t>The State DOT will coordinate planning efforts with other State agencies, including the State’s Emergency Management Agency; county highway departments; with various agencies of the U.S. Department of Transportation; and, with DOTs from other States to ensure response activities can be easily integrated when necessary.</a:t>
            </a:r>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35DA4-4EAE-45B0-A16D-7F4C29128767}"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Training</a:t>
            </a:r>
          </a:p>
          <a:p>
            <a:pPr eaLnBrk="1" hangingPunct="1">
              <a:spcBef>
                <a:spcPct val="0"/>
              </a:spcBef>
            </a:pPr>
            <a:r>
              <a:rPr lang="en-US" smtClean="0"/>
              <a:t>Once the plans are developed, individuals and teams need to be trained to execute the various aspects of the plan.  Generally, individuals are trained in their tasks, then teams are brought together to train on integrated tasks.</a:t>
            </a:r>
          </a:p>
          <a:p>
            <a:pPr eaLnBrk="1" hangingPunct="1">
              <a:spcBef>
                <a:spcPct val="0"/>
              </a:spcBef>
            </a:pPr>
            <a:endParaRPr lang="en-US" smtClean="0"/>
          </a:p>
          <a:p>
            <a:pPr eaLnBrk="1" hangingPunct="1">
              <a:spcBef>
                <a:spcPct val="0"/>
              </a:spcBef>
            </a:pPr>
            <a:r>
              <a:rPr lang="en-US" smtClean="0"/>
              <a:t>Training may be classroom, at the DOT or another location; on-line through the Federal Emergency Management Agency or other organization; or may occur on the job to build depth in an Emergency Operations Center (EOC).</a:t>
            </a:r>
          </a:p>
          <a:p>
            <a:pPr eaLnBrk="1" hangingPunct="1">
              <a:spcBef>
                <a:spcPct val="0"/>
              </a:spcBef>
            </a:pPr>
            <a:endParaRPr lang="en-US" smtClean="0"/>
          </a:p>
          <a:p>
            <a:pPr eaLnBrk="1" hangingPunct="1">
              <a:spcBef>
                <a:spcPct val="0"/>
              </a:spcBef>
            </a:pPr>
            <a:r>
              <a:rPr lang="en-US" b="1" smtClean="0"/>
              <a:t>Exercising</a:t>
            </a:r>
          </a:p>
          <a:p>
            <a:pPr eaLnBrk="1" hangingPunct="1">
              <a:spcBef>
                <a:spcPct val="0"/>
              </a:spcBef>
            </a:pPr>
            <a:r>
              <a:rPr lang="en-US" smtClean="0"/>
              <a:t>Exercises are controlled activities conducted under realistic conditions to provide an opportunity to test one or more parts of response plans.  They are also used to validate the effectiveness of training of individuals and teams.  Exercises are conducted prior to real events so results can be examined in depth to determine what changes, if any, need to occur.</a:t>
            </a:r>
          </a:p>
          <a:p>
            <a:pPr eaLnBrk="1" hangingPunct="1">
              <a:spcBef>
                <a:spcPct val="0"/>
              </a:spcBef>
            </a:pPr>
            <a:endParaRPr lang="en-US" smtClean="0"/>
          </a:p>
          <a:p>
            <a:pPr eaLnBrk="1" hangingPunct="1">
              <a:spcBef>
                <a:spcPct val="0"/>
              </a:spcBef>
            </a:pPr>
            <a:r>
              <a:rPr lang="en-US" b="1" smtClean="0"/>
              <a:t>After Action Improvement</a:t>
            </a:r>
          </a:p>
          <a:p>
            <a:pPr eaLnBrk="1" hangingPunct="1">
              <a:spcBef>
                <a:spcPct val="0"/>
              </a:spcBef>
            </a:pPr>
            <a:r>
              <a:rPr lang="en-US" smtClean="0"/>
              <a:t>Information is collected during and following actual response operations and exercises to determine how well the plan worked and what future training may be needed.  The planners take the information, analyze it and make changes to plans and training curricula to ensure better response operations in the future.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F3C265-9C16-46C8-9A13-EAEB9CE72887}"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Emergency Operations Plans</a:t>
            </a:r>
            <a:endParaRPr lang="en-US" dirty="0" smtClean="0"/>
          </a:p>
          <a:p>
            <a:pPr eaLnBrk="1" fontAlgn="auto" hangingPunct="1">
              <a:spcBef>
                <a:spcPts val="0"/>
              </a:spcBef>
              <a:spcAft>
                <a:spcPts val="0"/>
              </a:spcAft>
              <a:defRPr/>
            </a:pPr>
            <a:r>
              <a:rPr lang="en-US" dirty="0" smtClean="0"/>
              <a:t>Once threats and hazards have been identified, plans can be written.  Plans generally address the areas of:</a:t>
            </a:r>
          </a:p>
          <a:p>
            <a:pPr lvl="1" eaLnBrk="1" fontAlgn="auto" hangingPunct="1">
              <a:spcBef>
                <a:spcPts val="0"/>
              </a:spcBef>
              <a:spcAft>
                <a:spcPts val="0"/>
              </a:spcAft>
              <a:buFont typeface="Arial" pitchFamily="34" charset="0"/>
              <a:buChar char="•"/>
              <a:defRPr/>
            </a:pPr>
            <a:r>
              <a:rPr lang="en-US" dirty="0" smtClean="0"/>
              <a:t>operations:  what and how we execute our mission and responsibilities; </a:t>
            </a:r>
          </a:p>
          <a:p>
            <a:pPr lvl="1" eaLnBrk="1" fontAlgn="auto" hangingPunct="1">
              <a:spcBef>
                <a:spcPts val="0"/>
              </a:spcBef>
              <a:spcAft>
                <a:spcPts val="0"/>
              </a:spcAft>
              <a:buFont typeface="Arial" pitchFamily="34" charset="0"/>
              <a:buChar char="•"/>
              <a:defRPr/>
            </a:pPr>
            <a:r>
              <a:rPr lang="en-US" dirty="0" smtClean="0"/>
              <a:t>training:  how we get people ready; </a:t>
            </a:r>
          </a:p>
          <a:p>
            <a:pPr lvl="1" eaLnBrk="1" fontAlgn="auto" hangingPunct="1">
              <a:spcBef>
                <a:spcPts val="0"/>
              </a:spcBef>
              <a:spcAft>
                <a:spcPts val="0"/>
              </a:spcAft>
              <a:buFont typeface="Arial" pitchFamily="34" charset="0"/>
              <a:buChar char="•"/>
              <a:defRPr/>
            </a:pPr>
            <a:r>
              <a:rPr lang="en-US" dirty="0" smtClean="0"/>
              <a:t>exercising:  how we validate the plan and individual and team training; and </a:t>
            </a:r>
          </a:p>
          <a:p>
            <a:pPr lvl="1" eaLnBrk="1" fontAlgn="auto" hangingPunct="1">
              <a:spcBef>
                <a:spcPts val="0"/>
              </a:spcBef>
              <a:spcAft>
                <a:spcPts val="0"/>
              </a:spcAft>
              <a:buFont typeface="Arial" pitchFamily="34" charset="0"/>
              <a:buChar char="•"/>
              <a:defRPr/>
            </a:pPr>
            <a:r>
              <a:rPr lang="en-US" dirty="0" smtClean="0"/>
              <a:t>post-response activities:  how do we incorporate improvements.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All levels of government – local, tribal, State and Federal – as well as their departments and agencies, prepare formal Emergency Operations Plans (EOP) to establish responsibilities, authorities and procedures on how the entity or organization will operate in response to an emergency or disaster.  Your State may call it an Emergency Response Plan, but it is the same thing.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Operations or response plans address:</a:t>
            </a:r>
          </a:p>
          <a:p>
            <a:pPr marL="801773" lvl="1" indent="-232722" eaLnBrk="1" fontAlgn="auto" hangingPunct="1">
              <a:spcBef>
                <a:spcPts val="0"/>
              </a:spcBef>
              <a:spcAft>
                <a:spcPts val="0"/>
              </a:spcAft>
              <a:buFont typeface="Arial" pitchFamily="34" charset="0"/>
              <a:buChar char="•"/>
              <a:defRPr/>
            </a:pPr>
            <a:r>
              <a:rPr lang="en-US" dirty="0" smtClean="0"/>
              <a:t>Who will respond and how they will be prepared to respond</a:t>
            </a:r>
          </a:p>
          <a:p>
            <a:pPr marL="801773" lvl="1" indent="-232722" eaLnBrk="1" fontAlgn="auto" hangingPunct="1">
              <a:spcBef>
                <a:spcPts val="0"/>
              </a:spcBef>
              <a:spcAft>
                <a:spcPts val="0"/>
              </a:spcAft>
              <a:buFont typeface="Arial" pitchFamily="34" charset="0"/>
              <a:buChar char="•"/>
              <a:defRPr/>
            </a:pPr>
            <a:r>
              <a:rPr lang="en-US" dirty="0" smtClean="0"/>
              <a:t>When response operations will commence and how they will be conducted</a:t>
            </a:r>
          </a:p>
          <a:p>
            <a:pPr marL="801773" lvl="1" indent="-232722" eaLnBrk="1" fontAlgn="auto" hangingPunct="1">
              <a:spcBef>
                <a:spcPts val="0"/>
              </a:spcBef>
              <a:spcAft>
                <a:spcPts val="0"/>
              </a:spcAft>
              <a:buFont typeface="Arial" pitchFamily="34" charset="0"/>
              <a:buChar char="•"/>
              <a:defRPr/>
            </a:pPr>
            <a:r>
              <a:rPr lang="en-US" dirty="0" smtClean="0"/>
              <a:t>How coordination will occur</a:t>
            </a:r>
          </a:p>
          <a:p>
            <a:pPr marL="801773" lvl="1" indent="-232722" eaLnBrk="1" fontAlgn="auto" hangingPunct="1">
              <a:spcBef>
                <a:spcPts val="0"/>
              </a:spcBef>
              <a:spcAft>
                <a:spcPts val="0"/>
              </a:spcAft>
              <a:buFont typeface="Arial" pitchFamily="34" charset="0"/>
              <a:buChar char="•"/>
              <a:defRPr/>
            </a:pPr>
            <a:r>
              <a:rPr lang="en-US" dirty="0" smtClean="0"/>
              <a:t>Communications plans</a:t>
            </a:r>
          </a:p>
          <a:p>
            <a:pPr marL="801773" lvl="1" indent="-232722" eaLnBrk="1" fontAlgn="auto" hangingPunct="1">
              <a:spcBef>
                <a:spcPts val="0"/>
              </a:spcBef>
              <a:spcAft>
                <a:spcPts val="0"/>
              </a:spcAft>
              <a:buFont typeface="Arial" pitchFamily="34" charset="0"/>
              <a:buChar char="•"/>
              <a:defRPr/>
            </a:pPr>
            <a:r>
              <a:rPr lang="en-US" dirty="0" smtClean="0"/>
              <a:t>Chain of command</a:t>
            </a:r>
          </a:p>
          <a:p>
            <a:pPr marL="801773" lvl="1" indent="-232722" eaLnBrk="1" fontAlgn="auto" hangingPunct="1">
              <a:spcBef>
                <a:spcPts val="0"/>
              </a:spcBef>
              <a:spcAft>
                <a:spcPts val="0"/>
              </a:spcAft>
              <a:buFont typeface="Arial" pitchFamily="34" charset="0"/>
              <a:buChar char="•"/>
              <a:defRPr/>
            </a:pPr>
            <a:r>
              <a:rPr lang="en-US" dirty="0" smtClean="0"/>
              <a:t>Organizational structures </a:t>
            </a:r>
          </a:p>
          <a:p>
            <a:pPr marL="801773" lvl="1" indent="-232722" eaLnBrk="1" fontAlgn="auto" hangingPunct="1">
              <a:spcBef>
                <a:spcPts val="0"/>
              </a:spcBef>
              <a:spcAft>
                <a:spcPts val="0"/>
              </a:spcAft>
              <a:buFont typeface="Arial" pitchFamily="34" charset="0"/>
              <a:buChar char="•"/>
              <a:defRPr/>
            </a:pPr>
            <a:r>
              <a:rPr lang="en-US" dirty="0" smtClean="0"/>
              <a:t>How response operations will terminate</a:t>
            </a:r>
          </a:p>
          <a:p>
            <a:pPr marL="801773" lvl="1" indent="-232722" eaLnBrk="1" fontAlgn="auto" hangingPunct="1">
              <a:spcBef>
                <a:spcPts val="0"/>
              </a:spcBef>
              <a:spcAft>
                <a:spcPts val="0"/>
              </a:spcAft>
              <a:buFont typeface="Arial" pitchFamily="34" charset="0"/>
              <a:buChar char="•"/>
              <a:defRPr/>
            </a:pPr>
            <a:r>
              <a:rPr lang="en-US" dirty="0" smtClean="0"/>
              <a:t>How improvements will be made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447FF-A835-4164-9AF6-9346780B60C2}"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Response activities need to occur as quickly as possible following an event if lives are to be saved and damage to infrastructure minimized.  While these activities generally occur first at the local government level, State agencies and their personnel need to be prepared before an incident so they can provide resources and support to those local governments.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Tiered Response</a:t>
            </a:r>
          </a:p>
          <a:p>
            <a:pPr eaLnBrk="1" fontAlgn="auto" hangingPunct="1">
              <a:spcBef>
                <a:spcPts val="0"/>
              </a:spcBef>
              <a:spcAft>
                <a:spcPts val="0"/>
              </a:spcAft>
              <a:defRPr/>
            </a:pPr>
            <a:r>
              <a:rPr lang="en-US" dirty="0" smtClean="0"/>
              <a:t>Fire departments, emergency medical units, and police respond to incidents; local government agencies mobilize to perform activities within their sphere of responsibility; local organizations establish care centers for displaced residents.  States and their agencies mobilize to provide resources:  material, equipment, supplies, personnel, or funds to the local government and its agencies, if necessary.  The Federal government agencies mobilize to be ready to provide support to States if necessary.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Scalable and Flexible</a:t>
            </a:r>
          </a:p>
          <a:p>
            <a:pPr eaLnBrk="1" fontAlgn="auto" hangingPunct="1">
              <a:spcBef>
                <a:spcPts val="0"/>
              </a:spcBef>
              <a:spcAft>
                <a:spcPts val="0"/>
              </a:spcAft>
              <a:defRPr/>
            </a:pPr>
            <a:r>
              <a:rPr lang="en-US" dirty="0" smtClean="0"/>
              <a:t>The level of effort during response operations waxes and wanes depending on the level of activity needed at any given time.  At the onset, there may be a large amount of activity at the local, State and Federal levels.  Once life-saving activities have been accomplished, resources are directed towards caring for displaced people and cleaning up.  Then, in later stages, rebuilding begins to occur, which requires less response personnel and more resources, usually from State and Federal levels.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Unity of Effort</a:t>
            </a:r>
          </a:p>
          <a:p>
            <a:pPr eaLnBrk="1" fontAlgn="auto" hangingPunct="1">
              <a:spcBef>
                <a:spcPts val="0"/>
              </a:spcBef>
              <a:spcAft>
                <a:spcPts val="0"/>
              </a:spcAft>
              <a:defRPr/>
            </a:pPr>
            <a:r>
              <a:rPr lang="en-US" dirty="0" smtClean="0"/>
              <a:t>Response activities need to occur in a fully integrated and seamless manner to endure the most efficient and effective use of resources.  This occurs through Unity of Command – local, State and Federal leaders work together to bring resources to the point where they are most needed.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Let’s look at several documents that further describe these concepts:</a:t>
            </a:r>
          </a:p>
          <a:p>
            <a:pPr lvl="1" eaLnBrk="1" fontAlgn="auto" hangingPunct="1">
              <a:spcBef>
                <a:spcPts val="0"/>
              </a:spcBef>
              <a:spcAft>
                <a:spcPts val="0"/>
              </a:spcAft>
              <a:buFont typeface="Arial" pitchFamily="34" charset="0"/>
              <a:buChar char="•"/>
              <a:defRPr/>
            </a:pPr>
            <a:r>
              <a:rPr lang="en-US" dirty="0" smtClean="0"/>
              <a:t> National Response Framework (NRF)</a:t>
            </a:r>
          </a:p>
          <a:p>
            <a:pPr lvl="1" eaLnBrk="1" fontAlgn="auto" hangingPunct="1">
              <a:spcBef>
                <a:spcPts val="0"/>
              </a:spcBef>
              <a:spcAft>
                <a:spcPts val="0"/>
              </a:spcAft>
              <a:buFont typeface="Arial" pitchFamily="34" charset="0"/>
              <a:buChar char="•"/>
              <a:defRPr/>
            </a:pPr>
            <a:r>
              <a:rPr lang="en-US" dirty="0" smtClean="0"/>
              <a:t> National Incident Management System (NIMS)</a:t>
            </a:r>
          </a:p>
          <a:p>
            <a:pPr lvl="1" eaLnBrk="1" fontAlgn="auto" hangingPunct="1">
              <a:spcBef>
                <a:spcPts val="0"/>
              </a:spcBef>
              <a:spcAft>
                <a:spcPts val="0"/>
              </a:spcAft>
              <a:buFont typeface="Arial" pitchFamily="34" charset="0"/>
              <a:buChar char="•"/>
              <a:defRPr/>
            </a:pPr>
            <a:r>
              <a:rPr lang="en-US" dirty="0" smtClean="0"/>
              <a:t> Incident Command System (ICS)</a:t>
            </a:r>
          </a:p>
          <a:p>
            <a:pPr lvl="1" eaLnBrk="1" fontAlgn="auto" hangingPunct="1">
              <a:spcBef>
                <a:spcPts val="0"/>
              </a:spcBef>
              <a:spcAft>
                <a:spcPts val="0"/>
              </a:spcAft>
              <a:buFont typeface="Arial" pitchFamily="34" charset="0"/>
              <a:buChar char="•"/>
              <a:defRPr/>
            </a:pPr>
            <a:endParaRPr lang="en-US" sz="1800" dirty="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BF6B1E-0F79-482E-8714-997E9FBD3DC0}"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a:t>
            </a:r>
            <a:r>
              <a:rPr lang="en-US" i="1" dirty="0" smtClean="0"/>
              <a:t>National Response Framework (NRF) </a:t>
            </a:r>
            <a:r>
              <a:rPr lang="en-US" dirty="0" smtClean="0"/>
              <a:t>was published in January 2008 by the Federal government, with input from partner stakeholders:  Federal agencies, States, local response organizations, and the private-sector.  It is a guide to how the Nation - local, tribal, State, and Federal governments, and the private sector - conducts all-hazards response.  It provides guidance on how roles are aligned for efficiency and effectiveness during response operations.  It is based on best practices identified following Hurricane Katrina in 2005, and describes specific authorities and relationships for managing incidents that range from the serious, but strictly local, to large-scale terrorist attacks or catastrophic natural disasters.  It is </a:t>
            </a:r>
            <a:r>
              <a:rPr lang="en-US" u="sng" dirty="0" smtClean="0"/>
              <a:t>not</a:t>
            </a:r>
            <a:r>
              <a:rPr lang="en-US" dirty="0" smtClean="0"/>
              <a:t> a response plan, but provides a basis for developing response plans at all levels of government.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A critical principle of the NRF is all incidents are managed locally. </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NRF presents the key response principles, identifies the participants and their roles, and describes structures that guide the Nation’s response operations.  It provides all response personnel, including you, with guidance and information relating to: </a:t>
            </a:r>
          </a:p>
          <a:p>
            <a:pPr marL="801773" lvl="1" indent="-232722" eaLnBrk="1" fontAlgn="auto" hangingPunct="1">
              <a:spcBef>
                <a:spcPts val="0"/>
              </a:spcBef>
              <a:spcAft>
                <a:spcPts val="0"/>
              </a:spcAft>
              <a:buFont typeface="Arial" pitchFamily="34" charset="0"/>
              <a:buChar char="•"/>
              <a:defRPr/>
            </a:pPr>
            <a:r>
              <a:rPr lang="en-US" b="1" dirty="0" smtClean="0"/>
              <a:t>Who</a:t>
            </a:r>
            <a:r>
              <a:rPr lang="en-US" dirty="0" smtClean="0"/>
              <a:t> is involved with emergency management activities at the local (mayor), tribal, State (Governor and agencies, including the State Department of Transportation), and Federal levels.</a:t>
            </a:r>
          </a:p>
          <a:p>
            <a:pPr marL="801773" lvl="1" indent="-232722" eaLnBrk="1" fontAlgn="auto" hangingPunct="1">
              <a:spcBef>
                <a:spcPts val="0"/>
              </a:spcBef>
              <a:spcAft>
                <a:spcPts val="0"/>
              </a:spcAft>
              <a:buFont typeface="Arial" pitchFamily="34" charset="0"/>
              <a:buChar char="•"/>
              <a:defRPr/>
            </a:pPr>
            <a:r>
              <a:rPr lang="en-US" b="1" dirty="0" smtClean="0"/>
              <a:t>What </a:t>
            </a:r>
            <a:r>
              <a:rPr lang="en-US" dirty="0" smtClean="0"/>
              <a:t>we as a Nation collectively do to respond to incidents; for example, State DOTs will provide resource support to local governments responding to incidents.  </a:t>
            </a:r>
            <a:r>
              <a:rPr lang="en-US" b="1" dirty="0" smtClean="0"/>
              <a:t>NOTE:</a:t>
            </a:r>
            <a:r>
              <a:rPr lang="en-US" dirty="0" smtClean="0"/>
              <a:t>  When the local government’s resources are exhausted, the State will provide additional resources, and then the Federal government will provide support to the State as needed.</a:t>
            </a:r>
          </a:p>
          <a:p>
            <a:pPr marL="801773" lvl="1" indent="-232722" eaLnBrk="1" fontAlgn="auto" hangingPunct="1">
              <a:spcBef>
                <a:spcPts val="0"/>
              </a:spcBef>
              <a:spcAft>
                <a:spcPts val="0"/>
              </a:spcAft>
              <a:buFont typeface="Arial" pitchFamily="34" charset="0"/>
              <a:buChar char="•"/>
              <a:defRPr/>
            </a:pPr>
            <a:r>
              <a:rPr lang="en-US" b="1" dirty="0" smtClean="0"/>
              <a:t>How</a:t>
            </a:r>
            <a:r>
              <a:rPr lang="en-US" dirty="0" smtClean="0"/>
              <a:t>, at all levels, the Nation effectively manages all-hazards response; for example, a Joint Field Office with State and Federal personnel in direct support to local responders.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E48740-FFBF-46B3-AAFC-2B8AB34F6E34}"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Federal Government and many State governments organize much of their resources and capabilities – as well as those of certain private-sector and non-governmental organizations – under 15 Emergency Support Functions (ESFs).  ESFs align categories of resources and provide strategic objectives for their use.  ESFs utilize standardized resource management concepts such as typing, inventorying, and tracking to facilitate the dispatch, deployment, and recovery of resources before, during, and after an incident.  ESF coordinators and primary agencies are identified on the basis of authorities and resources.  Support agencies are assigned based on the availability of resources in a given functional area.  ESFs provide the greatest possible access to Federal department and agency resources regardless of which organization has those resources.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During a Federal response, the ESFs are coordinated by the Federal Emergency Management Agency (FEMA) through its National Response Coordination Center (NRCC), Regional Response Coordination Center (RRCC), or Joint Field Office (JFO).  During a Federal response, ESFs are a critical mechanism to coordinate functional capabilities and resources provided by Federal departments and agencies, along with certain private-sector and non-governmental organizations.  They represent an effective way to bundle and funnel resources and capabilities to local, tribal, State, and other responders.  These functions are coordinated by a single agency but may rely on several agencies that provide resources for each functional area.  The mission of the ESFs is to provide the greatest possible access to capabilities of the Federal Government regardless of which agency has those capabilities.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ESFs serve as the primary operational-level mechanism to provide Federal assistance in functional areas such as transportation, communications, public works and engineering, firefighting, mass care, housing, human services, public health and medical services, search and rescue, agriculture and natural resources, and energy.  </a:t>
            </a:r>
            <a:endParaRPr lang="en-US"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CFAB7-ADAA-44E0-96CD-A89DF9B48EF9}"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first eight Emergency Support Functions and Primary Federal Agencies for the Federal government are:  </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1 – Transportation	Department of Transportation			</a:t>
            </a:r>
          </a:p>
          <a:p>
            <a:pPr lvl="1" eaLnBrk="1" fontAlgn="auto" hangingPunct="1">
              <a:spcBef>
                <a:spcPts val="0"/>
              </a:spcBef>
              <a:spcAft>
                <a:spcPts val="0"/>
              </a:spcAft>
              <a:defRPr/>
            </a:pPr>
            <a:r>
              <a:rPr lang="en-US" dirty="0" smtClean="0"/>
              <a:t>ESF 2 – Communications	National Communications System and Federal 					Emergency Management Agency (FEMA) – both from 					the Department of Homeland Security (DHS)]</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3 – Public Works and 	U.S.  Army Corps of Engineers, Department of 	  </a:t>
            </a:r>
          </a:p>
          <a:p>
            <a:pPr lvl="1" eaLnBrk="1" fontAlgn="auto" hangingPunct="1">
              <a:spcBef>
                <a:spcPts val="0"/>
              </a:spcBef>
              <a:spcAft>
                <a:spcPts val="0"/>
              </a:spcAft>
              <a:defRPr/>
            </a:pPr>
            <a:r>
              <a:rPr lang="en-US" dirty="0" smtClean="0"/>
              <a:t>Engineering		Defense (DOD) and FEMA, DHS</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4 – Firefighting		Forest Service, Department of Agriculture	</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5 – Emergency Management	FEMA, DHS</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6 – Mass Care, 		FEMA, DHS</a:t>
            </a:r>
          </a:p>
          <a:p>
            <a:pPr lvl="1" eaLnBrk="1" fontAlgn="auto" hangingPunct="1">
              <a:spcBef>
                <a:spcPts val="0"/>
              </a:spcBef>
              <a:spcAft>
                <a:spcPts val="0"/>
              </a:spcAft>
              <a:defRPr/>
            </a:pPr>
            <a:r>
              <a:rPr lang="en-US" dirty="0" smtClean="0"/>
              <a:t>       Emergency Assistance, </a:t>
            </a:r>
          </a:p>
          <a:p>
            <a:pPr lvl="1" eaLnBrk="1" fontAlgn="auto" hangingPunct="1">
              <a:spcBef>
                <a:spcPts val="0"/>
              </a:spcBef>
              <a:spcAft>
                <a:spcPts val="0"/>
              </a:spcAft>
              <a:defRPr/>
            </a:pPr>
            <a:r>
              <a:rPr lang="en-US" dirty="0" smtClean="0"/>
              <a:t>       Housing, and </a:t>
            </a:r>
          </a:p>
          <a:p>
            <a:pPr lvl="1" eaLnBrk="1" fontAlgn="auto" hangingPunct="1">
              <a:spcBef>
                <a:spcPts val="0"/>
              </a:spcBef>
              <a:spcAft>
                <a:spcPts val="0"/>
              </a:spcAft>
              <a:defRPr/>
            </a:pPr>
            <a:r>
              <a:rPr lang="en-US" dirty="0" smtClean="0"/>
              <a:t>       Human Services	</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7 – Logistics Management 	FEMA, DHS; General Services Administration</a:t>
            </a:r>
          </a:p>
          <a:p>
            <a:pPr lvl="1" eaLnBrk="1" fontAlgn="auto" hangingPunct="1">
              <a:spcBef>
                <a:spcPts val="0"/>
              </a:spcBef>
              <a:spcAft>
                <a:spcPts val="0"/>
              </a:spcAft>
              <a:defRPr/>
            </a:pPr>
            <a:r>
              <a:rPr lang="en-US" dirty="0" smtClean="0"/>
              <a:t>       and Resource Support							</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ESF 8 – Public Health and 	Department of Health and Human Services</a:t>
            </a:r>
          </a:p>
          <a:p>
            <a:pPr lvl="1" eaLnBrk="1" fontAlgn="auto" hangingPunct="1">
              <a:spcBef>
                <a:spcPts val="0"/>
              </a:spcBef>
              <a:spcAft>
                <a:spcPts val="0"/>
              </a:spcAft>
              <a:defRPr/>
            </a:pPr>
            <a:r>
              <a:rPr lang="en-US" dirty="0" smtClean="0"/>
              <a:t>       Medical Services								</a:t>
            </a:r>
          </a:p>
          <a:p>
            <a:pPr lvl="1" eaLnBrk="1" fontAlgn="auto" hangingPunct="1">
              <a:spcBef>
                <a:spcPts val="0"/>
              </a:spcBef>
              <a:spcAft>
                <a:spcPts val="0"/>
              </a:spcAft>
              <a:defRPr/>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68D1B-28E2-4325-A296-F03E1D60EAC7}"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t>The remaining Emergency Support Functions and Primary Federal Agencies for the Federal government are:  </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9 – Search and Rescue	FEMA, DHS; U.S. Coast Guard (USCG), DHS; DOD</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10 – Oil and Hazardous 	U.S. Coast Guard, DHS; Environmental Protection Agency</a:t>
            </a:r>
          </a:p>
          <a:p>
            <a:pPr lvl="1" eaLnBrk="1" hangingPunct="1">
              <a:lnSpc>
                <a:spcPct val="90000"/>
              </a:lnSpc>
              <a:spcBef>
                <a:spcPct val="0"/>
              </a:spcBef>
            </a:pPr>
            <a:r>
              <a:rPr lang="en-US" sz="1000" smtClean="0"/>
              <a:t>        Materials Response		</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11 – Agriculture and 	USDA; Department of Interior</a:t>
            </a:r>
          </a:p>
          <a:p>
            <a:pPr lvl="1" eaLnBrk="1" hangingPunct="1">
              <a:lnSpc>
                <a:spcPct val="90000"/>
              </a:lnSpc>
              <a:spcBef>
                <a:spcPct val="0"/>
              </a:spcBef>
            </a:pPr>
            <a:r>
              <a:rPr lang="en-US" sz="1000" smtClean="0"/>
              <a:t>        Natural Resources			</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12 – Energy		Department of Energy</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13 – Public Safety and 	Department of Justice        </a:t>
            </a:r>
          </a:p>
          <a:p>
            <a:pPr lvl="1" eaLnBrk="1" hangingPunct="1">
              <a:lnSpc>
                <a:spcPct val="90000"/>
              </a:lnSpc>
              <a:spcBef>
                <a:spcPct val="0"/>
              </a:spcBef>
            </a:pPr>
            <a:r>
              <a:rPr lang="en-US" sz="1000" smtClean="0"/>
              <a:t>	Security</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14 – Long-Term 	FEMA, DHS</a:t>
            </a:r>
          </a:p>
          <a:p>
            <a:pPr lvl="1" eaLnBrk="1" hangingPunct="1">
              <a:lnSpc>
                <a:spcPct val="90000"/>
              </a:lnSpc>
              <a:spcBef>
                <a:spcPct val="0"/>
              </a:spcBef>
            </a:pPr>
            <a:r>
              <a:rPr lang="en-US" sz="1000" smtClean="0"/>
              <a:t>       Community Recovery			</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ESF 15 – External Affairs 	FEMA, DHS</a:t>
            </a:r>
          </a:p>
          <a:p>
            <a:pPr eaLnBrk="1" hangingPunct="1">
              <a:lnSpc>
                <a:spcPct val="90000"/>
              </a:lnSpc>
              <a:spcBef>
                <a:spcPct val="0"/>
              </a:spcBef>
            </a:pPr>
            <a:endParaRPr lang="en-US" sz="1000" smtClean="0"/>
          </a:p>
          <a:p>
            <a:pPr eaLnBrk="1" hangingPunct="1">
              <a:lnSpc>
                <a:spcPct val="90000"/>
              </a:lnSpc>
              <a:spcBef>
                <a:spcPct val="0"/>
              </a:spcBef>
            </a:pPr>
            <a:r>
              <a:rPr lang="en-US" sz="1000" smtClean="0"/>
              <a:t>The same ESFs will be identified in </a:t>
            </a:r>
            <a:r>
              <a:rPr lang="en-US" sz="1000" u="sng" smtClean="0"/>
              <a:t>most</a:t>
            </a:r>
            <a:r>
              <a:rPr lang="en-US" sz="1000" smtClean="0"/>
              <a:t> State Emergency Operations Plans (EOP).  While the concept of ESFs has been around for a long time, it was primarily a purview of the Federal government.  However, with the publishing of the National Response Plan, which was superseded by the NRF, States have begun organizing along the same framework.  Some States have identified additional ESFs for their EOPs, so you may hear about ESFs 16, 17 or higher.  Some States do not call them by the ESF number; instead, they use the name of the ESF such as Transportation, Communications, or Public Safety.  Your state might use some other form of organizing capabilities for response activities.</a:t>
            </a:r>
          </a:p>
          <a:p>
            <a:pPr eaLnBrk="1" hangingPunct="1">
              <a:lnSpc>
                <a:spcPct val="90000"/>
              </a:lnSpc>
              <a:spcBef>
                <a:spcPct val="0"/>
              </a:spcBef>
            </a:pPr>
            <a:endParaRPr lang="en-US" sz="100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0DB5D-9C1B-4C3D-B61D-F1E58E2A4636}"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U.S. Department of Transportation is the Lead Federal Agency for ESF 1, Transportation.  In the same manner, the State DOT usually has the leadership role within the state for all matters relating to transportation:  infrastructure, including roads, tunnels and bridges; transit systems; airfields; canals; and railroads; as well as for all preparedness activities, response operations, and recovery and mitigation activities related to transportation resources.  The ESF lead agency coordinates planning efforts and the use of resources from other State agencies that may be identified to provide support.  In the same manner, your State DOT may support some of the other ESF lead agencies.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following Federal Departments support U.S. DOT in performing ESF 1, Transportation responsibilities:</a:t>
            </a:r>
          </a:p>
          <a:p>
            <a:pPr eaLnBrk="1" fontAlgn="auto" hangingPunct="1">
              <a:spcBef>
                <a:spcPts val="0"/>
              </a:spcBef>
              <a:spcAft>
                <a:spcPts val="0"/>
              </a:spcAft>
              <a:buFont typeface="Arial" pitchFamily="34" charset="0"/>
              <a:buNone/>
              <a:defRPr/>
            </a:pPr>
            <a:endParaRPr lang="en-US" dirty="0" smtClean="0"/>
          </a:p>
          <a:p>
            <a:pPr lvl="1" algn="just" eaLnBrk="1" fontAlgn="auto" hangingPunct="1">
              <a:spcBef>
                <a:spcPts val="0"/>
              </a:spcBef>
              <a:spcAft>
                <a:spcPts val="0"/>
              </a:spcAft>
              <a:buFont typeface="Arial" pitchFamily="34" charset="0"/>
              <a:buChar char="•"/>
              <a:defRPr/>
            </a:pPr>
            <a:r>
              <a:rPr lang="en-US" dirty="0" smtClean="0"/>
              <a:t>Department of Agriculture 	</a:t>
            </a:r>
          </a:p>
          <a:p>
            <a:pPr lvl="1" algn="just" eaLnBrk="1" fontAlgn="auto" hangingPunct="1">
              <a:spcBef>
                <a:spcPts val="0"/>
              </a:spcBef>
              <a:spcAft>
                <a:spcPts val="0"/>
              </a:spcAft>
              <a:buFont typeface="Arial" pitchFamily="34" charset="0"/>
              <a:buChar char="•"/>
              <a:defRPr/>
            </a:pPr>
            <a:r>
              <a:rPr lang="en-US" dirty="0" smtClean="0"/>
              <a:t>Department of Commerce 		</a:t>
            </a:r>
          </a:p>
          <a:p>
            <a:pPr lvl="1" algn="just" eaLnBrk="1" fontAlgn="auto" hangingPunct="1">
              <a:spcBef>
                <a:spcPts val="0"/>
              </a:spcBef>
              <a:spcAft>
                <a:spcPts val="0"/>
              </a:spcAft>
              <a:buFont typeface="Arial" pitchFamily="34" charset="0"/>
              <a:buChar char="•"/>
              <a:defRPr/>
            </a:pPr>
            <a:r>
              <a:rPr lang="en-US" dirty="0" smtClean="0"/>
              <a:t>Department of Defense  	</a:t>
            </a:r>
          </a:p>
          <a:p>
            <a:pPr lvl="1" eaLnBrk="1" fontAlgn="auto" hangingPunct="1">
              <a:spcBef>
                <a:spcPts val="0"/>
              </a:spcBef>
              <a:spcAft>
                <a:spcPts val="0"/>
              </a:spcAft>
              <a:buFont typeface="Arial" pitchFamily="34" charset="0"/>
              <a:buChar char="•"/>
              <a:defRPr/>
            </a:pPr>
            <a:r>
              <a:rPr lang="en-US" dirty="0" smtClean="0"/>
              <a:t>Department of Energy 	</a:t>
            </a:r>
          </a:p>
          <a:p>
            <a:pPr lvl="1" eaLnBrk="1" fontAlgn="auto" hangingPunct="1">
              <a:spcBef>
                <a:spcPts val="0"/>
              </a:spcBef>
              <a:spcAft>
                <a:spcPts val="0"/>
              </a:spcAft>
              <a:buFont typeface="Arial" pitchFamily="34" charset="0"/>
              <a:buChar char="•"/>
              <a:defRPr/>
            </a:pPr>
            <a:r>
              <a:rPr lang="en-US" dirty="0" smtClean="0"/>
              <a:t>Department of Homeland Security	</a:t>
            </a:r>
          </a:p>
          <a:p>
            <a:pPr lvl="1" eaLnBrk="1" fontAlgn="auto" hangingPunct="1">
              <a:spcBef>
                <a:spcPts val="0"/>
              </a:spcBef>
              <a:spcAft>
                <a:spcPts val="0"/>
              </a:spcAft>
              <a:buFont typeface="Arial" pitchFamily="34" charset="0"/>
              <a:buChar char="•"/>
              <a:defRPr/>
            </a:pPr>
            <a:r>
              <a:rPr lang="en-US" dirty="0" smtClean="0"/>
              <a:t>Department of the Interior </a:t>
            </a:r>
          </a:p>
          <a:p>
            <a:pPr lvl="1" eaLnBrk="1" fontAlgn="auto" hangingPunct="1">
              <a:spcBef>
                <a:spcPts val="0"/>
              </a:spcBef>
              <a:spcAft>
                <a:spcPts val="0"/>
              </a:spcAft>
              <a:buFont typeface="Arial" pitchFamily="34" charset="0"/>
              <a:buChar char="•"/>
              <a:defRPr/>
            </a:pPr>
            <a:r>
              <a:rPr lang="en-US" dirty="0" smtClean="0"/>
              <a:t>Department of Justice 	</a:t>
            </a:r>
          </a:p>
          <a:p>
            <a:pPr lvl="1" eaLnBrk="1" fontAlgn="auto" hangingPunct="1">
              <a:spcBef>
                <a:spcPts val="0"/>
              </a:spcBef>
              <a:spcAft>
                <a:spcPts val="0"/>
              </a:spcAft>
              <a:buFont typeface="Arial" pitchFamily="34" charset="0"/>
              <a:buChar char="•"/>
              <a:defRPr/>
            </a:pPr>
            <a:r>
              <a:rPr lang="en-US" dirty="0" smtClean="0"/>
              <a:t>Department of State 		</a:t>
            </a:r>
          </a:p>
          <a:p>
            <a:pPr lvl="1" eaLnBrk="1" fontAlgn="auto" hangingPunct="1">
              <a:spcBef>
                <a:spcPts val="0"/>
              </a:spcBef>
              <a:spcAft>
                <a:spcPts val="0"/>
              </a:spcAft>
              <a:buFont typeface="Arial" pitchFamily="34" charset="0"/>
              <a:buChar char="•"/>
              <a:defRPr/>
            </a:pPr>
            <a:r>
              <a:rPr lang="en-US" dirty="0" smtClean="0"/>
              <a:t>General Services Administration</a:t>
            </a:r>
          </a:p>
          <a:p>
            <a:pPr lvl="1" eaLnBrk="1" fontAlgn="auto" hangingPunct="1">
              <a:spcBef>
                <a:spcPts val="0"/>
              </a:spcBef>
              <a:spcAft>
                <a:spcPts val="0"/>
              </a:spcAft>
              <a:buFont typeface="Arial" pitchFamily="34" charset="0"/>
              <a:buChar char="•"/>
              <a:defRPr/>
            </a:pPr>
            <a:r>
              <a:rPr lang="en-US" dirty="0" smtClean="0"/>
              <a:t>U.S. Postal Service</a:t>
            </a:r>
          </a:p>
          <a:p>
            <a:pPr eaLnBrk="1" fontAlgn="auto" hangingPunct="1">
              <a:spcBef>
                <a:spcPts val="0"/>
              </a:spcBef>
              <a:spcAft>
                <a:spcPts val="0"/>
              </a:spcAft>
              <a:defRPr/>
            </a:pPr>
            <a:r>
              <a:rPr lang="en-US" dirty="0" smtClean="0"/>
              <a:t/>
            </a:r>
            <a:br>
              <a:rPr lang="en-US" dirty="0" smtClean="0"/>
            </a:br>
            <a:r>
              <a:rPr lang="en-US" dirty="0" smtClean="0"/>
              <a:t>In the same manner, your State DOT will probably be supported by other State agencies, according to your State’s Emergency Operations Plan.  </a:t>
            </a:r>
          </a:p>
          <a:p>
            <a:pPr eaLnBrk="1" fontAlgn="auto" hangingPunct="1">
              <a:spcBef>
                <a:spcPts val="0"/>
              </a:spcBef>
              <a:spcAft>
                <a:spcPts val="0"/>
              </a:spcAft>
              <a:defRPr/>
            </a:pPr>
            <a:r>
              <a:rPr lang="en-US" dirty="0" smtClean="0"/>
              <a:t/>
            </a:r>
            <a:br>
              <a:rPr lang="en-US" dirty="0" smtClean="0"/>
            </a:br>
            <a:r>
              <a:rPr lang="en-US" dirty="0" smtClean="0"/>
              <a:t>The Federal Emergency Support Function 1, Transportation, is NOT the primary agency responsible for the movement of goods, equipment, animals or people.  However, you have to keep in mind that each state is organized differently, so in some cases your State DOT </a:t>
            </a:r>
            <a:r>
              <a:rPr lang="en-US" u="sng" dirty="0" smtClean="0"/>
              <a:t>may</a:t>
            </a:r>
            <a:r>
              <a:rPr lang="en-US" dirty="0" smtClean="0"/>
              <a:t> be involved in these transportation activities to some degree.  </a:t>
            </a:r>
          </a:p>
          <a:p>
            <a:pPr eaLnBrk="1" fontAlgn="auto" hangingPunct="1">
              <a:spcBef>
                <a:spcPts val="0"/>
              </a:spcBef>
              <a:spcAft>
                <a:spcPts val="0"/>
              </a:spcAft>
              <a:defRPr/>
            </a:pPr>
            <a:endParaRPr lang="en-US"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67A79-AAC6-4E63-9E9B-6DCC922DA981}"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spcBef>
                <a:spcPct val="0"/>
              </a:spcBef>
            </a:pPr>
            <a:r>
              <a:rPr lang="en-US" b="1" smtClean="0"/>
              <a:t>According to the NRF, the U.S. DOT is responsible for: 	</a:t>
            </a:r>
          </a:p>
          <a:p>
            <a:pPr eaLnBrk="1" fontAlgn="t" hangingPunct="1">
              <a:spcBef>
                <a:spcPct val="0"/>
              </a:spcBef>
            </a:pPr>
            <a:r>
              <a:rPr lang="en-US" smtClean="0"/>
              <a:t>Monitoring and reporting the status of, and damage to, the transportation system and infrastructure.</a:t>
            </a:r>
            <a:endParaRPr lang="en-US" b="1" smtClean="0"/>
          </a:p>
          <a:p>
            <a:pPr eaLnBrk="1" fontAlgn="t" hangingPunct="1">
              <a:spcBef>
                <a:spcPct val="0"/>
              </a:spcBef>
            </a:pPr>
            <a:endParaRPr lang="en-US" b="1" smtClean="0"/>
          </a:p>
          <a:p>
            <a:pPr eaLnBrk="1" fontAlgn="t" hangingPunct="1">
              <a:spcBef>
                <a:spcPct val="0"/>
              </a:spcBef>
            </a:pPr>
            <a:r>
              <a:rPr lang="en-US" smtClean="0"/>
              <a:t>Identifying temporary alternative solutions that can be implemented to ensure that the movement of people and materials can be continued during the response.	</a:t>
            </a:r>
          </a:p>
          <a:p>
            <a:pPr eaLnBrk="1" fontAlgn="t" hangingPunct="1">
              <a:spcBef>
                <a:spcPct val="0"/>
              </a:spcBef>
            </a:pPr>
            <a:r>
              <a:rPr lang="en-US" smtClean="0"/>
              <a:t>	</a:t>
            </a:r>
          </a:p>
          <a:p>
            <a:pPr eaLnBrk="1" fontAlgn="t" hangingPunct="1">
              <a:spcBef>
                <a:spcPct val="0"/>
              </a:spcBef>
            </a:pPr>
            <a:r>
              <a:rPr lang="en-US" smtClean="0"/>
              <a:t>Performing activities conducted under the direct authority of the DOT.	</a:t>
            </a:r>
          </a:p>
          <a:p>
            <a:pPr eaLnBrk="1" fontAlgn="t" hangingPunct="1">
              <a:spcBef>
                <a:spcPct val="0"/>
              </a:spcBef>
            </a:pPr>
            <a:endParaRPr lang="en-US" smtClean="0"/>
          </a:p>
          <a:p>
            <a:pPr eaLnBrk="1" fontAlgn="t" hangingPunct="1">
              <a:spcBef>
                <a:spcPct val="0"/>
              </a:spcBef>
            </a:pPr>
            <a:r>
              <a:rPr lang="en-US" smtClean="0"/>
              <a:t>Coordinating the restoration and recovery of transportation system and infrastructure				</a:t>
            </a:r>
          </a:p>
          <a:p>
            <a:pPr eaLnBrk="1" fontAlgn="t" hangingPunct="1">
              <a:spcBef>
                <a:spcPct val="0"/>
              </a:spcBef>
            </a:pPr>
            <a:r>
              <a:rPr lang="en-US" smtClean="0"/>
              <a:t>Coordinating and supporting preparedness, response, recovery and mitigation activities among transportation stakeholders.	</a:t>
            </a:r>
          </a:p>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84EA0-575C-4BE2-A25E-0E1656B304E6}"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As a supervisor or manager in a State Department of Transportation (DOT), you may occasionally hear terms that appear to have nothing in common with your office’s day-to-day responsibilities; terms such as:</a:t>
            </a:r>
          </a:p>
          <a:p>
            <a:pPr marL="342707" lvl="1" indent="-232722" eaLnBrk="1" fontAlgn="auto" hangingPunct="1">
              <a:spcBef>
                <a:spcPts val="0"/>
              </a:spcBef>
              <a:spcAft>
                <a:spcPts val="0"/>
              </a:spcAft>
              <a:buFont typeface="Arial" pitchFamily="34" charset="0"/>
              <a:buChar char="•"/>
              <a:defRPr/>
            </a:pPr>
            <a:r>
              <a:rPr lang="en-US" dirty="0" smtClean="0"/>
              <a:t>National Response Framework (NRF),</a:t>
            </a:r>
          </a:p>
          <a:p>
            <a:pPr marL="342707" lvl="1" indent="-232722" eaLnBrk="1" fontAlgn="auto" hangingPunct="1">
              <a:spcBef>
                <a:spcPts val="0"/>
              </a:spcBef>
              <a:spcAft>
                <a:spcPts val="0"/>
              </a:spcAft>
              <a:buFont typeface="Arial" pitchFamily="34" charset="0"/>
              <a:buChar char="•"/>
              <a:defRPr/>
            </a:pPr>
            <a:r>
              <a:rPr lang="en-US" dirty="0" smtClean="0"/>
              <a:t>Emergency Support Function (ESF),</a:t>
            </a:r>
          </a:p>
          <a:p>
            <a:pPr marL="342707" lvl="1" indent="-232722" eaLnBrk="1" fontAlgn="auto" hangingPunct="1">
              <a:spcBef>
                <a:spcPts val="0"/>
              </a:spcBef>
              <a:spcAft>
                <a:spcPts val="0"/>
              </a:spcAft>
              <a:buFont typeface="Arial" pitchFamily="34" charset="0"/>
              <a:buChar char="•"/>
              <a:defRPr/>
            </a:pPr>
            <a:r>
              <a:rPr lang="en-US" dirty="0" smtClean="0"/>
              <a:t>National Incident Management System (NIMS),</a:t>
            </a:r>
          </a:p>
          <a:p>
            <a:pPr marL="342707" lvl="1" indent="-232722" eaLnBrk="1" fontAlgn="auto" hangingPunct="1">
              <a:spcBef>
                <a:spcPts val="0"/>
              </a:spcBef>
              <a:spcAft>
                <a:spcPts val="0"/>
              </a:spcAft>
              <a:buFont typeface="Arial" pitchFamily="34" charset="0"/>
              <a:buChar char="•"/>
              <a:defRPr/>
            </a:pPr>
            <a:r>
              <a:rPr lang="en-US" dirty="0" smtClean="0"/>
              <a:t>Incident Command System (ICS),</a:t>
            </a:r>
          </a:p>
          <a:p>
            <a:pPr marL="342707" lvl="1" indent="-232722" eaLnBrk="1" fontAlgn="auto" hangingPunct="1">
              <a:spcBef>
                <a:spcPts val="0"/>
              </a:spcBef>
              <a:spcAft>
                <a:spcPts val="0"/>
              </a:spcAft>
              <a:buFont typeface="Arial" pitchFamily="34" charset="0"/>
              <a:buChar char="•"/>
              <a:defRPr/>
            </a:pPr>
            <a:r>
              <a:rPr lang="en-US" dirty="0" smtClean="0"/>
              <a:t>Emergency Operations Plan (EOP) or Emergency Response Plan (ERP),</a:t>
            </a:r>
          </a:p>
          <a:p>
            <a:pPr marL="342707" lvl="1" indent="-232722" eaLnBrk="1" fontAlgn="auto" hangingPunct="1">
              <a:spcBef>
                <a:spcPts val="0"/>
              </a:spcBef>
              <a:spcAft>
                <a:spcPts val="0"/>
              </a:spcAft>
              <a:buFont typeface="Arial" pitchFamily="34" charset="0"/>
              <a:buChar char="•"/>
              <a:defRPr/>
            </a:pPr>
            <a:r>
              <a:rPr lang="en-US" dirty="0" smtClean="0"/>
              <a:t>Emergency Management Assistance Compact (EMAC), and</a:t>
            </a:r>
          </a:p>
          <a:p>
            <a:pPr marL="342707" lvl="1" indent="-232722" eaLnBrk="1" fontAlgn="auto" hangingPunct="1">
              <a:spcBef>
                <a:spcPts val="0"/>
              </a:spcBef>
              <a:spcAft>
                <a:spcPts val="0"/>
              </a:spcAft>
              <a:buFont typeface="Arial" pitchFamily="34" charset="0"/>
              <a:buChar char="•"/>
              <a:defRPr/>
            </a:pPr>
            <a:r>
              <a:rPr lang="en-US" dirty="0" smtClean="0"/>
              <a:t>Emergency Operations Center (EOC).</a:t>
            </a:r>
          </a:p>
          <a:p>
            <a:pPr marL="342707" lvl="1" indent="-232722"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You may have wondered:  What are these things and what impact do they have on me and my office?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purpose of this briefing is to inform supervisors and managers of roles, missions, organizational structures, plans, concepts, and terminology used by Government agencies at all levels and by the private sector in preparing for, responding to, and recovering from emergencies or disasters.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intent is to provide sufficient information to allow those that go through the briefing to enable them to ask questions and explore their roles or the roles of their offices or staff in emergency management activities. </a:t>
            </a:r>
          </a:p>
          <a:p>
            <a:pPr eaLnBrk="1" fontAlgn="auto" hangingPunct="1">
              <a:spcBef>
                <a:spcPts val="0"/>
              </a:spcBef>
              <a:spcAft>
                <a:spcPts val="0"/>
              </a:spcAft>
              <a:defRPr/>
            </a:pPr>
            <a:r>
              <a:rPr lang="en-US" dirty="0" smtClean="0"/>
              <a:t>If you desire more information about any of the terms or concepts, there is a list of references at the end of this briefing.</a:t>
            </a:r>
          </a:p>
          <a:p>
            <a:pPr eaLnBrk="1" fontAlgn="auto" hangingPunct="1">
              <a:spcBef>
                <a:spcPts val="0"/>
              </a:spcBef>
              <a:spcAft>
                <a:spcPts val="0"/>
              </a:spcAft>
              <a:defRPr/>
            </a:pPr>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2F0E2-373E-4F06-8AD0-E9DFA0F05F28}"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spcBef>
                <a:spcPct val="0"/>
              </a:spcBef>
            </a:pPr>
            <a:r>
              <a:rPr lang="en-US" b="1" smtClean="0"/>
              <a:t>As the State ESF 1, Transportation, primary agency, your DOT might do these types  of activities:</a:t>
            </a:r>
          </a:p>
          <a:p>
            <a:pPr eaLnBrk="1" fontAlgn="t" hangingPunct="1">
              <a:spcBef>
                <a:spcPct val="0"/>
              </a:spcBef>
            </a:pPr>
            <a:r>
              <a:rPr lang="en-US" smtClean="0"/>
              <a:t>Inspect or assist in inspecting bridges, roads, rails and/or airfields after a severe flood or earthquake.</a:t>
            </a:r>
          </a:p>
          <a:p>
            <a:pPr eaLnBrk="1" fontAlgn="t" hangingPunct="1">
              <a:spcBef>
                <a:spcPct val="0"/>
              </a:spcBef>
            </a:pPr>
            <a:endParaRPr lang="en-US" smtClean="0"/>
          </a:p>
          <a:p>
            <a:pPr eaLnBrk="1" fontAlgn="t" hangingPunct="1">
              <a:spcBef>
                <a:spcPct val="0"/>
              </a:spcBef>
            </a:pPr>
            <a:r>
              <a:rPr lang="en-US" smtClean="0"/>
              <a:t>Establish detours and set up alternate route signs on state highways; clear state highways of debris; clear runways for movement of aircraft; and assist with traffic control and contra –flow.	</a:t>
            </a:r>
          </a:p>
          <a:p>
            <a:pPr eaLnBrk="1" fontAlgn="t" hangingPunct="1">
              <a:spcBef>
                <a:spcPct val="0"/>
              </a:spcBef>
            </a:pPr>
            <a:r>
              <a:rPr lang="en-US" smtClean="0"/>
              <a:t>					</a:t>
            </a:r>
          </a:p>
          <a:p>
            <a:pPr eaLnBrk="1" fontAlgn="t" hangingPunct="1">
              <a:spcBef>
                <a:spcPct val="0"/>
              </a:spcBef>
            </a:pPr>
            <a:r>
              <a:rPr lang="en-US" smtClean="0"/>
              <a:t>Close or open roads, harbors or airfields.</a:t>
            </a:r>
          </a:p>
          <a:p>
            <a:pPr eaLnBrk="1" fontAlgn="t" hangingPunct="1">
              <a:spcBef>
                <a:spcPct val="0"/>
              </a:spcBef>
            </a:pPr>
            <a:endParaRPr lang="en-US" smtClean="0"/>
          </a:p>
          <a:p>
            <a:pPr eaLnBrk="1" fontAlgn="t" hangingPunct="1">
              <a:spcBef>
                <a:spcPct val="0"/>
              </a:spcBef>
            </a:pPr>
            <a:r>
              <a:rPr lang="en-US" smtClean="0"/>
              <a:t>Replace bridges and railroad tracks; dredge harbors.</a:t>
            </a:r>
          </a:p>
          <a:p>
            <a:pPr eaLnBrk="1" fontAlgn="t" hangingPunct="1">
              <a:spcBef>
                <a:spcPct val="0"/>
              </a:spcBef>
            </a:pPr>
            <a:endParaRPr lang="en-US" smtClean="0"/>
          </a:p>
          <a:p>
            <a:pPr eaLnBrk="1" fontAlgn="t" hangingPunct="1">
              <a:spcBef>
                <a:spcPct val="0"/>
              </a:spcBef>
            </a:pPr>
            <a:r>
              <a:rPr lang="en-US" smtClean="0"/>
              <a:t>Participate in training and exercises; work with local governments to rebuild stronger infrastructure.</a:t>
            </a:r>
          </a:p>
          <a:p>
            <a:pPr eaLnBrk="1" fontAlgn="t" hangingPunct="1">
              <a:spcBef>
                <a:spcPct val="0"/>
              </a:spcBef>
            </a:pPr>
            <a:endParaRPr lang="en-US" smtClean="0"/>
          </a:p>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79628-FE5F-45A9-B091-88C5B0AEDD76}"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very important to understand three (3) major principles in the NRF:</a:t>
            </a:r>
          </a:p>
          <a:p>
            <a:pPr eaLnBrk="1" hangingPunct="1">
              <a:spcBef>
                <a:spcPct val="0"/>
              </a:spcBef>
            </a:pPr>
            <a:endParaRPr lang="en-US" smtClean="0"/>
          </a:p>
          <a:p>
            <a:pPr eaLnBrk="1" hangingPunct="1">
              <a:spcBef>
                <a:spcPct val="0"/>
              </a:spcBef>
            </a:pPr>
            <a:r>
              <a:rPr lang="en-US" b="1" smtClean="0"/>
              <a:t>Governments and their agencies should follow an “all-hazards” approach when developing Emergency Operations Plans (EOP).  </a:t>
            </a:r>
            <a:r>
              <a:rPr lang="en-US" smtClean="0"/>
              <a:t>This follows the concept that response operations are essentially the same regardless of the hazard, with differences dictated by the specific hazard.  </a:t>
            </a:r>
          </a:p>
          <a:p>
            <a:pPr eaLnBrk="1" hangingPunct="1">
              <a:spcBef>
                <a:spcPct val="0"/>
              </a:spcBef>
            </a:pPr>
            <a:endParaRPr lang="en-US" smtClean="0"/>
          </a:p>
          <a:p>
            <a:pPr eaLnBrk="1" hangingPunct="1">
              <a:spcBef>
                <a:spcPct val="0"/>
              </a:spcBef>
            </a:pPr>
            <a:r>
              <a:rPr lang="en-US" b="1" smtClean="0"/>
              <a:t>All incidents are local incidents!  </a:t>
            </a:r>
            <a:r>
              <a:rPr lang="en-US" smtClean="0"/>
              <a:t>That means they are managed locally.  A large incident is essentially several local incidents, but they are still locally managed.  While other communities, the State, and even the Federal government may provide resources during the response, the local government is always in charge unless it is incapacitated.</a:t>
            </a:r>
          </a:p>
          <a:p>
            <a:pPr eaLnBrk="1" hangingPunct="1">
              <a:spcBef>
                <a:spcPct val="0"/>
              </a:spcBef>
            </a:pPr>
            <a:endParaRPr lang="en-US" smtClean="0"/>
          </a:p>
          <a:p>
            <a:pPr eaLnBrk="1" hangingPunct="1">
              <a:spcBef>
                <a:spcPct val="0"/>
              </a:spcBef>
            </a:pPr>
            <a:r>
              <a:rPr lang="en-US" b="1" smtClean="0"/>
              <a:t>Additional resources should be obtained at the lowest level possible.  </a:t>
            </a:r>
            <a:r>
              <a:rPr lang="en-US" smtClean="0"/>
              <a:t>This is more cost effective and efficient.</a:t>
            </a:r>
          </a:p>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9FDAE-E2C6-4369-B81C-5171D3995F24}"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smtClean="0"/>
              <a:t>The </a:t>
            </a:r>
            <a:r>
              <a:rPr lang="en-US" sz="1100" i="1" smtClean="0"/>
              <a:t>National Incident Management System</a:t>
            </a:r>
            <a:r>
              <a:rPr lang="en-US" sz="1100" b="1" i="1" smtClean="0"/>
              <a:t> </a:t>
            </a:r>
            <a:r>
              <a:rPr lang="en-US" sz="1100" smtClean="0"/>
              <a:t>(NIMS) is a companion document to the </a:t>
            </a:r>
            <a:r>
              <a:rPr lang="en-US" sz="1100" i="1" smtClean="0"/>
              <a:t>National Response Framework (NRF)</a:t>
            </a:r>
            <a:r>
              <a:rPr lang="en-US" sz="1100" smtClean="0"/>
              <a:t>.  The NIMS provides a systematic, proactive approach to guide departments and agencies at all levels of government, non-governmental organizations (NGO), and the private sector to work seamlessly to prevent, protect against, respond to, recover from, and mitigate the effects of incidents, regardless of cause, size, location, or complexity, in order to reduce the loss of life and property and harm to the environment. </a:t>
            </a:r>
          </a:p>
          <a:p>
            <a:pPr eaLnBrk="1" hangingPunct="1">
              <a:lnSpc>
                <a:spcPct val="90000"/>
              </a:lnSpc>
              <a:spcBef>
                <a:spcPct val="0"/>
              </a:spcBef>
            </a:pPr>
            <a:r>
              <a:rPr lang="en-US" sz="1100" smtClean="0"/>
              <a:t> </a:t>
            </a:r>
          </a:p>
          <a:p>
            <a:pPr eaLnBrk="1" hangingPunct="1">
              <a:lnSpc>
                <a:spcPct val="90000"/>
              </a:lnSpc>
              <a:spcBef>
                <a:spcPct val="0"/>
              </a:spcBef>
            </a:pPr>
            <a:r>
              <a:rPr lang="en-US" sz="1100" smtClean="0"/>
              <a:t>Together the </a:t>
            </a:r>
            <a:r>
              <a:rPr lang="en-US" sz="1100" i="1" smtClean="0"/>
              <a:t>National Incident Management System (NIMS) </a:t>
            </a:r>
            <a:r>
              <a:rPr lang="en-US" sz="1100" smtClean="0"/>
              <a:t>and the National Response Framework (NRF) have a common goal – the efficient management of incidents and use of resources.  NIMS provides the template for the management of incidents, while the NRF provides the structure and mechanisms for national-level policy for incident management. </a:t>
            </a:r>
          </a:p>
          <a:p>
            <a:pPr eaLnBrk="1" hangingPunct="1">
              <a:lnSpc>
                <a:spcPct val="90000"/>
              </a:lnSpc>
              <a:spcBef>
                <a:spcPct val="0"/>
              </a:spcBef>
            </a:pPr>
            <a:endParaRPr lang="en-US" sz="1100" smtClean="0"/>
          </a:p>
          <a:p>
            <a:pPr eaLnBrk="1" hangingPunct="1">
              <a:lnSpc>
                <a:spcPct val="90000"/>
              </a:lnSpc>
              <a:spcBef>
                <a:spcPct val="0"/>
              </a:spcBef>
            </a:pPr>
            <a:r>
              <a:rPr lang="en-US" sz="1100" smtClean="0"/>
              <a:t>The NIMS is intended to:</a:t>
            </a:r>
          </a:p>
          <a:p>
            <a:pPr lvl="1" eaLnBrk="1" hangingPunct="1">
              <a:lnSpc>
                <a:spcPct val="90000"/>
              </a:lnSpc>
              <a:spcBef>
                <a:spcPct val="0"/>
              </a:spcBef>
              <a:buFontTx/>
              <a:buChar char="•"/>
            </a:pPr>
            <a:r>
              <a:rPr lang="en-US" sz="1100" smtClean="0"/>
              <a:t>  Be used in response to all types of incidents, hazards and emergencies regardless of cause, size, location or complexity.</a:t>
            </a:r>
          </a:p>
          <a:p>
            <a:pPr lvl="1" eaLnBrk="1" hangingPunct="1">
              <a:lnSpc>
                <a:spcPct val="90000"/>
              </a:lnSpc>
              <a:spcBef>
                <a:spcPct val="0"/>
              </a:spcBef>
              <a:buFontTx/>
              <a:buChar char="•"/>
            </a:pPr>
            <a:r>
              <a:rPr lang="en-US" sz="1100" smtClean="0"/>
              <a:t>  Improve coordination and cooperation between public and private entities in a variety of incident management activities.</a:t>
            </a:r>
          </a:p>
          <a:p>
            <a:pPr lvl="1" eaLnBrk="1" hangingPunct="1">
              <a:lnSpc>
                <a:spcPct val="90000"/>
              </a:lnSpc>
              <a:spcBef>
                <a:spcPct val="0"/>
              </a:spcBef>
              <a:buFontTx/>
              <a:buChar char="•"/>
            </a:pPr>
            <a:r>
              <a:rPr lang="en-US" sz="1100" smtClean="0"/>
              <a:t>  Provide a common organizational structure and language for incident management.</a:t>
            </a:r>
          </a:p>
          <a:p>
            <a:pPr eaLnBrk="1" hangingPunct="1">
              <a:lnSpc>
                <a:spcPct val="90000"/>
              </a:lnSpc>
              <a:spcBef>
                <a:spcPct val="0"/>
              </a:spcBef>
            </a:pPr>
            <a:r>
              <a:rPr lang="en-US" sz="1100" smtClean="0"/>
              <a:t> </a:t>
            </a:r>
          </a:p>
          <a:p>
            <a:pPr eaLnBrk="1" hangingPunct="1">
              <a:lnSpc>
                <a:spcPct val="90000"/>
              </a:lnSpc>
              <a:spcBef>
                <a:spcPct val="0"/>
              </a:spcBef>
            </a:pPr>
            <a:r>
              <a:rPr lang="en-US" sz="1100" smtClean="0"/>
              <a:t>In other words, the NIMS is intended make sure all organizations are on the same page when responding to all types of emergencies.   </a:t>
            </a:r>
          </a:p>
          <a:p>
            <a:pPr eaLnBrk="1" hangingPunct="1">
              <a:lnSpc>
                <a:spcPct val="90000"/>
              </a:lnSpc>
              <a:spcBef>
                <a:spcPct val="0"/>
              </a:spcBef>
            </a:pPr>
            <a:endParaRPr lang="en-US" sz="1100" smtClean="0"/>
          </a:p>
          <a:p>
            <a:pPr eaLnBrk="1" hangingPunct="1">
              <a:lnSpc>
                <a:spcPct val="90000"/>
              </a:lnSpc>
              <a:spcBef>
                <a:spcPct val="0"/>
              </a:spcBef>
            </a:pPr>
            <a:r>
              <a:rPr lang="en-US" sz="1100" smtClean="0"/>
              <a:t>The NIMS provides the template for the management of incidents, while the NRF provides the structure and mechanisms for the National policy for providing resources and managing the Federal response.</a:t>
            </a:r>
          </a:p>
          <a:p>
            <a:pPr eaLnBrk="1" hangingPunct="1">
              <a:lnSpc>
                <a:spcPct val="90000"/>
              </a:lnSpc>
              <a:spcBef>
                <a:spcPct val="0"/>
              </a:spcBef>
            </a:pPr>
            <a:endParaRPr lang="en-US" sz="170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76B14-511E-4457-A870-5E585FC76966}"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Why is there a National Incident Management System?</a:t>
            </a:r>
          </a:p>
          <a:p>
            <a:pPr eaLnBrk="1" hangingPunct="1">
              <a:spcBef>
                <a:spcPct val="0"/>
              </a:spcBef>
            </a:pPr>
            <a:r>
              <a:rPr lang="en-US" smtClean="0"/>
              <a:t>Homeland Security Presidential Directive (HSPD)-5, </a:t>
            </a:r>
            <a:r>
              <a:rPr lang="en-US" i="1" smtClean="0"/>
              <a:t>Management of Domestic Incidents</a:t>
            </a:r>
            <a:r>
              <a:rPr lang="en-US" smtClean="0"/>
              <a:t>, directed the development and administration of the National Incident Management System (NIMS).  Originally issued on March 1, 2004, by the Department of Homeland Security (DHS), NIMS provides a consistent nationwide template to enable Federal, State, tribal, and local governments, non-governmental organizations (NGOs), and the private sector to work together to prevent, protect against, respond to, recover from, and mitigate the effects of incidents, regardless of cause, size, location, or complexity.  </a:t>
            </a:r>
          </a:p>
          <a:p>
            <a:pPr eaLnBrk="1" hangingPunct="1">
              <a:spcBef>
                <a:spcPct val="0"/>
              </a:spcBef>
            </a:pPr>
            <a:endParaRPr lang="en-US" smtClean="0"/>
          </a:p>
          <a:p>
            <a:pPr eaLnBrk="1" hangingPunct="1">
              <a:spcBef>
                <a:spcPct val="0"/>
              </a:spcBef>
            </a:pPr>
            <a:r>
              <a:rPr lang="en-US" smtClean="0"/>
              <a:t>NIMS was originally published in March 2004 and received its first true test during the response to and management of the Hurricane Katrina Disaster.  Using lessons learned from Hurricane Katrina and other events, a revised NIMS was published in 2008.</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74A34-1335-4918-A566-FB4C133844B4}"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Intent</a:t>
            </a:r>
          </a:p>
          <a:p>
            <a:pPr eaLnBrk="1" hangingPunct="1">
              <a:spcBef>
                <a:spcPct val="0"/>
              </a:spcBef>
            </a:pPr>
            <a:r>
              <a:rPr lang="en-US" smtClean="0"/>
              <a:t>Consistent use of the NIMS lays the groundwork for response to all emergency situations, from a single agency responding to a fire, to many jurisdictions and organizations responding to a large natural disaster or act of terrorism.  </a:t>
            </a:r>
          </a:p>
          <a:p>
            <a:pPr eaLnBrk="1" hangingPunct="1">
              <a:spcBef>
                <a:spcPct val="0"/>
              </a:spcBef>
            </a:pPr>
            <a:endParaRPr lang="en-US" smtClean="0"/>
          </a:p>
          <a:p>
            <a:pPr eaLnBrk="1" hangingPunct="1">
              <a:spcBef>
                <a:spcPct val="0"/>
              </a:spcBef>
            </a:pPr>
            <a:r>
              <a:rPr lang="en-US" smtClean="0"/>
              <a:t>An important effect of the NIMS is that it creates a common approach in both pre-event preparedness and post-event response activities that allow responders from many different organizations to effectively and efficiently work together at the scene of an incident.  </a:t>
            </a:r>
          </a:p>
          <a:p>
            <a:pPr eaLnBrk="1" hangingPunct="1">
              <a:spcBef>
                <a:spcPct val="0"/>
              </a:spcBef>
            </a:pPr>
            <a:endParaRPr lang="en-US" smtClean="0"/>
          </a:p>
          <a:p>
            <a:pPr eaLnBrk="1" hangingPunct="1">
              <a:spcBef>
                <a:spcPct val="0"/>
              </a:spcBef>
            </a:pPr>
            <a:r>
              <a:rPr lang="en-US" smtClean="0"/>
              <a:t>Under the NIMS, responders from a wide variety of jurisdictions and agencies know what to expect and what to do when they arrive at an incident scene. </a:t>
            </a:r>
          </a:p>
          <a:p>
            <a:pPr eaLnBrk="1" hangingPunct="1">
              <a:spcBef>
                <a:spcPct val="0"/>
              </a:spcBef>
            </a:pPr>
            <a:r>
              <a:rPr lang="en-US" smtClean="0"/>
              <a:t> </a:t>
            </a:r>
          </a:p>
          <a:p>
            <a:pPr eaLnBrk="1" hangingPunct="1">
              <a:spcBef>
                <a:spcPct val="0"/>
              </a:spcBef>
            </a:pPr>
            <a:r>
              <a:rPr lang="en-US" smtClean="0"/>
              <a:t>The NRF and NIMS are companion documents that were created to improve the Nation’s incident management and response capabilities.  Together, the NRF and NIMS provide for the effective integration of the capabilities and resources of various governmental jurisdictions, non-governmental organizations (NGOs), and the private sector incident management and emergency response disciplines into a cohesive, coordinated and seamless national framework for incident response.</a:t>
            </a:r>
          </a:p>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6AE52E-8281-4959-ADB0-43450041A133}"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smtClean="0"/>
              <a:t>NIMS has five (5) components.  Four (4) of these and what they mean to a State Department of Transportation (DOT) are:</a:t>
            </a:r>
          </a:p>
          <a:p>
            <a:pPr eaLnBrk="1" fontAlgn="auto" hangingPunct="1">
              <a:spcBef>
                <a:spcPts val="0"/>
              </a:spcBef>
              <a:spcAft>
                <a:spcPts val="0"/>
              </a:spcAft>
              <a:defRPr/>
            </a:pPr>
            <a:endParaRPr lang="en-US" u="sng" dirty="0" smtClean="0"/>
          </a:p>
          <a:p>
            <a:pPr lvl="1" eaLnBrk="1" fontAlgn="auto" hangingPunct="1">
              <a:spcBef>
                <a:spcPts val="0"/>
              </a:spcBef>
              <a:spcAft>
                <a:spcPts val="0"/>
              </a:spcAft>
              <a:defRPr/>
            </a:pPr>
            <a:r>
              <a:rPr lang="en-US" u="sng" dirty="0" smtClean="0"/>
              <a:t>Preparedness</a:t>
            </a:r>
            <a:r>
              <a:rPr lang="en-US" dirty="0" smtClean="0"/>
              <a:t>.  Preparedness is the collective term for pre-event activities that, literally, prepare individuals and organizations to be able to respond to an incident.  Some of the activities are:  </a:t>
            </a:r>
          </a:p>
          <a:p>
            <a:pPr lvl="1" eaLnBrk="1" fontAlgn="auto" hangingPunct="1">
              <a:spcBef>
                <a:spcPts val="0"/>
              </a:spcBef>
              <a:spcAft>
                <a:spcPts val="0"/>
              </a:spcAft>
              <a:buFont typeface="Arial" pitchFamily="34" charset="0"/>
              <a:buNone/>
              <a:defRPr/>
            </a:pPr>
            <a:endParaRPr lang="en-US" dirty="0" smtClean="0"/>
          </a:p>
          <a:p>
            <a:pPr lvl="2" eaLnBrk="1" fontAlgn="auto" hangingPunct="1">
              <a:spcBef>
                <a:spcPts val="0"/>
              </a:spcBef>
              <a:spcAft>
                <a:spcPts val="0"/>
              </a:spcAft>
              <a:buFont typeface="Arial" pitchFamily="34" charset="0"/>
              <a:buChar char="•"/>
              <a:defRPr/>
            </a:pPr>
            <a:r>
              <a:rPr lang="en-US" dirty="0" smtClean="0"/>
              <a:t>developing emergency operations plans that describe how States and their departments and agencies, including the State DOT and its subordinate elements and organizations, should respond to an incident; </a:t>
            </a:r>
          </a:p>
          <a:p>
            <a:pPr lvl="2" eaLnBrk="1" fontAlgn="auto" hangingPunct="1">
              <a:spcBef>
                <a:spcPts val="0"/>
              </a:spcBef>
              <a:spcAft>
                <a:spcPts val="0"/>
              </a:spcAft>
              <a:buFont typeface="Arial" pitchFamily="34" charset="0"/>
              <a:buChar char="•"/>
              <a:defRPr/>
            </a:pPr>
            <a:r>
              <a:rPr lang="en-US" dirty="0" smtClean="0"/>
              <a:t>providing standards for accreditation, licensure or certification – these are standards that require certain measurable knowledge and other capabilities, for example, having a valid driver’s license; training and drilling individuals and teams in job fundamentals to ensure everyone can accomplish the tasks identified for them in the emergency operations plan; participating in exercises that test and evaluate whether the emergency operations plan is adequate and if everyone can do their job in an emergency response; and, </a:t>
            </a:r>
          </a:p>
          <a:p>
            <a:pPr lvl="2" eaLnBrk="1" fontAlgn="auto" hangingPunct="1">
              <a:spcBef>
                <a:spcPts val="0"/>
              </a:spcBef>
              <a:spcAft>
                <a:spcPts val="0"/>
              </a:spcAft>
              <a:buFont typeface="Arial" pitchFamily="34" charset="0"/>
              <a:buChar char="•"/>
              <a:defRPr/>
            </a:pPr>
            <a:r>
              <a:rPr lang="en-US" dirty="0" smtClean="0"/>
              <a:t>correcting shortfalls in planning and training identified during exercises or real events. </a:t>
            </a:r>
          </a:p>
          <a:p>
            <a:pPr lvl="1" eaLnBrk="1" fontAlgn="auto" hangingPunct="1">
              <a:spcBef>
                <a:spcPts val="0"/>
              </a:spcBef>
              <a:spcAft>
                <a:spcPts val="0"/>
              </a:spcAft>
              <a:defRPr/>
            </a:pPr>
            <a:endParaRPr lang="en-US" u="sng" dirty="0" smtClean="0"/>
          </a:p>
          <a:p>
            <a:pPr lvl="1" eaLnBrk="1" fontAlgn="auto" hangingPunct="1">
              <a:spcBef>
                <a:spcPts val="0"/>
              </a:spcBef>
              <a:spcAft>
                <a:spcPts val="0"/>
              </a:spcAft>
              <a:defRPr/>
            </a:pPr>
            <a:r>
              <a:rPr lang="en-US" u="sng" dirty="0" smtClean="0"/>
              <a:t>Communications and Information Management</a:t>
            </a:r>
            <a:r>
              <a:rPr lang="en-US" dirty="0" smtClean="0"/>
              <a:t>.   The concept of using normal words instead of code words helps to ensure that when DOT workers talk to other emergency workers on the job, individuals and teams from one organization will be able to understand the other; that is, State and county or other local transportation workers will be less likely to misunderstand each other; and, provides rules for the easy sharing of important response-related information and for providing a common operating picture to all agencies and teams, so everyone knows the same information at the same time.</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u="sng" dirty="0" smtClean="0"/>
              <a:t>Resource Management</a:t>
            </a:r>
            <a:r>
              <a:rPr lang="en-US" dirty="0" smtClean="0"/>
              <a:t>.  Individuals, teams and material are valuable resources during an emergency response.  Making sure the right resources are working in the right areas where they are most effective, and making sure responders have the tools to do their assigned task ensures efficient and effective resource management. </a:t>
            </a:r>
          </a:p>
          <a:p>
            <a:pPr eaLnBrk="1" fontAlgn="auto" hangingPunct="1">
              <a:spcBef>
                <a:spcPts val="0"/>
              </a:spcBef>
              <a:spcAft>
                <a:spcPts val="0"/>
              </a:spcAft>
              <a:defRPr/>
            </a:pPr>
            <a:endParaRPr lang="en-US" u="sng" dirty="0" smtClean="0"/>
          </a:p>
          <a:p>
            <a:pPr lvl="1" eaLnBrk="1" fontAlgn="auto" hangingPunct="1">
              <a:spcBef>
                <a:spcPts val="0"/>
              </a:spcBef>
              <a:spcAft>
                <a:spcPts val="0"/>
              </a:spcAft>
              <a:defRPr/>
            </a:pPr>
            <a:r>
              <a:rPr lang="en-US" u="sng" dirty="0" smtClean="0"/>
              <a:t>Command and Management</a:t>
            </a:r>
            <a:r>
              <a:rPr lang="en-US" dirty="0" smtClean="0"/>
              <a:t>.  Under NIMS, command and control processes are designed to enable efficient and effective management and coordination of resources, including State DOT workers.  NIMS identifies a standardized incident management system, consisting of three (3) major parts:  Incident Command System (ICS) </a:t>
            </a:r>
            <a:r>
              <a:rPr lang="en-US" i="1" dirty="0" smtClean="0"/>
              <a:t>[see next </a:t>
            </a:r>
            <a:r>
              <a:rPr lang="en-US" dirty="0" smtClean="0"/>
              <a:t>slide], Multi-agency Coordination Systems and Public Information.  Under Command and Management, everyone knows exactly where in the command structure they will be.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fifth component is </a:t>
            </a:r>
            <a:r>
              <a:rPr lang="en-US" u="sng" dirty="0" smtClean="0"/>
              <a:t>Ongoing Management and Maintenance</a:t>
            </a:r>
            <a:r>
              <a:rPr lang="en-US" dirty="0" smtClean="0"/>
              <a:t>, which is simply the process of ensuring continued coordination and oversight of the program by an element of the U.S. Department of Homeland Security. </a:t>
            </a:r>
          </a:p>
          <a:p>
            <a:pPr eaLnBrk="1" fontAlgn="auto" hangingPunct="1">
              <a:spcBef>
                <a:spcPts val="0"/>
              </a:spcBef>
              <a:spcAft>
                <a:spcPts val="0"/>
              </a:spcAft>
              <a:defRPr/>
            </a:pPr>
            <a:endParaRPr lang="en-US" dirty="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BE61B-066E-41BF-ADC9-9A28D18CBBB3}"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Incident Command System (ICS) is the NIMS element with which you should become most familiar.  ICS provides a standardized, yet flexible, management process to ensure all resources committed to a response, whether the resources are provided from different organizations within or outside a single jurisdiction, or, for complex incidents with national implications, are used in the best way possible.  When an incident requires response from multiple local response agencies, effective cross-jurisdictional coordination using common processes and systems is critical to an effective response and for the safety of the responders.</a:t>
            </a:r>
          </a:p>
          <a:p>
            <a:pPr eaLnBrk="1" hangingPunct="1">
              <a:spcBef>
                <a:spcPct val="0"/>
              </a:spcBef>
            </a:pPr>
            <a:r>
              <a:rPr lang="en-US" smtClean="0"/>
              <a:t> </a:t>
            </a:r>
          </a:p>
          <a:p>
            <a:pPr eaLnBrk="1" hangingPunct="1">
              <a:spcBef>
                <a:spcPct val="0"/>
              </a:spcBef>
            </a:pPr>
            <a:r>
              <a:rPr lang="en-US" smtClean="0"/>
              <a:t>ICS allows responders from outside a local jurisdiction or state to volunteer or be sent to another incident scene and still understand the terminology and operations being used.  You could be sent to an area other than the one you report to on a daily basis, especially during a regional or statewide incident or when those who would normally respond are affected by the situation and external resources need to be brought in to help.</a:t>
            </a:r>
          </a:p>
          <a:p>
            <a:pPr eaLnBrk="1" hangingPunct="1">
              <a:spcBef>
                <a:spcPct val="0"/>
              </a:spcBef>
            </a:pPr>
            <a:r>
              <a:rPr lang="en-US" smtClean="0"/>
              <a:t> </a:t>
            </a:r>
          </a:p>
          <a:p>
            <a:pPr eaLnBrk="1" hangingPunct="1">
              <a:spcBef>
                <a:spcPct val="0"/>
              </a:spcBef>
            </a:pPr>
            <a:r>
              <a:rPr lang="en-US" smtClean="0"/>
              <a:t>State and Federal governments and departments/agencies also use principles of ICS.  This is generally seen in the organizational structures that have common elements to facilitate coordination both vertically – from local to State to Federal – and horizontally – local to local, State to State and between Federal departments and agencies.</a:t>
            </a:r>
          </a:p>
          <a:p>
            <a:pPr eaLnBrk="1" hangingPunct="1">
              <a:spcBef>
                <a:spcPct val="0"/>
              </a:spcBef>
            </a:pPr>
            <a:endParaRPr lang="en-US" smtClean="0"/>
          </a:p>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5B843-1452-49C0-B60C-FDBAD115D5AD}"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defTabSz="917575" eaLnBrk="1" hangingPunct="1">
              <a:spcBef>
                <a:spcPct val="0"/>
              </a:spcBef>
            </a:pPr>
            <a:r>
              <a:rPr lang="en-US" b="1" smtClean="0"/>
              <a:t>What is ICS?</a:t>
            </a:r>
            <a:endParaRPr lang="en-US" smtClean="0"/>
          </a:p>
          <a:p>
            <a:pPr defTabSz="917575" eaLnBrk="1" hangingPunct="1">
              <a:spcBef>
                <a:spcPct val="0"/>
              </a:spcBef>
            </a:pPr>
            <a:r>
              <a:rPr lang="en-US" smtClean="0"/>
              <a:t>The ICS has been tested and proved effective in more than 30 years of emergency and non-emergency applications, by all levels of government and the private sector. </a:t>
            </a:r>
          </a:p>
          <a:p>
            <a:pPr defTabSz="917575" eaLnBrk="1" hangingPunct="1">
              <a:spcBef>
                <a:spcPct val="0"/>
              </a:spcBef>
            </a:pPr>
            <a:endParaRPr lang="en-US" smtClean="0"/>
          </a:p>
          <a:p>
            <a:pPr defTabSz="917575" eaLnBrk="1" hangingPunct="1">
              <a:spcBef>
                <a:spcPct val="0"/>
              </a:spcBef>
            </a:pPr>
            <a:r>
              <a:rPr lang="en-US" smtClean="0"/>
              <a:t>The ICS is:</a:t>
            </a:r>
          </a:p>
          <a:p>
            <a:pPr lvl="1" defTabSz="917575" eaLnBrk="1" hangingPunct="1">
              <a:spcBef>
                <a:spcPct val="0"/>
              </a:spcBef>
              <a:buFontTx/>
              <a:buChar char="•"/>
            </a:pPr>
            <a:r>
              <a:rPr lang="en-US" smtClean="0"/>
              <a:t>A proven management system based on successful business practices. </a:t>
            </a:r>
          </a:p>
          <a:p>
            <a:pPr lvl="1" defTabSz="917575" eaLnBrk="1" hangingPunct="1">
              <a:spcBef>
                <a:spcPct val="0"/>
              </a:spcBef>
              <a:buFontTx/>
              <a:buChar char="•"/>
            </a:pPr>
            <a:r>
              <a:rPr lang="en-US" smtClean="0"/>
              <a:t>The result of lessons learned in the organization and management of emergency response to incidents. </a:t>
            </a:r>
          </a:p>
          <a:p>
            <a:pPr defTabSz="917575" eaLnBrk="1" hangingPunct="1">
              <a:spcBef>
                <a:spcPct val="0"/>
              </a:spcBef>
            </a:pPr>
            <a:r>
              <a:rPr lang="en-US" smtClean="0"/>
              <a:t> </a:t>
            </a:r>
          </a:p>
          <a:p>
            <a:pPr defTabSz="917575" eaLnBrk="1" hangingPunct="1">
              <a:spcBef>
                <a:spcPct val="0"/>
              </a:spcBef>
            </a:pPr>
            <a:r>
              <a:rPr lang="en-US" smtClean="0"/>
              <a:t>The ICS consists of procedures for managing personnel, facilities, equipment, and communications resources.  It is a system designed to be used from the beginning to the end of an incident.</a:t>
            </a:r>
          </a:p>
          <a:p>
            <a:pPr defTabSz="917575" eaLnBrk="1" hangingPunct="1">
              <a:spcBef>
                <a:spcPct val="0"/>
              </a:spcBef>
            </a:pPr>
            <a:endParaRPr lang="en-US" smtClean="0"/>
          </a:p>
          <a:p>
            <a:pPr defTabSz="917575" eaLnBrk="1" hangingPunct="1">
              <a:spcBef>
                <a:spcPct val="0"/>
              </a:spcBef>
            </a:pPr>
            <a:r>
              <a:rPr lang="en-US" smtClean="0"/>
              <a:t>The ICS is designed to:</a:t>
            </a:r>
          </a:p>
          <a:p>
            <a:pPr lvl="1" defTabSz="917575" eaLnBrk="1" hangingPunct="1">
              <a:spcBef>
                <a:spcPct val="0"/>
              </a:spcBef>
              <a:buFontTx/>
              <a:buChar char="•"/>
            </a:pPr>
            <a:r>
              <a:rPr lang="en-US" smtClean="0"/>
              <a:t>Meet the needs of incidents regardless of cause or size. </a:t>
            </a:r>
          </a:p>
          <a:p>
            <a:pPr lvl="1" defTabSz="917575" eaLnBrk="1" hangingPunct="1">
              <a:spcBef>
                <a:spcPct val="0"/>
              </a:spcBef>
              <a:buFontTx/>
              <a:buChar char="•"/>
            </a:pPr>
            <a:r>
              <a:rPr lang="en-US" smtClean="0"/>
              <a:t>Allow you and other personnel from a variety of agencies to meld rapidly into a common operational structure. </a:t>
            </a:r>
          </a:p>
          <a:p>
            <a:pPr lvl="1" defTabSz="917575" eaLnBrk="1" hangingPunct="1">
              <a:spcBef>
                <a:spcPct val="0"/>
              </a:spcBef>
              <a:buFontTx/>
              <a:buChar char="•"/>
            </a:pPr>
            <a:r>
              <a:rPr lang="en-US" smtClean="0"/>
              <a:t>Provide logistical and administrative support to you and other operational staff. </a:t>
            </a:r>
          </a:p>
          <a:p>
            <a:pPr lvl="1" defTabSz="917575" eaLnBrk="1" hangingPunct="1">
              <a:spcBef>
                <a:spcPct val="0"/>
              </a:spcBef>
              <a:buFontTx/>
              <a:buChar char="•"/>
            </a:pPr>
            <a:r>
              <a:rPr lang="en-US" smtClean="0"/>
              <a:t>Be cost effective by avoiding duplication of effort. </a:t>
            </a:r>
          </a:p>
          <a:p>
            <a:pPr defTabSz="917575"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3FB3C0-1109-4CC3-B547-91E4E596EFDD}"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ICS was developed in the 1970s following a series of catastrophic fires in California's wildlands.  What were the lessons learned?  Surprisingly, studies found that response problems were far more likely to result from inadequate management than from lack of resources or tactics.  </a:t>
            </a:r>
          </a:p>
          <a:p>
            <a:pPr eaLnBrk="1" hangingPunct="1">
              <a:spcBef>
                <a:spcPct val="0"/>
              </a:spcBef>
            </a:pPr>
            <a:endParaRPr lang="en-US" smtClean="0"/>
          </a:p>
          <a:p>
            <a:pPr eaLnBrk="1" hangingPunct="1">
              <a:spcBef>
                <a:spcPct val="0"/>
              </a:spcBef>
            </a:pPr>
            <a:r>
              <a:rPr lang="en-US" smtClean="0"/>
              <a:t>Weaknesses were often due to:</a:t>
            </a:r>
          </a:p>
          <a:p>
            <a:pPr lvl="1" eaLnBrk="1" hangingPunct="1">
              <a:spcBef>
                <a:spcPct val="0"/>
              </a:spcBef>
              <a:buFontTx/>
              <a:buChar char="•"/>
            </a:pPr>
            <a:r>
              <a:rPr lang="en-US" smtClean="0"/>
              <a:t>Lack of accountability, including unclear chains of command and supervision. </a:t>
            </a:r>
          </a:p>
          <a:p>
            <a:pPr lvl="1" eaLnBrk="1" hangingPunct="1">
              <a:spcBef>
                <a:spcPct val="0"/>
              </a:spcBef>
              <a:buFontTx/>
              <a:buChar char="•"/>
            </a:pPr>
            <a:r>
              <a:rPr lang="en-US" smtClean="0"/>
              <a:t>Poor communication due to both inefficient use of available communications systems and conflicting code words and terminology. </a:t>
            </a:r>
          </a:p>
          <a:p>
            <a:pPr lvl="1" eaLnBrk="1" hangingPunct="1">
              <a:spcBef>
                <a:spcPct val="0"/>
              </a:spcBef>
              <a:buFontTx/>
              <a:buChar char="•"/>
            </a:pPr>
            <a:r>
              <a:rPr lang="en-US" smtClean="0"/>
              <a:t>Lack of an orderly, systematic planning process. </a:t>
            </a:r>
          </a:p>
          <a:p>
            <a:pPr lvl="1" eaLnBrk="1" hangingPunct="1">
              <a:spcBef>
                <a:spcPct val="0"/>
              </a:spcBef>
              <a:buFontTx/>
              <a:buChar char="•"/>
            </a:pPr>
            <a:r>
              <a:rPr lang="en-US" smtClean="0"/>
              <a:t>Lack of a common, flexible, predesigned management structure that enables commanders to delegate responsibilities and manage workloads efficiently. </a:t>
            </a:r>
          </a:p>
          <a:p>
            <a:pPr lvl="1" eaLnBrk="1" hangingPunct="1">
              <a:spcBef>
                <a:spcPct val="0"/>
              </a:spcBef>
              <a:buFontTx/>
              <a:buChar char="•"/>
            </a:pPr>
            <a:r>
              <a:rPr lang="en-US" smtClean="0"/>
              <a:t>Lack of predefined methods to effectively integrate interagency requirements into the management structure and planning process. </a:t>
            </a:r>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6FC0FA-6EA9-47C6-BAD6-9AB8F40811DD}"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Definition:  An incident is an occurrence, regardless of cause, that requires response actions to prevent or minimize loss of life, or damage to property and/or the environment.</a:t>
            </a:r>
          </a:p>
          <a:p>
            <a:pPr eaLnBrk="1" hangingPunct="1">
              <a:spcBef>
                <a:spcPct val="0"/>
              </a:spcBef>
            </a:pPr>
            <a:r>
              <a:rPr lang="en-US" smtClean="0">
                <a:cs typeface="Times New Roman" pitchFamily="18" charset="0"/>
              </a:rPr>
              <a:t> </a:t>
            </a:r>
          </a:p>
          <a:p>
            <a:pPr eaLnBrk="1" hangingPunct="1">
              <a:spcBef>
                <a:spcPct val="0"/>
              </a:spcBef>
            </a:pPr>
            <a:r>
              <a:rPr lang="en-US" smtClean="0">
                <a:cs typeface="Times New Roman" pitchFamily="18" charset="0"/>
              </a:rPr>
              <a:t>Examples of incidents include:</a:t>
            </a:r>
          </a:p>
          <a:p>
            <a:pPr marL="803275" lvl="1" indent="-342900" eaLnBrk="1" hangingPunct="1">
              <a:spcBef>
                <a:spcPct val="0"/>
              </a:spcBef>
              <a:buSzPts val="1000"/>
              <a:buFontTx/>
              <a:buChar char="•"/>
            </a:pPr>
            <a:r>
              <a:rPr lang="en-US" smtClean="0">
                <a:cs typeface="Times New Roman" pitchFamily="18" charset="0"/>
              </a:rPr>
              <a:t>Structural and wildland fires.</a:t>
            </a:r>
          </a:p>
          <a:p>
            <a:pPr marL="803275" lvl="1" indent="-342900" eaLnBrk="1" hangingPunct="1">
              <a:spcBef>
                <a:spcPct val="0"/>
              </a:spcBef>
              <a:buSzPts val="1000"/>
              <a:buFontTx/>
              <a:buChar char="•"/>
            </a:pPr>
            <a:r>
              <a:rPr lang="en-US" smtClean="0">
                <a:cs typeface="Times New Roman" pitchFamily="18" charset="0"/>
              </a:rPr>
              <a:t>Incidents, including crashes on roadways, that result in closures, detours, repairs. </a:t>
            </a:r>
          </a:p>
          <a:p>
            <a:pPr marL="803275" lvl="1" indent="-342900" eaLnBrk="1" hangingPunct="1">
              <a:spcBef>
                <a:spcPct val="0"/>
              </a:spcBef>
              <a:buSzPts val="1000"/>
              <a:buFontTx/>
              <a:buChar char="•"/>
            </a:pPr>
            <a:r>
              <a:rPr lang="en-US" smtClean="0">
                <a:cs typeface="Times New Roman" pitchFamily="18" charset="0"/>
              </a:rPr>
              <a:t>Natural disasters, such as hurricanes, tornadoes, floods, ice storms or earthquakes. </a:t>
            </a:r>
          </a:p>
          <a:p>
            <a:pPr marL="803275" lvl="1" indent="-342900" eaLnBrk="1" hangingPunct="1">
              <a:spcBef>
                <a:spcPct val="0"/>
              </a:spcBef>
              <a:buSzPts val="1000"/>
              <a:buFontTx/>
              <a:buChar char="•"/>
            </a:pPr>
            <a:r>
              <a:rPr lang="en-US" smtClean="0">
                <a:cs typeface="Times New Roman" pitchFamily="18" charset="0"/>
              </a:rPr>
              <a:t>Human and animal disease outbreaks. </a:t>
            </a:r>
          </a:p>
          <a:p>
            <a:pPr marL="803275" lvl="1" indent="-342900" eaLnBrk="1" hangingPunct="1">
              <a:spcBef>
                <a:spcPct val="0"/>
              </a:spcBef>
              <a:buSzPts val="1000"/>
              <a:buFontTx/>
              <a:buChar char="•"/>
            </a:pPr>
            <a:r>
              <a:rPr lang="en-US" smtClean="0">
                <a:cs typeface="Times New Roman" pitchFamily="18" charset="0"/>
              </a:rPr>
              <a:t>Search and rescue operations. </a:t>
            </a:r>
          </a:p>
          <a:p>
            <a:pPr marL="803275" lvl="1" indent="-342900" eaLnBrk="1" hangingPunct="1">
              <a:spcBef>
                <a:spcPct val="0"/>
              </a:spcBef>
              <a:buSzPts val="1000"/>
              <a:buFontTx/>
              <a:buChar char="•"/>
            </a:pPr>
            <a:r>
              <a:rPr lang="en-US" smtClean="0">
                <a:cs typeface="Times New Roman" pitchFamily="18" charset="0"/>
              </a:rPr>
              <a:t>Hazardous materials incidents, such as chemical spills. </a:t>
            </a:r>
          </a:p>
          <a:p>
            <a:pPr marL="803275" lvl="1" indent="-342900" eaLnBrk="1" hangingPunct="1">
              <a:spcBef>
                <a:spcPct val="0"/>
              </a:spcBef>
              <a:buSzPts val="1000"/>
              <a:buFontTx/>
              <a:buChar char="•"/>
            </a:pPr>
            <a:r>
              <a:rPr lang="en-US" smtClean="0">
                <a:cs typeface="Times New Roman" pitchFamily="18" charset="0"/>
              </a:rPr>
              <a:t>Criminal acts and crime scene investigations. </a:t>
            </a:r>
          </a:p>
          <a:p>
            <a:pPr marL="803275" lvl="1" indent="-342900" eaLnBrk="1" hangingPunct="1">
              <a:spcBef>
                <a:spcPct val="0"/>
              </a:spcBef>
              <a:buSzPts val="1000"/>
              <a:buFontTx/>
              <a:buChar char="•"/>
            </a:pPr>
            <a:r>
              <a:rPr lang="en-US" smtClean="0">
                <a:cs typeface="Times New Roman" pitchFamily="18" charset="0"/>
              </a:rPr>
              <a:t>Terrorist incidents, including the use of weapons of mass destruction. </a:t>
            </a:r>
          </a:p>
          <a:p>
            <a:pPr marL="803275" lvl="1" indent="-342900" eaLnBrk="1" hangingPunct="1">
              <a:spcBef>
                <a:spcPct val="0"/>
              </a:spcBef>
              <a:buSzPts val="1000"/>
              <a:buFontTx/>
              <a:buChar char="•"/>
            </a:pPr>
            <a:r>
              <a:rPr lang="en-US" smtClean="0">
                <a:cs typeface="Times New Roman" pitchFamily="18" charset="0"/>
              </a:rPr>
              <a:t>National Special Security Events, such as the Olympics, Presidential visits, or the Super Bowl. </a:t>
            </a:r>
          </a:p>
          <a:p>
            <a:pPr marL="803275" lvl="1" indent="-342900" eaLnBrk="1" hangingPunct="1">
              <a:spcBef>
                <a:spcPct val="0"/>
              </a:spcBef>
              <a:buSzPts val="1000"/>
              <a:buFontTx/>
              <a:buChar char="•"/>
            </a:pPr>
            <a:r>
              <a:rPr lang="en-US" smtClean="0">
                <a:cs typeface="Times New Roman" pitchFamily="18" charset="0"/>
              </a:rPr>
              <a:t>Other planned events, parades or demonstrations. </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7ABB2-889C-4762-A4EF-5729B0B529DD}"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The role of DOTs in State response operations is evolving.  DOTs are assuming a larger role in planning and preparing for response and recovery operations, whereas in the past they usually reacted following an emergency.  They now work more closely with the State Emergency Management Agency and other partner agencies on a routine basis prior to as well as during disasters and emergencies.  State DOTs are participating more often in statewide training and exercises to become better prepared to execute response operations.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It is important for you to understand that during response to and recovery from emergencies, you, your office and members of your staff may be required to perform other than your normal duties in an organizational structure unlike your day-to-day structure, and working for a supervisor that is not your day-to-day supervisor.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Likewise, because of your expertise, you may be called upon to lead or supervise a team made up of individuals relatively unknown to you.</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briefing is aimed at helping you understand concepts so you can effectively communicate during these times.</a:t>
            </a: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74C2E-2EDB-4C0B-8664-F1D8501C2D9E}"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Given the size of some of these types of events, it's not always possible for any one agency alone to handle management and resource needs. </a:t>
            </a:r>
          </a:p>
          <a:p>
            <a:pPr eaLnBrk="1" hangingPunct="1">
              <a:spcBef>
                <a:spcPct val="0"/>
              </a:spcBef>
            </a:pPr>
            <a:r>
              <a:rPr lang="en-US" smtClean="0"/>
              <a:t> </a:t>
            </a:r>
          </a:p>
          <a:p>
            <a:pPr eaLnBrk="1" hangingPunct="1">
              <a:spcBef>
                <a:spcPct val="0"/>
              </a:spcBef>
            </a:pPr>
            <a:r>
              <a:rPr lang="en-US" smtClean="0"/>
              <a:t>The ICS is a standard, on-scene, all-hazard incident management approach.  It allows responders to use the same organizational structure for a single or multiple incidents regardless of boundaries.</a:t>
            </a:r>
          </a:p>
          <a:p>
            <a:pPr eaLnBrk="1" hangingPunct="1">
              <a:spcBef>
                <a:spcPct val="0"/>
              </a:spcBef>
            </a:pPr>
            <a:r>
              <a:rPr lang="en-US" smtClean="0"/>
              <a:t> </a:t>
            </a:r>
          </a:p>
          <a:p>
            <a:pPr eaLnBrk="1" hangingPunct="1">
              <a:spcBef>
                <a:spcPct val="0"/>
              </a:spcBef>
            </a:pPr>
            <a:r>
              <a:rPr lang="en-US" smtClean="0"/>
              <a:t>The ICS has considerable internal flexibility, that is, the management organization can grow or shrink to meet different requirements.  This flexibility makes it a very cost effective and efficient management approach for both small and large situations. </a:t>
            </a:r>
          </a:p>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A105B-19C0-4DC3-A615-B5CDA25955CB}"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b="1" dirty="0" smtClean="0"/>
              <a:t>ICS Features</a:t>
            </a:r>
          </a:p>
          <a:p>
            <a:pPr eaLnBrk="1" fontAlgn="auto" hangingPunct="1">
              <a:spcBef>
                <a:spcPts val="0"/>
              </a:spcBef>
              <a:spcAft>
                <a:spcPts val="0"/>
              </a:spcAft>
              <a:defRPr/>
            </a:pPr>
            <a:r>
              <a:rPr lang="en-US" dirty="0" smtClean="0"/>
              <a:t>ICS principles are implemented through a wide range of management features including;</a:t>
            </a:r>
          </a:p>
          <a:p>
            <a:pPr eaLnBrk="1" fontAlgn="auto" hangingPunct="1">
              <a:spcBef>
                <a:spcPts val="0"/>
              </a:spcBef>
              <a:spcAft>
                <a:spcPts val="0"/>
              </a:spcAft>
              <a:buFont typeface="Arial" pitchFamily="34" charset="0"/>
              <a:buChar char="•"/>
              <a:defRPr/>
            </a:pPr>
            <a:r>
              <a:rPr lang="en-US" dirty="0" smtClean="0"/>
              <a:t>    Clear Text</a:t>
            </a:r>
          </a:p>
          <a:p>
            <a:pPr lvl="1" eaLnBrk="1" fontAlgn="auto" hangingPunct="1">
              <a:spcBef>
                <a:spcPts val="0"/>
              </a:spcBef>
              <a:spcAft>
                <a:spcPts val="0"/>
              </a:spcAft>
              <a:buFont typeface="Courier New" pitchFamily="49" charset="0"/>
              <a:buChar char="o"/>
              <a:defRPr/>
            </a:pPr>
            <a:r>
              <a:rPr lang="en-US" dirty="0" smtClean="0"/>
              <a:t>The ability to communicate within the ICS is absolutely critical.  That is, everyone uses clear text; they do not use radio codes, agency-specific codes, or jargon.</a:t>
            </a:r>
          </a:p>
          <a:p>
            <a:pPr lvl="1" eaLnBrk="1" fontAlgn="auto" hangingPunct="1">
              <a:spcBef>
                <a:spcPts val="0"/>
              </a:spcBef>
              <a:spcAft>
                <a:spcPts val="0"/>
              </a:spcAft>
              <a:buFont typeface="Courier New" pitchFamily="49" charset="0"/>
              <a:buChar char="o"/>
              <a:defRPr/>
            </a:pPr>
            <a:r>
              <a:rPr lang="en-US" dirty="0" smtClean="0"/>
              <a:t>The ICS establishes common terminology that allows incident management and support groups to work effectively together.                   </a:t>
            </a:r>
          </a:p>
          <a:p>
            <a:pPr lvl="1"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    Common terminology, which helps to define:</a:t>
            </a:r>
          </a:p>
          <a:p>
            <a:pPr lvl="1" eaLnBrk="1" fontAlgn="auto" hangingPunct="1">
              <a:spcBef>
                <a:spcPts val="0"/>
              </a:spcBef>
              <a:spcAft>
                <a:spcPts val="0"/>
              </a:spcAft>
              <a:buFont typeface="Courier New" pitchFamily="49" charset="0"/>
              <a:buChar char="o"/>
              <a:defRPr/>
            </a:pPr>
            <a:r>
              <a:rPr lang="en-US" dirty="0" smtClean="0"/>
              <a:t>   Organizational Functions.  Major functions and functional units with incident management responsibilities are named and defined.  </a:t>
            </a:r>
          </a:p>
          <a:p>
            <a:pPr lvl="1" eaLnBrk="1" fontAlgn="auto" hangingPunct="1">
              <a:spcBef>
                <a:spcPts val="0"/>
              </a:spcBef>
              <a:spcAft>
                <a:spcPts val="0"/>
              </a:spcAft>
              <a:buFont typeface="Courier New" pitchFamily="49" charset="0"/>
              <a:buChar char="o"/>
              <a:defRPr/>
            </a:pPr>
            <a:r>
              <a:rPr lang="en-US" dirty="0" smtClean="0"/>
              <a:t>   Resource Descriptions.  Major resources (personnel, facilities, equipment, and supplies) are given common names and are "typed" or categorized by their capabilities.  </a:t>
            </a:r>
          </a:p>
          <a:p>
            <a:pPr lvl="1" eaLnBrk="1" fontAlgn="auto" hangingPunct="1">
              <a:spcBef>
                <a:spcPts val="0"/>
              </a:spcBef>
              <a:spcAft>
                <a:spcPts val="0"/>
              </a:spcAft>
              <a:buFont typeface="Courier New" pitchFamily="49" charset="0"/>
              <a:buChar char="o"/>
              <a:defRPr/>
            </a:pPr>
            <a:r>
              <a:rPr lang="en-US" dirty="0" smtClean="0"/>
              <a:t>   Incident Facilities.  Common terminology is used to designate incident facilities. </a:t>
            </a:r>
          </a:p>
          <a:p>
            <a:pPr lvl="1" eaLnBrk="1" fontAlgn="auto" hangingPunct="1">
              <a:spcBef>
                <a:spcPts val="0"/>
              </a:spcBef>
              <a:spcAft>
                <a:spcPts val="0"/>
              </a:spcAft>
              <a:buFont typeface="Courier New" pitchFamily="49" charset="0"/>
              <a:buChar char="o"/>
              <a:defRPr/>
            </a:pPr>
            <a:r>
              <a:rPr lang="en-US" dirty="0" smtClean="0"/>
              <a:t>   Position Titles.</a:t>
            </a:r>
            <a:r>
              <a:rPr lang="en-US" b="1" dirty="0" smtClean="0"/>
              <a:t> </a:t>
            </a:r>
            <a:r>
              <a:rPr lang="en-US" dirty="0" smtClean="0"/>
              <a:t> Management or supervisory positions are referred to by titles, such as Officer, Chief, Director, Supervisor, or Leader. </a:t>
            </a:r>
          </a:p>
          <a:p>
            <a:pPr lvl="1"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    A modular organizational structure.  </a:t>
            </a:r>
          </a:p>
          <a:p>
            <a:pPr lvl="1" eaLnBrk="1" fontAlgn="auto" hangingPunct="1">
              <a:spcBef>
                <a:spcPts val="0"/>
              </a:spcBef>
              <a:spcAft>
                <a:spcPts val="0"/>
              </a:spcAft>
              <a:buFont typeface="Arial" pitchFamily="34" charset="0"/>
              <a:buChar char="•"/>
              <a:defRPr/>
            </a:pPr>
            <a:r>
              <a:rPr lang="en-US" dirty="0" smtClean="0"/>
              <a:t>As response requirements for an incident become more complex, the ICS organization expands from the top down as responsibilities are delegated.  When needed, separate functional elements can be established and subdivided to enhance internal organizational management and external coordination.  As ICS organizational structure expands, the number of management positions also expands to adequately address the requirements of the incident.  In ICS, only those functions or positions necessary for that particular incident will be activated.  However, there will </a:t>
            </a:r>
            <a:r>
              <a:rPr lang="en-US" b="1" dirty="0" smtClean="0"/>
              <a:t>always </a:t>
            </a:r>
            <a:r>
              <a:rPr lang="en-US" dirty="0" smtClean="0"/>
              <a:t>be an Incident Commander and he/she will always be in charge.  This is true even if the Incident Commander is the only person at the scene.  In emergency operations centers, the individual in charge is often called a Team Leader to prevent confusion because there is only </a:t>
            </a:r>
            <a:r>
              <a:rPr lang="en-US" b="1" dirty="0" smtClean="0"/>
              <a:t>one</a:t>
            </a:r>
            <a:r>
              <a:rPr lang="en-US" dirty="0" smtClean="0"/>
              <a:t> Incident Commander. </a:t>
            </a:r>
          </a:p>
          <a:p>
            <a:pPr eaLnBrk="1" fontAlgn="auto" hangingPunct="1">
              <a:spcBef>
                <a:spcPts val="0"/>
              </a:spcBef>
              <a:spcAft>
                <a:spcPts val="0"/>
              </a:spcAft>
              <a:defRPr/>
            </a:pPr>
            <a:r>
              <a:rPr lang="en-US" dirty="0" smtClean="0"/>
              <a:t> </a:t>
            </a:r>
          </a:p>
          <a:p>
            <a:pPr eaLnBrk="1" fontAlgn="auto" hangingPunct="1">
              <a:spcBef>
                <a:spcPts val="0"/>
              </a:spcBef>
              <a:spcAft>
                <a:spcPts val="0"/>
              </a:spcAft>
              <a:buFont typeface="Arial" pitchFamily="34" charset="0"/>
              <a:buChar char="•"/>
              <a:defRPr/>
            </a:pPr>
            <a:r>
              <a:rPr lang="en-US" dirty="0" smtClean="0"/>
              <a:t>    Another basic ICS feature concerns the supervisory structure of the organization. </a:t>
            </a:r>
          </a:p>
          <a:p>
            <a:pPr lvl="1" eaLnBrk="1" fontAlgn="auto" hangingPunct="1">
              <a:spcBef>
                <a:spcPts val="0"/>
              </a:spcBef>
              <a:spcAft>
                <a:spcPts val="0"/>
              </a:spcAft>
              <a:defRPr/>
            </a:pPr>
            <a:r>
              <a:rPr lang="en-US" dirty="0" smtClean="0"/>
              <a:t>Span of control involves the number of individuals or resources that one supervisor can manage effectively during emergency response activities.  Maintaining adequate span of control throughout the ICS organization is very important.  Effective span of control during an incident may vary from three (3) to seven (7), and a ratio of one (1) supervisor to five (5) reporting elements is recommended. If the number of direct reports is less than three (3) or more than seven (7), expansion or consolidation of the organization may be necessary.</a:t>
            </a:r>
          </a:p>
          <a:p>
            <a:pPr eaLnBrk="1" fontAlgn="auto" hangingPunct="1">
              <a:spcBef>
                <a:spcPts val="0"/>
              </a:spcBef>
              <a:spcAft>
                <a:spcPts val="0"/>
              </a:spcAft>
              <a:defRPr/>
            </a:pPr>
            <a:endParaRPr lang="en-US" dirty="0"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B04A85-0E9D-41F2-BC6B-3BE3B999B0CA}"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b="1" smtClean="0"/>
              <a:t>ICS Features</a:t>
            </a:r>
          </a:p>
          <a:p>
            <a:pPr eaLnBrk="1" hangingPunct="1">
              <a:lnSpc>
                <a:spcPct val="90000"/>
              </a:lnSpc>
              <a:spcBef>
                <a:spcPct val="0"/>
              </a:spcBef>
            </a:pPr>
            <a:r>
              <a:rPr lang="en-US" sz="1100" smtClean="0"/>
              <a:t>The ICS emphasizes effective planning, including:</a:t>
            </a:r>
          </a:p>
          <a:p>
            <a:pPr lvl="1" eaLnBrk="1" hangingPunct="1">
              <a:lnSpc>
                <a:spcPct val="90000"/>
              </a:lnSpc>
              <a:spcBef>
                <a:spcPct val="0"/>
              </a:spcBef>
              <a:buFontTx/>
              <a:buChar char="•"/>
            </a:pPr>
            <a:r>
              <a:rPr lang="en-US" sz="1100" smtClean="0"/>
              <a:t>   Management by objectives</a:t>
            </a:r>
          </a:p>
          <a:p>
            <a:pPr marL="917575" lvl="2" eaLnBrk="1" hangingPunct="1">
              <a:lnSpc>
                <a:spcPct val="90000"/>
              </a:lnSpc>
              <a:spcBef>
                <a:spcPct val="0"/>
              </a:spcBef>
            </a:pPr>
            <a:r>
              <a:rPr lang="en-US" sz="1100" smtClean="0"/>
              <a:t>All levels of a growing ICS organization must have a clear understanding of the functional actions required to manage the incident.  Management by objectives is an approach used to communicate functional actions throughout the entire ICS organization.  </a:t>
            </a:r>
          </a:p>
          <a:p>
            <a:pPr lvl="1" eaLnBrk="1" hangingPunct="1">
              <a:lnSpc>
                <a:spcPct val="90000"/>
              </a:lnSpc>
              <a:spcBef>
                <a:spcPct val="0"/>
              </a:spcBef>
            </a:pPr>
            <a:endParaRPr lang="en-US" sz="1100" smtClean="0"/>
          </a:p>
          <a:p>
            <a:pPr lvl="1" eaLnBrk="1" hangingPunct="1">
              <a:lnSpc>
                <a:spcPct val="90000"/>
              </a:lnSpc>
              <a:spcBef>
                <a:spcPct val="0"/>
              </a:spcBef>
              <a:buFontTx/>
              <a:buChar char="•"/>
            </a:pPr>
            <a:r>
              <a:rPr lang="en-US" sz="1100" smtClean="0"/>
              <a:t>   Reliance on an Incident Action Plan (IAP).  </a:t>
            </a:r>
          </a:p>
          <a:p>
            <a:pPr marL="917575" lvl="2" eaLnBrk="1" hangingPunct="1">
              <a:lnSpc>
                <a:spcPct val="90000"/>
              </a:lnSpc>
              <a:spcBef>
                <a:spcPct val="0"/>
              </a:spcBef>
            </a:pPr>
            <a:r>
              <a:rPr lang="en-US" sz="1100" smtClean="0"/>
              <a:t>In ICS, emphasis is placed on developing effective Incident Action Plans (IAP).  An IAP is an oral or written plan that identifies general objectives that are part of the overall strategy for managing response activities.  Incident Action Plans include the measurable strategic operations to be achieved and are prepared around a timeframe called an Operational Period.  The purpose of the IAP is to provide all incident supervisory personnel with direction for actions to be executed during the operational period identified in the plan.  A new IAP is written for each operational period.</a:t>
            </a:r>
          </a:p>
          <a:p>
            <a:pPr marL="917575" lvl="2" eaLnBrk="1" hangingPunct="1">
              <a:lnSpc>
                <a:spcPct val="90000"/>
              </a:lnSpc>
              <a:spcBef>
                <a:spcPct val="0"/>
              </a:spcBef>
            </a:pPr>
            <a:r>
              <a:rPr lang="en-US" sz="1100" smtClean="0"/>
              <a:t> </a:t>
            </a:r>
          </a:p>
          <a:p>
            <a:pPr marL="917575" lvl="2" eaLnBrk="1" hangingPunct="1">
              <a:lnSpc>
                <a:spcPct val="90000"/>
              </a:lnSpc>
              <a:spcBef>
                <a:spcPct val="0"/>
              </a:spcBef>
            </a:pPr>
            <a:r>
              <a:rPr lang="en-US" sz="1100" smtClean="0"/>
              <a:t>At the simplest level, all Incident Action Plans must have four (4) elements:</a:t>
            </a:r>
          </a:p>
          <a:p>
            <a:pPr marL="1606550" lvl="3" indent="-228600" eaLnBrk="1" hangingPunct="1">
              <a:lnSpc>
                <a:spcPct val="90000"/>
              </a:lnSpc>
              <a:spcBef>
                <a:spcPct val="0"/>
              </a:spcBef>
              <a:buFontTx/>
              <a:buChar char="•"/>
            </a:pPr>
            <a:r>
              <a:rPr lang="en-US" sz="1100" smtClean="0"/>
              <a:t>What do we want to do? </a:t>
            </a:r>
          </a:p>
          <a:p>
            <a:pPr marL="1606550" lvl="3" indent="-228600" eaLnBrk="1" hangingPunct="1">
              <a:lnSpc>
                <a:spcPct val="90000"/>
              </a:lnSpc>
              <a:spcBef>
                <a:spcPct val="0"/>
              </a:spcBef>
              <a:buFontTx/>
              <a:buChar char="•"/>
            </a:pPr>
            <a:r>
              <a:rPr lang="en-US" sz="1100" smtClean="0"/>
              <a:t>Who is responsible for doing it? </a:t>
            </a:r>
          </a:p>
          <a:p>
            <a:pPr marL="1606550" lvl="3" indent="-228600" eaLnBrk="1" hangingPunct="1">
              <a:lnSpc>
                <a:spcPct val="90000"/>
              </a:lnSpc>
              <a:spcBef>
                <a:spcPct val="0"/>
              </a:spcBef>
              <a:buFontTx/>
              <a:buChar char="•"/>
            </a:pPr>
            <a:r>
              <a:rPr lang="en-US" sz="1100" smtClean="0"/>
              <a:t>How do we communicate with each other? </a:t>
            </a:r>
          </a:p>
          <a:p>
            <a:pPr marL="1606550" lvl="3" indent="-228600" eaLnBrk="1" hangingPunct="1">
              <a:lnSpc>
                <a:spcPct val="90000"/>
              </a:lnSpc>
              <a:spcBef>
                <a:spcPct val="0"/>
              </a:spcBef>
              <a:buFontTx/>
              <a:buChar char="•"/>
            </a:pPr>
            <a:r>
              <a:rPr lang="en-US" sz="1100" smtClean="0"/>
              <a:t>What is the procedure if someone is injured [Safety]? </a:t>
            </a:r>
          </a:p>
          <a:p>
            <a:pPr lvl="1" eaLnBrk="1" hangingPunct="1">
              <a:lnSpc>
                <a:spcPct val="90000"/>
              </a:lnSpc>
              <a:spcBef>
                <a:spcPct val="0"/>
              </a:spcBef>
              <a:buFontTx/>
              <a:buChar char="•"/>
            </a:pPr>
            <a:endParaRPr lang="en-US" sz="1100" smtClean="0"/>
          </a:p>
          <a:p>
            <a:pPr eaLnBrk="1" hangingPunct="1">
              <a:lnSpc>
                <a:spcPct val="90000"/>
              </a:lnSpc>
              <a:spcBef>
                <a:spcPct val="0"/>
              </a:spcBef>
            </a:pPr>
            <a:r>
              <a:rPr lang="en-US" sz="1100" smtClean="0"/>
              <a:t> </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9652E4-5EA1-4880-B879-82D3E705C348}"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ICS Features</a:t>
            </a:r>
          </a:p>
          <a:p>
            <a:pPr eaLnBrk="1" fontAlgn="auto" hangingPunct="1">
              <a:spcBef>
                <a:spcPts val="0"/>
              </a:spcBef>
              <a:spcAft>
                <a:spcPts val="0"/>
              </a:spcAft>
              <a:defRPr/>
            </a:pPr>
            <a:r>
              <a:rPr lang="en-US" dirty="0" smtClean="0"/>
              <a:t>ICS features related to command structure include:</a:t>
            </a:r>
          </a:p>
          <a:p>
            <a:pPr lvl="1" eaLnBrk="1" fontAlgn="auto" hangingPunct="1">
              <a:spcBef>
                <a:spcPts val="0"/>
              </a:spcBef>
              <a:spcAft>
                <a:spcPts val="0"/>
              </a:spcAft>
              <a:buFont typeface="Arial" pitchFamily="34" charset="0"/>
              <a:buChar char="•"/>
              <a:defRPr/>
            </a:pPr>
            <a:r>
              <a:rPr lang="en-US" dirty="0" smtClean="0"/>
              <a:t>   Chain of Command – who reports to who</a:t>
            </a:r>
          </a:p>
          <a:p>
            <a:pPr lvl="1" eaLnBrk="1" fontAlgn="auto" hangingPunct="1">
              <a:spcBef>
                <a:spcPts val="0"/>
              </a:spcBef>
              <a:spcAft>
                <a:spcPts val="0"/>
              </a:spcAft>
              <a:buFont typeface="Arial" pitchFamily="34" charset="0"/>
              <a:buChar char="•"/>
              <a:defRPr/>
            </a:pPr>
            <a:r>
              <a:rPr lang="en-US" dirty="0" smtClean="0"/>
              <a:t>   Unity of Command – each individual has only ONE (1) supervisor</a:t>
            </a:r>
          </a:p>
          <a:p>
            <a:pPr lvl="1" eaLnBrk="1" fontAlgn="auto" hangingPunct="1">
              <a:spcBef>
                <a:spcPts val="0"/>
              </a:spcBef>
              <a:spcAft>
                <a:spcPts val="0"/>
              </a:spcAft>
              <a:buFont typeface="Arial" pitchFamily="34" charset="0"/>
              <a:buChar char="•"/>
              <a:defRPr/>
            </a:pPr>
            <a:r>
              <a:rPr lang="en-US" dirty="0" smtClean="0"/>
              <a:t>   Unified Command – various agencies sharing leadership</a:t>
            </a:r>
          </a:p>
          <a:p>
            <a:pPr lvl="1" eaLnBrk="1" fontAlgn="auto" hangingPunct="1">
              <a:spcBef>
                <a:spcPts val="0"/>
              </a:spcBef>
              <a:spcAft>
                <a:spcPts val="0"/>
              </a:spcAft>
              <a:buFont typeface="Arial" pitchFamily="34" charset="0"/>
              <a:buChar char="•"/>
              <a:defRPr/>
            </a:pPr>
            <a:r>
              <a:rPr lang="en-US" dirty="0" smtClean="0"/>
              <a:t>   Transfer of Command – ensuring that responsibility is transferred to the incoming commander in an orderly manner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ICS resources can be divided into two (2) categories: </a:t>
            </a:r>
          </a:p>
          <a:p>
            <a:pPr marL="688600" lvl="1" indent="-229534" eaLnBrk="1" fontAlgn="auto" hangingPunct="1">
              <a:spcBef>
                <a:spcPts val="0"/>
              </a:spcBef>
              <a:spcAft>
                <a:spcPts val="0"/>
              </a:spcAft>
              <a:buFont typeface="Arial" pitchFamily="34" charset="0"/>
              <a:buChar char="•"/>
              <a:defRPr/>
            </a:pPr>
            <a:r>
              <a:rPr lang="en-US" dirty="0" smtClean="0"/>
              <a:t>Tactical Resources.  Personnel and major items of equipment that are available or potentially available for assignment to incidents are called tactical resources.  Tactical resources generally work outside the Command Post.  </a:t>
            </a:r>
          </a:p>
          <a:p>
            <a:pPr marL="688600" lvl="1" indent="-229534" eaLnBrk="1" fontAlgn="auto" hangingPunct="1">
              <a:spcBef>
                <a:spcPts val="0"/>
              </a:spcBef>
              <a:spcAft>
                <a:spcPts val="0"/>
              </a:spcAft>
              <a:buFont typeface="Arial" pitchFamily="34" charset="0"/>
              <a:buChar char="•"/>
              <a:defRPr/>
            </a:pPr>
            <a:r>
              <a:rPr lang="en-US" dirty="0" smtClean="0"/>
              <a:t>Support Resources.  These are the personnel, equipment and supplies that feed personnel, provide and maintain communications equipment, provide and set up tents for sleeping and storage, order and deliver supplies, and manage fleet vehicles.  Support resources are usually found inside the Command Post or directly supporting the responders.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ICS helps organizations ensure that resources are on hand and ready through:</a:t>
            </a:r>
          </a:p>
          <a:p>
            <a:pPr lvl="1" eaLnBrk="1" fontAlgn="auto" hangingPunct="1">
              <a:spcBef>
                <a:spcPts val="0"/>
              </a:spcBef>
              <a:spcAft>
                <a:spcPts val="0"/>
              </a:spcAft>
              <a:buFont typeface="Arial" pitchFamily="34" charset="0"/>
              <a:buChar char="•"/>
              <a:defRPr/>
            </a:pPr>
            <a:r>
              <a:rPr lang="en-US" dirty="0" smtClean="0"/>
              <a:t>   Mobilization.  The process of identifying, activating, accumulating and preparing resources for movement.</a:t>
            </a:r>
          </a:p>
          <a:p>
            <a:pPr lvl="1" eaLnBrk="1" fontAlgn="auto" hangingPunct="1">
              <a:spcBef>
                <a:spcPts val="0"/>
              </a:spcBef>
              <a:spcAft>
                <a:spcPts val="0"/>
              </a:spcAft>
              <a:buFont typeface="Arial" pitchFamily="34" charset="0"/>
              <a:buChar char="•"/>
              <a:defRPr/>
            </a:pPr>
            <a:r>
              <a:rPr lang="en-US" dirty="0" smtClean="0"/>
              <a:t>   Accountability.  All resources – personnel, equipment, funds – are totally accounted for during all phases of response operations.  [See later discussion.]</a:t>
            </a: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NOTE:  </a:t>
            </a:r>
            <a:r>
              <a:rPr lang="en-US" dirty="0" smtClean="0"/>
              <a:t>Resources are generally provided by the lowest level jurisdiction possible – local governments use their resources first,; then States provide additional resources, followed by the Federal government when necessary.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63FC0-A376-4CFC-B477-3704AB032CE6}"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ICS Features</a:t>
            </a:r>
            <a:endParaRPr lang="en-US" smtClean="0"/>
          </a:p>
          <a:p>
            <a:pPr eaLnBrk="1" hangingPunct="1">
              <a:spcBef>
                <a:spcPct val="0"/>
              </a:spcBef>
            </a:pPr>
            <a:r>
              <a:rPr lang="en-US" smtClean="0"/>
              <a:t>And, finally, ICS supports responders, and decision makers by providing the data needed through effective information management. </a:t>
            </a:r>
          </a:p>
          <a:p>
            <a:pPr eaLnBrk="1" hangingPunct="1">
              <a:spcBef>
                <a:spcPct val="0"/>
              </a:spcBef>
            </a:pPr>
            <a:endParaRPr lang="en-US" smtClean="0"/>
          </a:p>
          <a:p>
            <a:pPr eaLnBrk="1" hangingPunct="1">
              <a:spcBef>
                <a:spcPct val="0"/>
              </a:spcBef>
            </a:pPr>
            <a:r>
              <a:rPr lang="en-US" smtClean="0"/>
              <a:t>Communication equipment, procedures, and systems must be interoperable; that is, they must allow communication between organizations and across jurisdictions.  For example, it is important that deployed State DOT personnel are able to communicate with local highway department or airfield personnel as well as the incident supervisor.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4649AC-168A-4E10-8C46-8900DEF9F1DD}"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ICS: </a:t>
            </a:r>
          </a:p>
          <a:p>
            <a:pPr lvl="1" eaLnBrk="1" hangingPunct="1">
              <a:spcBef>
                <a:spcPct val="0"/>
              </a:spcBef>
              <a:buFontTx/>
              <a:buChar char="•"/>
            </a:pPr>
            <a:r>
              <a:rPr lang="en-US" smtClean="0"/>
              <a:t>    Chain of command means that there is an orderly line of authority within the ranks of the organization, with lower levels subordinate to, and connected to, higher levels. </a:t>
            </a:r>
          </a:p>
          <a:p>
            <a:pPr lvl="1" eaLnBrk="1" hangingPunct="1">
              <a:spcBef>
                <a:spcPct val="0"/>
              </a:spcBef>
              <a:buFontTx/>
              <a:buChar char="•"/>
            </a:pPr>
            <a:r>
              <a:rPr lang="en-US" smtClean="0"/>
              <a:t>    Unity of command means that every individual working in a response organization will be accountable to </a:t>
            </a:r>
            <a:r>
              <a:rPr lang="en-US" b="1" smtClean="0"/>
              <a:t>only</a:t>
            </a:r>
            <a:r>
              <a:rPr lang="en-US" smtClean="0"/>
              <a:t> </a:t>
            </a:r>
            <a:r>
              <a:rPr lang="en-US" b="1" smtClean="0"/>
              <a:t>one</a:t>
            </a:r>
            <a:r>
              <a:rPr lang="en-US" smtClean="0"/>
              <a:t> (1) designated supervisor in that response organization.  If you have personnel assigned to work in an emergency operations center or deployed to assist local responders, that individual will report to his/her response organization supervisor, not to you.  </a:t>
            </a:r>
          </a:p>
          <a:p>
            <a:pPr eaLnBrk="1" hangingPunct="1">
              <a:spcBef>
                <a:spcPct val="0"/>
              </a:spcBef>
            </a:pPr>
            <a:r>
              <a:rPr lang="en-US" smtClean="0"/>
              <a:t> </a:t>
            </a:r>
          </a:p>
          <a:p>
            <a:pPr eaLnBrk="1" hangingPunct="1">
              <a:spcBef>
                <a:spcPct val="0"/>
              </a:spcBef>
            </a:pPr>
            <a:r>
              <a:rPr lang="en-US" smtClean="0"/>
              <a:t>Although orders must flow through the chain of command, members of the organization may directly communicate with each other to ask for or share information.</a:t>
            </a:r>
          </a:p>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6A7B2B-0CBA-4BE2-A161-41270E319C1A}"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The command function may be carried out in three(3) ways:</a:t>
            </a:r>
          </a:p>
          <a:p>
            <a:pPr marL="688600" lvl="1" indent="-229534" eaLnBrk="1" fontAlgn="auto" hangingPunct="1">
              <a:spcBef>
                <a:spcPts val="0"/>
              </a:spcBef>
              <a:spcAft>
                <a:spcPts val="0"/>
              </a:spcAft>
              <a:buFont typeface="Arial" pitchFamily="34" charset="0"/>
              <a:buChar char="•"/>
              <a:defRPr/>
            </a:pPr>
            <a:r>
              <a:rPr lang="en-US" dirty="0" smtClean="0"/>
              <a:t>As a Single Command in which the Incident Commander will have complete responsibility for incident management.  A Single Command may be simple, involving an Incident Commander and single resources, or it may be a complex organizational structure with an Incident Management Team.</a:t>
            </a:r>
          </a:p>
          <a:p>
            <a:pPr marL="688600" lvl="1" indent="-229534" eaLnBrk="1" fontAlgn="auto" hangingPunct="1">
              <a:spcBef>
                <a:spcPts val="0"/>
              </a:spcBef>
              <a:spcAft>
                <a:spcPts val="0"/>
              </a:spcAft>
              <a:buFont typeface="Arial" pitchFamily="34" charset="0"/>
              <a:buChar char="•"/>
              <a:defRPr/>
            </a:pPr>
            <a:r>
              <a:rPr lang="en-US" dirty="0" smtClean="0"/>
              <a:t>As a Unified Command (UC) is an ICS application used when more than one (1) agency has incident jurisdiction or when incidents cross political jurisdictions.  Agencies work together through the designated members of the UC, often the senior persons from agencies and/or disciplines participating in the UC, to establish a common set of objectives and strategies and a single Incident Action Plan.  It is used for </a:t>
            </a:r>
          </a:p>
          <a:p>
            <a:pPr marL="1147667" lvl="2" indent="-229534" eaLnBrk="1" fontAlgn="auto" hangingPunct="1">
              <a:spcBef>
                <a:spcPts val="0"/>
              </a:spcBef>
              <a:spcAft>
                <a:spcPts val="0"/>
              </a:spcAft>
              <a:buFont typeface="Courier New" pitchFamily="49" charset="0"/>
              <a:buChar char="o"/>
              <a:defRPr/>
            </a:pPr>
            <a:r>
              <a:rPr lang="en-US" dirty="0" smtClean="0"/>
              <a:t>Multiple jurisdictions. </a:t>
            </a:r>
          </a:p>
          <a:p>
            <a:pPr marL="1147667" lvl="2" indent="-229534" eaLnBrk="1" fontAlgn="auto" hangingPunct="1">
              <a:spcBef>
                <a:spcPts val="0"/>
              </a:spcBef>
              <a:spcAft>
                <a:spcPts val="0"/>
              </a:spcAft>
              <a:buFont typeface="Courier New" pitchFamily="49" charset="0"/>
              <a:buChar char="o"/>
              <a:defRPr/>
            </a:pPr>
            <a:r>
              <a:rPr lang="en-US" dirty="0" smtClean="0"/>
              <a:t>A single jurisdiction with multiple agencies sharing responsibility. </a:t>
            </a:r>
          </a:p>
          <a:p>
            <a:pPr marL="1147667" lvl="2" indent="-229534" eaLnBrk="1" fontAlgn="auto" hangingPunct="1">
              <a:spcBef>
                <a:spcPts val="0"/>
              </a:spcBef>
              <a:spcAft>
                <a:spcPts val="0"/>
              </a:spcAft>
              <a:buFont typeface="Courier New" pitchFamily="49" charset="0"/>
              <a:buChar char="o"/>
              <a:defRPr/>
            </a:pPr>
            <a:r>
              <a:rPr lang="en-US" dirty="0" smtClean="0"/>
              <a:t>Multiple jurisdictions with multi-agency involvement. </a:t>
            </a:r>
          </a:p>
          <a:p>
            <a:pPr marL="688600" lvl="1" indent="-229534" eaLnBrk="1" fontAlgn="auto" hangingPunct="1">
              <a:spcBef>
                <a:spcPts val="0"/>
              </a:spcBef>
              <a:spcAft>
                <a:spcPts val="0"/>
              </a:spcAft>
              <a:buFont typeface="Arial" pitchFamily="34" charset="0"/>
              <a:buChar char="•"/>
              <a:defRPr/>
            </a:pPr>
            <a:r>
              <a:rPr lang="en-US" dirty="0" smtClean="0"/>
              <a:t>An Area Command is established to oversee the management of multiple incidents that are each being handled by a separate Incident Command System organization or to oversee the management of a very large or evolving incident that has multiple Incident Management Teams engaged. An Agency Administrator/Executive or other public official with jurisdictional responsibility for the incident usually makes the decision to establish an Area Command. An Area Command is activated only if necessary, depending on the complexity of the incident and incident management span-of-control considerations. </a:t>
            </a:r>
          </a:p>
          <a:p>
            <a:pPr eaLnBrk="1" fontAlgn="auto" hangingPunct="1">
              <a:spcBef>
                <a:spcPts val="0"/>
              </a:spcBef>
              <a:spcAft>
                <a:spcPts val="0"/>
              </a:spcAft>
              <a:defRPr/>
            </a:pPr>
            <a:endParaRPr lang="en-US"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020CA-270D-4AF1-B0F7-DE654A4F10D3}" type="slidenum">
              <a:rPr lang="en-US"/>
              <a:pPr fontAlgn="base">
                <a:spcBef>
                  <a:spcPct val="0"/>
                </a:spcBef>
                <a:spcAft>
                  <a:spcPct val="0"/>
                </a:spcAft>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smtClean="0"/>
              <a:t>Transfer of Command</a:t>
            </a:r>
          </a:p>
          <a:p>
            <a:pPr eaLnBrk="1" hangingPunct="1">
              <a:spcBef>
                <a:spcPct val="0"/>
              </a:spcBef>
            </a:pPr>
            <a:r>
              <a:rPr lang="en-US" sz="1100" smtClean="0"/>
              <a:t>The process of moving the responsibility for incident command from one Incident Commander to another is called transfer of command.  Transfer of command may take place when:</a:t>
            </a:r>
          </a:p>
          <a:p>
            <a:pPr marL="687388" lvl="1" indent="-228600" eaLnBrk="1" hangingPunct="1">
              <a:spcBef>
                <a:spcPct val="0"/>
              </a:spcBef>
              <a:buFontTx/>
              <a:buChar char="•"/>
            </a:pPr>
            <a:r>
              <a:rPr lang="en-US" sz="1100" smtClean="0"/>
              <a:t>A more qualified person assumes command. </a:t>
            </a:r>
          </a:p>
          <a:p>
            <a:pPr marL="687388" lvl="1" indent="-228600" eaLnBrk="1" hangingPunct="1">
              <a:spcBef>
                <a:spcPct val="0"/>
              </a:spcBef>
              <a:buFontTx/>
              <a:buChar char="•"/>
            </a:pPr>
            <a:r>
              <a:rPr lang="en-US" sz="1100" smtClean="0"/>
              <a:t>The incident situation changes over time, resulting in a legal requirement to change command. </a:t>
            </a:r>
          </a:p>
          <a:p>
            <a:pPr marL="687388" lvl="1" indent="-228600" eaLnBrk="1" hangingPunct="1">
              <a:spcBef>
                <a:spcPct val="0"/>
              </a:spcBef>
              <a:buFontTx/>
              <a:buChar char="•"/>
            </a:pPr>
            <a:r>
              <a:rPr lang="en-US" sz="1100" smtClean="0"/>
              <a:t>Changing command makes good sense, e.g., an Incident Management Team takes command of an incident from a local jurisdictional unit due to increased incident complexity. </a:t>
            </a:r>
          </a:p>
          <a:p>
            <a:pPr marL="687388" lvl="1" indent="-228600" eaLnBrk="1" hangingPunct="1">
              <a:spcBef>
                <a:spcPct val="0"/>
              </a:spcBef>
              <a:buFontTx/>
              <a:buChar char="•"/>
            </a:pPr>
            <a:r>
              <a:rPr lang="en-US" sz="1100" smtClean="0"/>
              <a:t>There is normal turnover of personnel on long or extended incidents, i.e., to accommodate work and rest requirements of personnel. </a:t>
            </a:r>
          </a:p>
          <a:p>
            <a:pPr marL="687388" lvl="1" indent="-228600" eaLnBrk="1" hangingPunct="1">
              <a:spcBef>
                <a:spcPct val="0"/>
              </a:spcBef>
              <a:buFontTx/>
              <a:buChar char="•"/>
            </a:pPr>
            <a:r>
              <a:rPr lang="en-US" sz="1100" smtClean="0"/>
              <a:t>The incident response is concluded and incident responsibility is transferred back to the home agency. </a:t>
            </a:r>
          </a:p>
          <a:p>
            <a:pPr eaLnBrk="1" hangingPunct="1">
              <a:spcBef>
                <a:spcPct val="0"/>
              </a:spcBef>
            </a:pPr>
            <a:r>
              <a:rPr lang="en-US" sz="1100" smtClean="0"/>
              <a:t> </a:t>
            </a:r>
          </a:p>
          <a:p>
            <a:pPr eaLnBrk="1" hangingPunct="1">
              <a:spcBef>
                <a:spcPct val="0"/>
              </a:spcBef>
            </a:pPr>
            <a:r>
              <a:rPr lang="en-US" sz="1100" smtClean="0"/>
              <a:t>The transfer of command process always includes a transfer of command briefing, which may be oral, written, or a combination of both.  In the very early stage of an incident response, the first person of authority at the scene becomes the Incident Commander.  When another person of authority arrives and will replace that initial Incident Commander, some of the things need to be included in the transfer of command briefing are:  </a:t>
            </a:r>
          </a:p>
          <a:p>
            <a:pPr marL="687388" lvl="1" indent="-228600" eaLnBrk="1" hangingPunct="1">
              <a:spcBef>
                <a:spcPct val="0"/>
              </a:spcBef>
              <a:buFontTx/>
              <a:buChar char="•"/>
            </a:pPr>
            <a:r>
              <a:rPr lang="en-US" sz="1100" smtClean="0"/>
              <a:t>Actions taken and/or accomplished to this point in time.</a:t>
            </a:r>
          </a:p>
          <a:p>
            <a:pPr marL="687388" lvl="1" indent="-228600" eaLnBrk="1" hangingPunct="1">
              <a:spcBef>
                <a:spcPct val="0"/>
              </a:spcBef>
              <a:buFontTx/>
              <a:buChar char="•"/>
            </a:pPr>
            <a:r>
              <a:rPr lang="en-US" sz="1100" smtClean="0"/>
              <a:t>Identification of the resources currently assigned and available.</a:t>
            </a:r>
          </a:p>
          <a:p>
            <a:pPr marL="687388" lvl="1" indent="-228600" eaLnBrk="1" hangingPunct="1">
              <a:spcBef>
                <a:spcPct val="0"/>
              </a:spcBef>
              <a:buFontTx/>
              <a:buChar char="•"/>
            </a:pPr>
            <a:r>
              <a:rPr lang="en-US" sz="1100" smtClean="0"/>
              <a:t>Identification of activities in the Incident Action Plan for the current operational period.</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875E2-E8A9-4FE9-832C-D2E9B3CB8CF4}"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Accountability</a:t>
            </a:r>
            <a:endParaRPr lang="en-US" smtClean="0"/>
          </a:p>
          <a:p>
            <a:pPr eaLnBrk="1" hangingPunct="1">
              <a:spcBef>
                <a:spcPct val="0"/>
              </a:spcBef>
            </a:pPr>
            <a:r>
              <a:rPr lang="en-US" smtClean="0"/>
              <a:t>Effective accountability during incident operations is essential at all jurisdictional levels and within individual functional areas. All State DOT personnel responding to the incident must abide by DOT policies and guidelines, and any applicable local, tribal, State, or Federal rules and regulations.  Additionally, the following ICS guidelines must be adhered to:</a:t>
            </a:r>
          </a:p>
          <a:p>
            <a:pPr marL="687388" lvl="1" indent="-228600" eaLnBrk="1" hangingPunct="1">
              <a:spcBef>
                <a:spcPct val="0"/>
              </a:spcBef>
              <a:buFontTx/>
              <a:buChar char="•"/>
            </a:pPr>
            <a:r>
              <a:rPr lang="en-US" b="1" smtClean="0"/>
              <a:t>Check-In.</a:t>
            </a:r>
            <a:r>
              <a:rPr lang="en-US" smtClean="0"/>
              <a:t>  All responders must report in at the scene so the organization knows who is there.   </a:t>
            </a:r>
          </a:p>
          <a:p>
            <a:pPr marL="687388" lvl="1" indent="-228600" eaLnBrk="1" hangingPunct="1">
              <a:spcBef>
                <a:spcPct val="0"/>
              </a:spcBef>
              <a:buFontTx/>
              <a:buChar char="•"/>
            </a:pPr>
            <a:r>
              <a:rPr lang="en-US" b="1" smtClean="0"/>
              <a:t>Incident Action Plan.</a:t>
            </a:r>
            <a:r>
              <a:rPr lang="en-US" smtClean="0"/>
              <a:t>  Response operations must be coordinated as outlined in the IAP.  </a:t>
            </a:r>
          </a:p>
          <a:p>
            <a:pPr marL="687388" lvl="1" indent="-228600" eaLnBrk="1" hangingPunct="1">
              <a:spcBef>
                <a:spcPct val="0"/>
              </a:spcBef>
              <a:buFontTx/>
              <a:buChar char="•"/>
            </a:pPr>
            <a:r>
              <a:rPr lang="en-US" b="1" smtClean="0"/>
              <a:t>Unity of Command.</a:t>
            </a:r>
            <a:r>
              <a:rPr lang="en-US" smtClean="0"/>
              <a:t>  Every individual involved in incident operations will be assigned to only one (1) supervisor. </a:t>
            </a:r>
          </a:p>
          <a:p>
            <a:pPr marL="687388" lvl="1" indent="-228600" eaLnBrk="1" hangingPunct="1">
              <a:spcBef>
                <a:spcPct val="0"/>
              </a:spcBef>
              <a:buFontTx/>
              <a:buChar char="•"/>
            </a:pPr>
            <a:r>
              <a:rPr lang="en-US" b="1" smtClean="0"/>
              <a:t>Span of Control.</a:t>
            </a:r>
            <a:r>
              <a:rPr lang="en-US" smtClean="0"/>
              <a:t>  Supervisors must be able to adequately supervise and control the individuals assigned to them, as well as communicate with and manage all resources under their supervision.  If you were assigned as a Section Chief or Branch Director, you would generally not have less than three (3) nor more than seven (7) people in your immediate work group. </a:t>
            </a:r>
          </a:p>
          <a:p>
            <a:pPr marL="687388" lvl="1" indent="-228600" eaLnBrk="1" hangingPunct="1">
              <a:spcBef>
                <a:spcPct val="0"/>
              </a:spcBef>
              <a:buFontTx/>
              <a:buChar char="•"/>
            </a:pPr>
            <a:r>
              <a:rPr lang="en-US" b="1" smtClean="0"/>
              <a:t>Resource Tracking.</a:t>
            </a:r>
            <a:r>
              <a:rPr lang="en-US" smtClean="0"/>
              <a:t>  Supervisors must record and report resource status changes as they occur; this directly aids effective and efficient resource management. </a:t>
            </a:r>
          </a:p>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8DECF3-8510-45FC-B639-55523C10A56B}" type="slidenum">
              <a:rPr lang="en-US"/>
              <a:pPr fontAlgn="base">
                <a:spcBef>
                  <a:spcPct val="0"/>
                </a:spcBef>
                <a:spcAft>
                  <a:spcPct val="0"/>
                </a:spcAft>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ICS organization is standardized and easy to understand.  There is no correlation between the ICS organization used for incident response and the day-to-day administrative structure of any single agency or jurisdiction, with the possible exception of the military.  This is deliberate, because confusion over different position titles and organizational structures has been a significant stumbling block to effective incident management in the past. </a:t>
            </a:r>
          </a:p>
          <a:p>
            <a:pPr eaLnBrk="1" hangingPunct="1">
              <a:spcBef>
                <a:spcPct val="0"/>
              </a:spcBef>
            </a:pPr>
            <a:r>
              <a:rPr lang="en-US" smtClean="0"/>
              <a:t> </a:t>
            </a:r>
          </a:p>
          <a:p>
            <a:pPr eaLnBrk="1" hangingPunct="1">
              <a:spcBef>
                <a:spcPct val="0"/>
              </a:spcBef>
            </a:pPr>
            <a:r>
              <a:rPr lang="en-US" smtClean="0"/>
              <a:t>For example, you may be an Office Manager during day-to-day operations, but will likely not hold that title when working under the ICS structure.</a:t>
            </a:r>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209AE-4BCA-4E3F-AC7B-BC52B3E9F2B3}"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There are two parts to this briefing.</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First, </a:t>
            </a:r>
            <a:r>
              <a:rPr lang="en-US" b="1" dirty="0" smtClean="0"/>
              <a:t>Information You Should Know.  </a:t>
            </a:r>
            <a:r>
              <a:rPr lang="en-US" dirty="0" smtClean="0"/>
              <a:t>This takes up the majority of the briefing.  The information is presented as an overview to acquaint you with various aspects of emergency management, but is not intended as a complete discussion.  You are encouraged to do independent research which will require you to ask questions of your DOT Emergency Coordinator.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With an understanding of the information presented, the remainder of the briefing is intended to generate questions that will cause you to seek out additional information that is specific to your State DOT:</a:t>
            </a:r>
          </a:p>
          <a:p>
            <a:pPr lvl="1" eaLnBrk="1" fontAlgn="auto" hangingPunct="1">
              <a:spcBef>
                <a:spcPts val="0"/>
              </a:spcBef>
              <a:spcAft>
                <a:spcPts val="0"/>
              </a:spcAft>
              <a:buFont typeface="Arial" pitchFamily="34" charset="0"/>
              <a:buChar char="•"/>
              <a:defRPr/>
            </a:pPr>
            <a:r>
              <a:rPr lang="en-US" dirty="0" smtClean="0"/>
              <a:t>  How is emergency management incorporated into the DOT’s plans and processes?</a:t>
            </a:r>
          </a:p>
          <a:p>
            <a:pPr lvl="1" eaLnBrk="1" fontAlgn="auto" hangingPunct="1">
              <a:spcBef>
                <a:spcPts val="0"/>
              </a:spcBef>
              <a:spcAft>
                <a:spcPts val="0"/>
              </a:spcAft>
              <a:buFont typeface="Arial" pitchFamily="34" charset="0"/>
              <a:buChar char="•"/>
              <a:defRPr/>
            </a:pPr>
            <a:r>
              <a:rPr lang="en-US" dirty="0" smtClean="0"/>
              <a:t>  How do people, or workgroups, get selected to serve in the DOT’s Emergency Operations Center (EOC)?  Or, the State EOC?</a:t>
            </a:r>
          </a:p>
          <a:p>
            <a:pPr lvl="1" eaLnBrk="1" fontAlgn="auto" hangingPunct="1">
              <a:spcBef>
                <a:spcPts val="0"/>
              </a:spcBef>
              <a:spcAft>
                <a:spcPts val="0"/>
              </a:spcAft>
              <a:buFont typeface="Arial" pitchFamily="34" charset="0"/>
              <a:buChar char="•"/>
              <a:defRPr/>
            </a:pPr>
            <a:r>
              <a:rPr lang="en-US" dirty="0" smtClean="0"/>
              <a:t>  What is involved when a person – you or a member of your office – is selected for or assigned to a response position?</a:t>
            </a: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C1617-5208-4FE5-A8D0-4CEFAC598D1E}"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There are major management functions that are the foundation upon which the ICS organization develops.  These functions apply whether the incident is a routine emergency, is organizing for a major non-emergency event, or when managing a response to a major disaster. The major management functions are: </a:t>
            </a:r>
          </a:p>
          <a:p>
            <a:pPr marL="688600" lvl="1" indent="-229534" eaLnBrk="1" fontAlgn="auto" hangingPunct="1">
              <a:spcBef>
                <a:spcPts val="0"/>
              </a:spcBef>
              <a:spcAft>
                <a:spcPts val="0"/>
              </a:spcAft>
              <a:buFont typeface="Arial" pitchFamily="34" charset="0"/>
              <a:buChar char="•"/>
              <a:defRPr/>
            </a:pPr>
            <a:r>
              <a:rPr lang="en-US" b="1" dirty="0" smtClean="0"/>
              <a:t>Incident Command.  </a:t>
            </a:r>
            <a:r>
              <a:rPr lang="en-US" dirty="0" smtClean="0"/>
              <a:t>The Incident Commander establishes the incident objectives, strategies, and priorities, and has overall responsibility for the incident or event.  The four (4) functional areas that report to the Incident Commander are:  </a:t>
            </a:r>
          </a:p>
          <a:p>
            <a:pPr marL="1147667" lvl="2" indent="-229534" eaLnBrk="1" fontAlgn="auto" hangingPunct="1">
              <a:spcBef>
                <a:spcPts val="0"/>
              </a:spcBef>
              <a:spcAft>
                <a:spcPts val="0"/>
              </a:spcAft>
              <a:buFont typeface="Courier New" pitchFamily="49" charset="0"/>
              <a:buChar char="o"/>
              <a:defRPr/>
            </a:pPr>
            <a:r>
              <a:rPr lang="en-US" b="1" dirty="0" smtClean="0"/>
              <a:t>Operations:</a:t>
            </a:r>
            <a:r>
              <a:rPr lang="en-US" dirty="0" smtClean="0"/>
              <a:t>  Conducts tactical operations to carry out the plan; that is, develops the tactical objectives and organization, and directs all tactical resources. </a:t>
            </a:r>
          </a:p>
          <a:p>
            <a:pPr marL="1147667" lvl="2" indent="-229534" eaLnBrk="1" fontAlgn="auto" hangingPunct="1">
              <a:spcBef>
                <a:spcPts val="0"/>
              </a:spcBef>
              <a:spcAft>
                <a:spcPts val="0"/>
              </a:spcAft>
              <a:buFont typeface="Courier New" pitchFamily="49" charset="0"/>
              <a:buChar char="o"/>
              <a:defRPr/>
            </a:pPr>
            <a:r>
              <a:rPr lang="en-US" b="1" dirty="0" smtClean="0"/>
              <a:t>Planning:</a:t>
            </a:r>
            <a:r>
              <a:rPr lang="en-US" dirty="0" smtClean="0"/>
              <a:t>  Prepares and documents the Incident Action Plan to accomplish the objectives, collects and evaluates information, maintains resource status, and maintains documentation for the incident.</a:t>
            </a:r>
          </a:p>
          <a:p>
            <a:pPr marL="1147667" lvl="2" indent="-229534" eaLnBrk="1" fontAlgn="auto" hangingPunct="1">
              <a:spcBef>
                <a:spcPts val="0"/>
              </a:spcBef>
              <a:spcAft>
                <a:spcPts val="0"/>
              </a:spcAft>
              <a:buFont typeface="Courier New" pitchFamily="49" charset="0"/>
              <a:buChar char="o"/>
              <a:defRPr/>
            </a:pPr>
            <a:r>
              <a:rPr lang="en-US" b="1" dirty="0" smtClean="0"/>
              <a:t>Logistics:</a:t>
            </a:r>
            <a:r>
              <a:rPr lang="en-US" dirty="0" smtClean="0"/>
              <a:t>  Provides support, resources, and all other services needed to meet the operational objectives. </a:t>
            </a:r>
          </a:p>
          <a:p>
            <a:pPr marL="1147667" lvl="2" indent="-229534" eaLnBrk="1" fontAlgn="auto" hangingPunct="1">
              <a:spcBef>
                <a:spcPts val="0"/>
              </a:spcBef>
              <a:spcAft>
                <a:spcPts val="0"/>
              </a:spcAft>
              <a:buFont typeface="Courier New" pitchFamily="49" charset="0"/>
              <a:buChar char="o"/>
              <a:defRPr/>
            </a:pPr>
            <a:r>
              <a:rPr lang="en-US" b="1" dirty="0" smtClean="0"/>
              <a:t>Finance/Administration:</a:t>
            </a:r>
            <a:r>
              <a:rPr lang="en-US" dirty="0" smtClean="0"/>
              <a:t>  Monitors costs related to the incident; provides accounting, procurement, time recording, and cost analyses.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You may hear these referred to C-FLOP.  This is an easy way to remember the first letter of each of the functions:  Command, Finance, Logistics, Operations, and Planning.</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Organizational Structure:  Incident Commander</a:t>
            </a:r>
          </a:p>
          <a:p>
            <a:pPr eaLnBrk="1" fontAlgn="auto" hangingPunct="1">
              <a:spcBef>
                <a:spcPts val="0"/>
              </a:spcBef>
              <a:spcAft>
                <a:spcPts val="0"/>
              </a:spcAft>
              <a:defRPr/>
            </a:pPr>
            <a:r>
              <a:rPr lang="en-US" dirty="0" smtClean="0"/>
              <a:t>On small incidents and events, one person, the Incident Commander, may accomplish all management functions.  In fact, the Incident Commander is the only position that is </a:t>
            </a:r>
            <a:r>
              <a:rPr lang="en-US" u="sng" dirty="0" smtClean="0"/>
              <a:t>always</a:t>
            </a:r>
            <a:r>
              <a:rPr lang="en-US" dirty="0" smtClean="0"/>
              <a:t> staffed in ICS applications.  However, large incidents or events may require that some of these management functions be set up as separate Sections within the organization.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Organizational Structure:  ICS Sections</a:t>
            </a:r>
          </a:p>
          <a:p>
            <a:pPr eaLnBrk="1" fontAlgn="auto" hangingPunct="1">
              <a:spcBef>
                <a:spcPts val="0"/>
              </a:spcBef>
              <a:spcAft>
                <a:spcPts val="0"/>
              </a:spcAft>
              <a:defRPr/>
            </a:pPr>
            <a:r>
              <a:rPr lang="en-US" dirty="0" smtClean="0"/>
              <a:t>Each of the primary ICS Sections may be subdivided as needed. The ICS organization has the capability to grow or shrink to meet the needs of the incident.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1B3EE1-FAAE-4555-89E5-CAA7D7032EE7}"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basic ICS operating guideline is that the person at the top of the organization is responsible until the authority is delegated to another person.  Thus, on smaller incidents when these additional persons are not required, the Incident Commander will personally accomplish or manage all aspects of the incident organization.</a:t>
            </a:r>
          </a:p>
          <a:p>
            <a:pPr eaLnBrk="1" hangingPunct="1">
              <a:spcBef>
                <a:spcPct val="0"/>
              </a:spcBef>
            </a:pPr>
            <a:endParaRPr lang="en-US" smtClean="0"/>
          </a:p>
          <a:p>
            <a:pPr eaLnBrk="1" hangingPunct="1">
              <a:spcBef>
                <a:spcPct val="0"/>
              </a:spcBef>
            </a:pPr>
            <a:r>
              <a:rPr lang="en-US" smtClean="0"/>
              <a:t>ICS Position Titles</a:t>
            </a:r>
          </a:p>
          <a:p>
            <a:pPr eaLnBrk="1" hangingPunct="1">
              <a:spcBef>
                <a:spcPct val="0"/>
              </a:spcBef>
            </a:pPr>
            <a:r>
              <a:rPr lang="en-US" smtClean="0"/>
              <a:t>To maintain span of control, the ICS organization can be divided into many levels of supervision. At each level, individuals with primary responsibility positions have distinct titles. </a:t>
            </a:r>
          </a:p>
          <a:p>
            <a:pPr eaLnBrk="1" hangingPunct="1">
              <a:spcBef>
                <a:spcPct val="0"/>
              </a:spcBef>
            </a:pPr>
            <a:r>
              <a:rPr lang="en-US" smtClean="0"/>
              <a:t>Using specific ICS position titles serves three (3) important purposes:</a:t>
            </a:r>
          </a:p>
          <a:p>
            <a:pPr marL="687388" lvl="1" indent="-228600" eaLnBrk="1" hangingPunct="1">
              <a:spcBef>
                <a:spcPct val="0"/>
              </a:spcBef>
              <a:buFontTx/>
              <a:buChar char="•"/>
            </a:pPr>
            <a:r>
              <a:rPr lang="en-US" smtClean="0"/>
              <a:t>Titles provide a common standard for all users.  For example, if one agency uses the title Branch Chief, another Branch Manager, etc., this lack of consistency can cause confusion at the incident. </a:t>
            </a:r>
          </a:p>
          <a:p>
            <a:pPr marL="687388" lvl="1" indent="-228600" eaLnBrk="1" hangingPunct="1">
              <a:spcBef>
                <a:spcPct val="0"/>
              </a:spcBef>
              <a:buFontTx/>
              <a:buChar char="•"/>
            </a:pPr>
            <a:r>
              <a:rPr lang="en-US" smtClean="0"/>
              <a:t>The use of distinct titles for ICS positions allows for filling ICS positions with the most qualified individuals rather than by seniority. </a:t>
            </a:r>
          </a:p>
          <a:p>
            <a:pPr marL="687388" lvl="1" indent="-228600" eaLnBrk="1" hangingPunct="1">
              <a:spcBef>
                <a:spcPct val="0"/>
              </a:spcBef>
              <a:buFontTx/>
              <a:buChar char="•"/>
            </a:pPr>
            <a:r>
              <a:rPr lang="en-US" smtClean="0"/>
              <a:t>Standardized position titles are useful when requesting qualified personnel.  For example, in deploying personnel, it is important to know if the positions needed are Unit Leaders, clerks, etc. </a:t>
            </a:r>
          </a:p>
          <a:p>
            <a:pPr eaLnBrk="1" hangingPunct="1">
              <a:spcBef>
                <a:spcPct val="0"/>
              </a:spcBef>
            </a:pPr>
            <a:endParaRPr lang="en-US" smtClean="0"/>
          </a:p>
          <a:p>
            <a:pPr eaLnBrk="1" hangingPunct="1">
              <a:spcBef>
                <a:spcPct val="0"/>
              </a:spcBef>
            </a:pPr>
            <a:endParaRPr lang="en-US"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A4974-B194-4376-8BFE-C07FC571C558}" type="slidenum">
              <a:rPr lang="en-US"/>
              <a:pPr fontAlgn="base">
                <a:spcBef>
                  <a:spcPct val="0"/>
                </a:spcBef>
                <a:spcAft>
                  <a:spcPct val="0"/>
                </a:spcAft>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 Incident Commander has overall responsibility for managing the incident by objectives, planning strategies, and implementing tactics.  The Incident Commander must be fully briefed and, if possible, have a written delegation of authority.  Initially, assigning tactical resources and overseeing operations will be under the direct supervision of the Incident Commander.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Incident Commander Responsibilities</a:t>
            </a:r>
          </a:p>
          <a:p>
            <a:pPr eaLnBrk="1" fontAlgn="auto" hangingPunct="1">
              <a:spcBef>
                <a:spcPts val="0"/>
              </a:spcBef>
              <a:spcAft>
                <a:spcPts val="0"/>
              </a:spcAft>
              <a:defRPr/>
            </a:pPr>
            <a:r>
              <a:rPr lang="en-US" dirty="0" smtClean="0"/>
              <a:t>In addition to having overall responsibility for managing the entire incident, the Incident Commander is specifically responsible for:</a:t>
            </a:r>
          </a:p>
          <a:p>
            <a:pPr marL="688600" lvl="1" indent="-229534" eaLnBrk="1" fontAlgn="auto" hangingPunct="1">
              <a:spcBef>
                <a:spcPts val="0"/>
              </a:spcBef>
              <a:spcAft>
                <a:spcPts val="0"/>
              </a:spcAft>
              <a:buFont typeface="Arial" pitchFamily="34" charset="0"/>
              <a:buChar char="•"/>
              <a:defRPr/>
            </a:pPr>
            <a:r>
              <a:rPr lang="en-US" dirty="0" smtClean="0"/>
              <a:t>Ensuring the safety of all personnel</a:t>
            </a:r>
          </a:p>
          <a:p>
            <a:pPr marL="688600" lvl="1" indent="-229534" eaLnBrk="1" fontAlgn="auto" hangingPunct="1">
              <a:spcBef>
                <a:spcPts val="0"/>
              </a:spcBef>
              <a:spcAft>
                <a:spcPts val="0"/>
              </a:spcAft>
              <a:buFont typeface="Arial" pitchFamily="34" charset="0"/>
              <a:buChar char="•"/>
              <a:defRPr/>
            </a:pPr>
            <a:r>
              <a:rPr lang="en-US" dirty="0" smtClean="0"/>
              <a:t>Providing information services to internal and external stakeholders</a:t>
            </a:r>
          </a:p>
          <a:p>
            <a:pPr marL="688600" lvl="1" indent="-229534" eaLnBrk="1" fontAlgn="auto" hangingPunct="1">
              <a:spcBef>
                <a:spcPts val="0"/>
              </a:spcBef>
              <a:spcAft>
                <a:spcPts val="0"/>
              </a:spcAft>
              <a:buFont typeface="Arial" pitchFamily="34" charset="0"/>
              <a:buChar char="•"/>
              <a:defRPr/>
            </a:pPr>
            <a:r>
              <a:rPr lang="en-US" dirty="0" smtClean="0"/>
              <a:t>Establishing and maintaining liaison with other agencies participating in the incident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Incident Commander may appoint people to advise or perform these functions on his/her behalf.  When this occurs, these individuals become the Command Staff.</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Incident Commander may appoint one (1) or more Deputies, if applicable, from the same agency or from other agencies or jurisdictions.  Deputy Incident Commanders must be as qualified as the Incident Commander because the Deputy has to be able to take the Commander’s place if the Commander is unable to continue in the position.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Formal transfer of command at an incident always requires a transfer of command briefing for the incoming Incident Commander and notification to all personnel that a change in command is taking place.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21C9BC-86D1-430B-873E-8949E7D55583}" type="slidenum">
              <a:rPr lang="en-US"/>
              <a:pPr fontAlgn="base">
                <a:spcBef>
                  <a:spcPct val="0"/>
                </a:spcBef>
                <a:spcAft>
                  <a:spcPct val="0"/>
                </a:spcAft>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Command Staff</a:t>
            </a:r>
            <a:endParaRPr lang="en-US" smtClean="0"/>
          </a:p>
          <a:p>
            <a:pPr eaLnBrk="1" hangingPunct="1">
              <a:spcBef>
                <a:spcPct val="0"/>
              </a:spcBef>
            </a:pPr>
            <a:r>
              <a:rPr lang="en-US" smtClean="0"/>
              <a:t>Depending upon the size and type of incident or event, it may be necessary for the Incident Commander to designate personnel to provide information, safety, and liaison services for the entire organization. In ICS, these personnel make up the Command Staff and consist of the:</a:t>
            </a:r>
          </a:p>
          <a:p>
            <a:pPr marL="687388" lvl="1" indent="-228600" eaLnBrk="1" hangingPunct="1">
              <a:spcBef>
                <a:spcPct val="0"/>
              </a:spcBef>
              <a:buFontTx/>
              <a:buChar char="•"/>
            </a:pPr>
            <a:r>
              <a:rPr lang="en-US" b="1" smtClean="0"/>
              <a:t>Public Information Officer </a:t>
            </a:r>
            <a:r>
              <a:rPr lang="en-US" smtClean="0"/>
              <a:t>who serves as the conduit for information to internal and external stakeholders, including the media or other organizations seeking information directly from the incident or event. </a:t>
            </a:r>
          </a:p>
          <a:p>
            <a:pPr marL="687388" lvl="1" indent="-228600" eaLnBrk="1" hangingPunct="1">
              <a:spcBef>
                <a:spcPct val="0"/>
              </a:spcBef>
              <a:buFontTx/>
              <a:buChar char="•"/>
            </a:pPr>
            <a:r>
              <a:rPr lang="en-US" b="1" smtClean="0"/>
              <a:t>Safety Officer </a:t>
            </a:r>
            <a:r>
              <a:rPr lang="en-US" smtClean="0"/>
              <a:t>who monitors safety conditions and develops measures for assuring the safety of all assigned personnel. </a:t>
            </a:r>
          </a:p>
          <a:p>
            <a:pPr marL="687388" lvl="1" indent="-228600" eaLnBrk="1" hangingPunct="1">
              <a:spcBef>
                <a:spcPct val="0"/>
              </a:spcBef>
              <a:buFontTx/>
              <a:buChar char="•"/>
            </a:pPr>
            <a:r>
              <a:rPr lang="en-US" b="1" smtClean="0"/>
              <a:t>Liaison Officer(s</a:t>
            </a:r>
            <a:r>
              <a:rPr lang="en-US" smtClean="0"/>
              <a:t>) that serve as the primary contact for supporting agencies assisting at an incident. </a:t>
            </a:r>
          </a:p>
          <a:p>
            <a:pPr eaLnBrk="1" hangingPunct="1">
              <a:spcBef>
                <a:spcPct val="0"/>
              </a:spcBef>
            </a:pPr>
            <a:endParaRPr lang="en-US" smtClean="0"/>
          </a:p>
          <a:p>
            <a:pPr eaLnBrk="1" hangingPunct="1">
              <a:spcBef>
                <a:spcPct val="0"/>
              </a:spcBef>
            </a:pPr>
            <a:r>
              <a:rPr lang="en-US" smtClean="0"/>
              <a:t>The Command Staff reports directly to the Incident Commander.</a:t>
            </a:r>
          </a:p>
          <a:p>
            <a:pPr eaLnBrk="1" hangingPunct="1">
              <a:spcBef>
                <a:spcPct val="0"/>
              </a:spcBef>
            </a:pPr>
            <a:endParaRPr lang="en-US" smtClean="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C202F-3F1E-4D6E-BE81-CF65628DAD29}"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Expanding the Organization</a:t>
            </a:r>
          </a:p>
          <a:p>
            <a:pPr eaLnBrk="1" hangingPunct="1">
              <a:spcBef>
                <a:spcPct val="0"/>
              </a:spcBef>
            </a:pPr>
            <a:r>
              <a:rPr lang="en-US" smtClean="0"/>
              <a:t>As incidents grow, the Incident Commander may delegate authority for performance of certain activities to the Command Staff and the General Staff.  The Incident Commander will add positions only as needed.</a:t>
            </a:r>
          </a:p>
          <a:p>
            <a:pPr eaLnBrk="1" hangingPunct="1">
              <a:spcBef>
                <a:spcPct val="0"/>
              </a:spcBef>
            </a:pPr>
            <a:endParaRPr lang="en-US" smtClean="0"/>
          </a:p>
          <a:p>
            <a:pPr eaLnBrk="1" hangingPunct="1">
              <a:spcBef>
                <a:spcPct val="0"/>
              </a:spcBef>
            </a:pPr>
            <a:r>
              <a:rPr lang="en-US" smtClean="0"/>
              <a:t>Expansion of the incident may also require the delegation of authority for other management functions.  The people who perform the other four (4) management functions are designated as the</a:t>
            </a:r>
            <a:r>
              <a:rPr lang="en-US" b="1" smtClean="0"/>
              <a:t> </a:t>
            </a:r>
            <a:r>
              <a:rPr lang="en-US" smtClean="0"/>
              <a:t>General Staff.  The General Staff is made up of four (4) Sections, representing the four (4) functional areas:  </a:t>
            </a:r>
          </a:p>
          <a:p>
            <a:pPr lvl="1" eaLnBrk="1" hangingPunct="1">
              <a:spcBef>
                <a:spcPct val="0"/>
              </a:spcBef>
              <a:buFontTx/>
              <a:buChar char="•"/>
            </a:pPr>
            <a:r>
              <a:rPr lang="en-US" smtClean="0"/>
              <a:t>Operations</a:t>
            </a:r>
          </a:p>
          <a:p>
            <a:pPr lvl="1" eaLnBrk="1" hangingPunct="1">
              <a:spcBef>
                <a:spcPct val="0"/>
              </a:spcBef>
              <a:buFontTx/>
              <a:buChar char="•"/>
            </a:pPr>
            <a:r>
              <a:rPr lang="en-US" smtClean="0"/>
              <a:t>Planning</a:t>
            </a:r>
          </a:p>
          <a:p>
            <a:pPr lvl="1" eaLnBrk="1" hangingPunct="1">
              <a:spcBef>
                <a:spcPct val="0"/>
              </a:spcBef>
              <a:buFontTx/>
              <a:buChar char="•"/>
            </a:pPr>
            <a:r>
              <a:rPr lang="en-US" smtClean="0"/>
              <a:t>Logistics</a:t>
            </a:r>
          </a:p>
          <a:p>
            <a:pPr lvl="1" eaLnBrk="1" hangingPunct="1">
              <a:spcBef>
                <a:spcPct val="0"/>
              </a:spcBef>
              <a:buFontTx/>
              <a:buChar char="•"/>
            </a:pPr>
            <a:r>
              <a:rPr lang="en-US" smtClean="0"/>
              <a:t>Finance/Administration.  </a:t>
            </a:r>
          </a:p>
          <a:p>
            <a:pPr eaLnBrk="1" hangingPunct="1">
              <a:spcBef>
                <a:spcPct val="0"/>
              </a:spcBef>
            </a:pPr>
            <a:endParaRPr lang="en-US" smtClean="0"/>
          </a:p>
          <a:p>
            <a:pPr eaLnBrk="1" hangingPunct="1">
              <a:spcBef>
                <a:spcPct val="0"/>
              </a:spcBef>
            </a:pPr>
            <a:r>
              <a:rPr lang="en-US" smtClean="0"/>
              <a:t>The General Staff reports directly to the Incident Commander.</a:t>
            </a:r>
          </a:p>
          <a:p>
            <a:pPr eaLnBrk="1" hangingPunct="1">
              <a:spcBef>
                <a:spcPct val="0"/>
              </a:spcBef>
            </a:pPr>
            <a:endParaRPr lang="en-US"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2C8C2F-BE4B-4C7C-897A-7CAC01A68CBE}"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ICS Section Chiefs and Deputies</a:t>
            </a:r>
          </a:p>
          <a:p>
            <a:pPr eaLnBrk="1" fontAlgn="auto" hangingPunct="1">
              <a:spcBef>
                <a:spcPts val="0"/>
              </a:spcBef>
              <a:spcAft>
                <a:spcPts val="0"/>
              </a:spcAft>
              <a:defRPr/>
            </a:pPr>
            <a:r>
              <a:rPr lang="en-US" dirty="0" smtClean="0"/>
              <a:t>As mentioned previously, the person in charge of each Section is designated as a Chief.  Section Chiefs have the ability to expand their Section to meet the needs of the situation.  Each of the Section Chiefs may have one (1) or more Deputies, if necessary.  The Deputy:</a:t>
            </a:r>
          </a:p>
          <a:p>
            <a:pPr marL="688600" lvl="1" indent="-229534" eaLnBrk="1" fontAlgn="auto" hangingPunct="1">
              <a:spcBef>
                <a:spcPts val="0"/>
              </a:spcBef>
              <a:spcAft>
                <a:spcPts val="0"/>
              </a:spcAft>
              <a:buFont typeface="Arial" pitchFamily="34" charset="0"/>
              <a:buChar char="•"/>
              <a:defRPr/>
            </a:pPr>
            <a:r>
              <a:rPr lang="en-US" dirty="0" smtClean="0"/>
              <a:t>May assume responsibility for a specific portion of the primary position, work as relief, or be assigned other tasks. </a:t>
            </a:r>
          </a:p>
          <a:p>
            <a:pPr marL="688600" lvl="1" indent="-229534" eaLnBrk="1" fontAlgn="auto" hangingPunct="1">
              <a:spcBef>
                <a:spcPts val="0"/>
              </a:spcBef>
              <a:spcAft>
                <a:spcPts val="0"/>
              </a:spcAft>
              <a:buFont typeface="Arial" pitchFamily="34" charset="0"/>
              <a:buChar char="•"/>
              <a:defRPr/>
            </a:pPr>
            <a:r>
              <a:rPr lang="en-US" dirty="0" smtClean="0"/>
              <a:t>Should always be as proficient as the person for whom he or she works.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large incidents, especially where multiple disciplines or jurisdictions are involved, the use of Deputies from other organizations can greatly increase interagency coordination.  The Deputy:</a:t>
            </a:r>
          </a:p>
          <a:p>
            <a:pPr lvl="1" eaLnBrk="1" fontAlgn="auto" hangingPunct="1">
              <a:spcBef>
                <a:spcPts val="0"/>
              </a:spcBef>
              <a:spcAft>
                <a:spcPts val="0"/>
              </a:spcAft>
              <a:buFont typeface="Arial" pitchFamily="34" charset="0"/>
              <a:buChar char="•"/>
              <a:defRPr/>
            </a:pPr>
            <a:r>
              <a:rPr lang="en-US" dirty="0" smtClean="0"/>
              <a:t>    May assume responsibility for a specific portion of the primary position, work as relief, or be assigned other tasks. </a:t>
            </a:r>
          </a:p>
          <a:p>
            <a:pPr lvl="1" eaLnBrk="1" fontAlgn="auto" hangingPunct="1">
              <a:spcBef>
                <a:spcPts val="0"/>
              </a:spcBef>
              <a:spcAft>
                <a:spcPts val="0"/>
              </a:spcAft>
              <a:buFont typeface="Arial" pitchFamily="34" charset="0"/>
              <a:buChar char="•"/>
              <a:defRPr/>
            </a:pPr>
            <a:r>
              <a:rPr lang="en-US" dirty="0" smtClean="0"/>
              <a:t>    Should always be as proficient as the person for whom he or she works.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DAE02-2AC2-40BE-B4E8-066D31B66824}"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Operations Section</a:t>
            </a:r>
          </a:p>
          <a:p>
            <a:pPr eaLnBrk="1" hangingPunct="1">
              <a:spcBef>
                <a:spcPct val="0"/>
              </a:spcBef>
            </a:pPr>
            <a:r>
              <a:rPr lang="en-US" smtClean="0"/>
              <a:t>Until Operations is established as a separate Section, the Incident Commander has direct control of tactical resources.  The Incident Commander will determine the need for a separate Operations Section.  When the Incident Commander activates an Operations Section, he or she will assign an individual as the Operations Section Chief. </a:t>
            </a:r>
          </a:p>
          <a:p>
            <a:pPr eaLnBrk="1" hangingPunct="1">
              <a:spcBef>
                <a:spcPct val="0"/>
              </a:spcBef>
            </a:pPr>
            <a:endParaRPr lang="en-US" smtClean="0"/>
          </a:p>
          <a:p>
            <a:pPr eaLnBrk="1" hangingPunct="1">
              <a:spcBef>
                <a:spcPct val="0"/>
              </a:spcBef>
            </a:pPr>
            <a:r>
              <a:rPr lang="en-US" smtClean="0"/>
              <a:t>The Operations Section is not shown here with branches, groups or divisions or other sub-elements; the Operations Section is tailored for a specific response operation.</a:t>
            </a:r>
          </a:p>
          <a:p>
            <a:pPr eaLnBrk="1" hangingPunct="1">
              <a:spcBef>
                <a:spcPct val="0"/>
              </a:spcBef>
            </a:pPr>
            <a:endParaRPr lang="en-US" smtClean="0"/>
          </a:p>
          <a:p>
            <a:pPr eaLnBrk="1" hangingPunct="1">
              <a:spcBef>
                <a:spcPct val="0"/>
              </a:spcBef>
            </a:pPr>
            <a:r>
              <a:rPr lang="en-US" b="1" smtClean="0"/>
              <a:t>Operations Section Chief</a:t>
            </a:r>
          </a:p>
          <a:p>
            <a:pPr eaLnBrk="1" hangingPunct="1">
              <a:spcBef>
                <a:spcPct val="0"/>
              </a:spcBef>
            </a:pPr>
            <a:r>
              <a:rPr lang="en-US" smtClean="0"/>
              <a:t>The Operations Section Chief will develop and manage the Operations Section to accomplish the incident objectives set by the Incident Commander.  The Operations Section Chief is normally the person with the greatest technical and tactical expertise in dealing with a specific incident type. </a:t>
            </a:r>
          </a:p>
          <a:p>
            <a:pPr eaLnBrk="1" hangingPunct="1">
              <a:spcBef>
                <a:spcPct val="0"/>
              </a:spcBef>
            </a:pPr>
            <a:endParaRPr lang="en-US"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12BA5B-A371-4F32-8063-CDA93BBE217B}" type="slidenum">
              <a:rPr lang="en-US"/>
              <a:pPr fontAlgn="base">
                <a:spcBef>
                  <a:spcPct val="0"/>
                </a:spcBef>
                <a:spcAft>
                  <a:spcPct val="0"/>
                </a:spcAft>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Planning Section</a:t>
            </a:r>
          </a:p>
          <a:p>
            <a:pPr eaLnBrk="1" fontAlgn="auto" hangingPunct="1">
              <a:spcBef>
                <a:spcPts val="0"/>
              </a:spcBef>
              <a:spcAft>
                <a:spcPts val="0"/>
              </a:spcAft>
              <a:defRPr/>
            </a:pPr>
            <a:r>
              <a:rPr lang="en-US" dirty="0" smtClean="0"/>
              <a:t>The Incident Commander will determine if there is a need for a Planning Section and designate a Planning Section Chief.  If no Planning Section is established, the Incident Commander will perform all planning functions.  It is up to the Planning Section Chief to activate any needed additional staffing.</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major activities of the Planning Section may include:</a:t>
            </a:r>
          </a:p>
          <a:p>
            <a:pPr marL="688600" lvl="1" indent="-229534" eaLnBrk="1" fontAlgn="auto" hangingPunct="1">
              <a:spcBef>
                <a:spcPts val="0"/>
              </a:spcBef>
              <a:spcAft>
                <a:spcPts val="0"/>
              </a:spcAft>
              <a:buFont typeface="Arial" pitchFamily="34" charset="0"/>
              <a:buChar char="•"/>
              <a:defRPr/>
            </a:pPr>
            <a:r>
              <a:rPr lang="en-US" dirty="0" smtClean="0"/>
              <a:t>Collecting, evaluating, and displaying incident intelligence and information. </a:t>
            </a:r>
          </a:p>
          <a:p>
            <a:pPr marL="688600" lvl="1" indent="-229534" eaLnBrk="1" fontAlgn="auto" hangingPunct="1">
              <a:spcBef>
                <a:spcPts val="0"/>
              </a:spcBef>
              <a:spcAft>
                <a:spcPts val="0"/>
              </a:spcAft>
              <a:buFont typeface="Arial" pitchFamily="34" charset="0"/>
              <a:buChar char="•"/>
              <a:defRPr/>
            </a:pPr>
            <a:r>
              <a:rPr lang="en-US" dirty="0" smtClean="0"/>
              <a:t>Preparing and documenting Incident Action Plans. </a:t>
            </a:r>
          </a:p>
          <a:p>
            <a:pPr marL="688600" lvl="1" indent="-229534" eaLnBrk="1" fontAlgn="auto" hangingPunct="1">
              <a:spcBef>
                <a:spcPts val="0"/>
              </a:spcBef>
              <a:spcAft>
                <a:spcPts val="0"/>
              </a:spcAft>
              <a:buFont typeface="Arial" pitchFamily="34" charset="0"/>
              <a:buChar char="•"/>
              <a:defRPr/>
            </a:pPr>
            <a:r>
              <a:rPr lang="en-US" dirty="0" smtClean="0"/>
              <a:t>Conducting long-range and/or contingency planning. </a:t>
            </a:r>
          </a:p>
          <a:p>
            <a:pPr marL="688600" lvl="1" indent="-229534" eaLnBrk="1" fontAlgn="auto" hangingPunct="1">
              <a:spcBef>
                <a:spcPts val="0"/>
              </a:spcBef>
              <a:spcAft>
                <a:spcPts val="0"/>
              </a:spcAft>
              <a:buFont typeface="Arial" pitchFamily="34" charset="0"/>
              <a:buChar char="•"/>
              <a:defRPr/>
            </a:pPr>
            <a:r>
              <a:rPr lang="en-US" dirty="0" smtClean="0"/>
              <a:t>Developing plans for demobilization. </a:t>
            </a:r>
          </a:p>
          <a:p>
            <a:pPr marL="688600" lvl="1" indent="-229534" eaLnBrk="1" fontAlgn="auto" hangingPunct="1">
              <a:spcBef>
                <a:spcPts val="0"/>
              </a:spcBef>
              <a:spcAft>
                <a:spcPts val="0"/>
              </a:spcAft>
              <a:buFont typeface="Arial" pitchFamily="34" charset="0"/>
              <a:buChar char="•"/>
              <a:defRPr/>
            </a:pPr>
            <a:r>
              <a:rPr lang="en-US" dirty="0" smtClean="0"/>
              <a:t>Maintaining incident documentation. </a:t>
            </a:r>
          </a:p>
          <a:p>
            <a:pPr marL="688600" lvl="1" indent="-229534" eaLnBrk="1" fontAlgn="auto" hangingPunct="1">
              <a:spcBef>
                <a:spcPts val="0"/>
              </a:spcBef>
              <a:spcAft>
                <a:spcPts val="0"/>
              </a:spcAft>
              <a:buFont typeface="Arial" pitchFamily="34" charset="0"/>
              <a:buChar char="•"/>
              <a:defRPr/>
            </a:pPr>
            <a:r>
              <a:rPr lang="en-US" dirty="0" smtClean="0"/>
              <a:t>Tracking resources assigned to the incident. </a:t>
            </a:r>
          </a:p>
          <a:p>
            <a:pPr marL="688600" lvl="1" indent="-229534"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smtClean="0"/>
              <a:t>The </a:t>
            </a:r>
            <a:r>
              <a:rPr lang="en-US" dirty="0" smtClean="0"/>
              <a:t>Planning Section can be further staffed with five (5) Units.  Technical Specialists such as engineers, surveyors, and encroachment permit coordinators, may be assigned to work in the Planning Section.  Depending on the needs, Technical Specialists may also be assigned to other Sections in the organization.</a:t>
            </a:r>
          </a:p>
          <a:p>
            <a:pPr lvl="1" eaLnBrk="1" fontAlgn="auto" hangingPunct="1">
              <a:spcBef>
                <a:spcPts val="0"/>
              </a:spcBef>
              <a:spcAft>
                <a:spcPts val="0"/>
              </a:spcAft>
              <a:buFont typeface="Arial" pitchFamily="34" charset="0"/>
              <a:buChar char="•"/>
              <a:defRPr/>
            </a:pPr>
            <a:r>
              <a:rPr lang="en-US" dirty="0" smtClean="0"/>
              <a:t>    Resources Unit:  Conducts all check-in activities and maintains the status of all incident resources. The Resources Unit plays a significant role in preparing the written Incident Action Plan. </a:t>
            </a:r>
          </a:p>
          <a:p>
            <a:pPr lvl="1" eaLnBrk="1" fontAlgn="auto" hangingPunct="1">
              <a:spcBef>
                <a:spcPts val="0"/>
              </a:spcBef>
              <a:spcAft>
                <a:spcPts val="0"/>
              </a:spcAft>
              <a:buFont typeface="Arial" pitchFamily="34" charset="0"/>
              <a:buChar char="•"/>
              <a:defRPr/>
            </a:pPr>
            <a:r>
              <a:rPr lang="en-US" dirty="0" smtClean="0"/>
              <a:t>    Situation Unit:  Collects and analyzes information on the current situation, prepares situation displays and situation summaries, and develops maps and projections. </a:t>
            </a:r>
          </a:p>
          <a:p>
            <a:pPr lvl="1" eaLnBrk="1" fontAlgn="auto" hangingPunct="1">
              <a:spcBef>
                <a:spcPts val="0"/>
              </a:spcBef>
              <a:spcAft>
                <a:spcPts val="0"/>
              </a:spcAft>
              <a:buFont typeface="Arial" pitchFamily="34" charset="0"/>
              <a:buChar char="•"/>
              <a:defRPr/>
            </a:pPr>
            <a:r>
              <a:rPr lang="en-US" dirty="0" smtClean="0"/>
              <a:t>    Documentation Unit:  Provides duplication services, including the written Incident Action Plan; maintains and archives all incident-related documentation. </a:t>
            </a:r>
          </a:p>
          <a:p>
            <a:pPr lvl="1" eaLnBrk="1" fontAlgn="auto" hangingPunct="1">
              <a:spcBef>
                <a:spcPts val="0"/>
              </a:spcBef>
              <a:spcAft>
                <a:spcPts val="0"/>
              </a:spcAft>
              <a:buFont typeface="Arial" pitchFamily="34" charset="0"/>
              <a:buChar char="•"/>
              <a:defRPr/>
            </a:pPr>
            <a:r>
              <a:rPr lang="en-US" dirty="0" smtClean="0"/>
              <a:t>    Demobilization Unit:  Assists in ensuring that resources are released from the incident in an orderly, safe, and cost-effective manner. </a:t>
            </a:r>
          </a:p>
          <a:p>
            <a:pPr lvl="1" eaLnBrk="1" fontAlgn="auto" hangingPunct="1">
              <a:spcBef>
                <a:spcPts val="0"/>
              </a:spcBef>
              <a:spcAft>
                <a:spcPts val="0"/>
              </a:spcAft>
              <a:buFont typeface="Arial" pitchFamily="34" charset="0"/>
              <a:buChar char="•"/>
              <a:defRPr/>
            </a:pPr>
            <a:r>
              <a:rPr lang="en-US" dirty="0" smtClean="0"/>
              <a:t>    Technical Specialists:  Tech specialists are individuals with specialized knowledge that is pertinent to response operations.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31400" indent="-229534"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41876F-5930-4717-8F20-7FB7F9D3C2D1}" type="slidenum">
              <a:rPr lang="en-US"/>
              <a:pPr fontAlgn="base">
                <a:spcBef>
                  <a:spcPct val="0"/>
                </a:spcBef>
                <a:spcAft>
                  <a:spcPct val="0"/>
                </a:spcAft>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Logistics Section</a:t>
            </a:r>
          </a:p>
          <a:p>
            <a:pPr eaLnBrk="1" hangingPunct="1">
              <a:spcBef>
                <a:spcPct val="0"/>
              </a:spcBef>
            </a:pPr>
            <a:r>
              <a:rPr lang="en-US" smtClean="0"/>
              <a:t>The Incident Commander will determine if there is a need for a Logistics Section at the incident, and designate an individual to fill the position of the Logistics Section Chief. If no Logistics Section is established, the Incident Commander will perform all logistical functions.  The size of the incident, complexity of support needs, and the incident length will determine whether a separate Logistics Section is established.  Additional staffing is the responsibility of the Logistics Section Chief.</a:t>
            </a:r>
          </a:p>
          <a:p>
            <a:pPr eaLnBrk="1" hangingPunct="1">
              <a:spcBef>
                <a:spcPct val="0"/>
              </a:spcBef>
            </a:pPr>
            <a:r>
              <a:rPr lang="en-US" smtClean="0"/>
              <a:t> </a:t>
            </a:r>
          </a:p>
          <a:p>
            <a:pPr eaLnBrk="1" hangingPunct="1">
              <a:spcBef>
                <a:spcPct val="0"/>
              </a:spcBef>
            </a:pPr>
            <a:r>
              <a:rPr lang="en-US" b="1" smtClean="0"/>
              <a:t>Logistics Section:  Major Activities</a:t>
            </a:r>
          </a:p>
          <a:p>
            <a:pPr eaLnBrk="1" hangingPunct="1">
              <a:spcBef>
                <a:spcPct val="0"/>
              </a:spcBef>
            </a:pPr>
            <a:r>
              <a:rPr lang="en-US" smtClean="0"/>
              <a:t>The Logistics Section is responsible for all of the services and support needs, including:</a:t>
            </a:r>
          </a:p>
          <a:p>
            <a:pPr marL="687388" lvl="1" indent="-228600" eaLnBrk="1" hangingPunct="1">
              <a:spcBef>
                <a:spcPct val="0"/>
              </a:spcBef>
              <a:buFontTx/>
              <a:buChar char="•"/>
            </a:pPr>
            <a:r>
              <a:rPr lang="en-US" smtClean="0"/>
              <a:t>Ordering, obtaining, maintaining, and accounting for essential personnel, equipment, and supplies. </a:t>
            </a:r>
          </a:p>
          <a:p>
            <a:pPr marL="687388" lvl="1" indent="-228600" eaLnBrk="1" hangingPunct="1">
              <a:spcBef>
                <a:spcPct val="0"/>
              </a:spcBef>
              <a:buFontTx/>
              <a:buChar char="•"/>
            </a:pPr>
            <a:r>
              <a:rPr lang="en-US" smtClean="0"/>
              <a:t>Providing communication planning and resources. </a:t>
            </a:r>
          </a:p>
          <a:p>
            <a:pPr marL="687388" lvl="1" indent="-228600" eaLnBrk="1" hangingPunct="1">
              <a:spcBef>
                <a:spcPct val="0"/>
              </a:spcBef>
              <a:buFontTx/>
              <a:buChar char="•"/>
            </a:pPr>
            <a:r>
              <a:rPr lang="en-US" smtClean="0"/>
              <a:t>Setting up food services. </a:t>
            </a:r>
          </a:p>
          <a:p>
            <a:pPr marL="687388" lvl="1" indent="-228600" eaLnBrk="1" hangingPunct="1">
              <a:spcBef>
                <a:spcPct val="0"/>
              </a:spcBef>
              <a:buFontTx/>
              <a:buChar char="•"/>
            </a:pPr>
            <a:r>
              <a:rPr lang="en-US" smtClean="0"/>
              <a:t>Setting up and maintaining incident facilities. </a:t>
            </a:r>
          </a:p>
          <a:p>
            <a:pPr marL="687388" lvl="1" indent="-228600" eaLnBrk="1" hangingPunct="1">
              <a:spcBef>
                <a:spcPct val="0"/>
              </a:spcBef>
              <a:buFontTx/>
              <a:buChar char="•"/>
            </a:pPr>
            <a:r>
              <a:rPr lang="en-US" smtClean="0"/>
              <a:t>Providing support transportation, that is, the movement of resources. </a:t>
            </a:r>
          </a:p>
          <a:p>
            <a:pPr marL="687388" lvl="1" indent="-228600" eaLnBrk="1" hangingPunct="1">
              <a:spcBef>
                <a:spcPct val="0"/>
              </a:spcBef>
              <a:buFontTx/>
              <a:buChar char="•"/>
            </a:pPr>
            <a:r>
              <a:rPr lang="en-US" smtClean="0"/>
              <a:t>Providing medical services to incident personnel. </a:t>
            </a:r>
          </a:p>
          <a:p>
            <a:pPr eaLnBrk="1" hangingPunct="1">
              <a:spcBef>
                <a:spcPct val="0"/>
              </a:spcBef>
            </a:pPr>
            <a:endParaRPr lang="en-US" smtClean="0"/>
          </a:p>
          <a:p>
            <a:pPr eaLnBrk="1" hangingPunct="1">
              <a:spcBef>
                <a:spcPct val="0"/>
              </a:spcBef>
            </a:pPr>
            <a:r>
              <a:rPr lang="en-US" smtClean="0"/>
              <a:t>The Logistics Section can be further staffed by two (2) Branches and six (6) Units.  Not all of the Units may be required; they will be established based on need.  The titles of the Units are descriptive of their responsibilities. </a:t>
            </a:r>
          </a:p>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996F0-B4E6-4004-AAB1-F4688A876937}" type="slidenum">
              <a:rPr lang="en-US"/>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b="1" dirty="0" smtClean="0"/>
              <a:t>Finance/Administration Section:  Major Activities</a:t>
            </a:r>
            <a:endParaRPr lang="en-US" dirty="0" smtClean="0"/>
          </a:p>
          <a:p>
            <a:pPr eaLnBrk="1" fontAlgn="auto" hangingPunct="1">
              <a:spcBef>
                <a:spcPts val="0"/>
              </a:spcBef>
              <a:spcAft>
                <a:spcPts val="0"/>
              </a:spcAft>
              <a:defRPr/>
            </a:pPr>
            <a:r>
              <a:rPr lang="en-US" dirty="0" smtClean="0"/>
              <a:t>The Finance/Administration Section is set up for any incident that requires incident-specific financial management.  The Finance/Administration Section is responsible for:</a:t>
            </a:r>
          </a:p>
          <a:p>
            <a:pPr marL="688600" lvl="1" indent="-229534" eaLnBrk="1" fontAlgn="auto" hangingPunct="1">
              <a:spcBef>
                <a:spcPts val="0"/>
              </a:spcBef>
              <a:spcAft>
                <a:spcPts val="0"/>
              </a:spcAft>
              <a:buFont typeface="Arial" pitchFamily="34" charset="0"/>
              <a:buChar char="•"/>
              <a:defRPr/>
            </a:pPr>
            <a:r>
              <a:rPr lang="en-US" dirty="0" smtClean="0"/>
              <a:t>Contract negotiation and monitoring. </a:t>
            </a:r>
          </a:p>
          <a:p>
            <a:pPr marL="688600" lvl="1" indent="-229534" eaLnBrk="1" fontAlgn="auto" hangingPunct="1">
              <a:spcBef>
                <a:spcPts val="0"/>
              </a:spcBef>
              <a:spcAft>
                <a:spcPts val="0"/>
              </a:spcAft>
              <a:buFont typeface="Arial" pitchFamily="34" charset="0"/>
              <a:buChar char="•"/>
              <a:defRPr/>
            </a:pPr>
            <a:r>
              <a:rPr lang="en-US" dirty="0" smtClean="0"/>
              <a:t>Timekeeping. </a:t>
            </a:r>
          </a:p>
          <a:p>
            <a:pPr marL="688600" lvl="1" indent="-229534" eaLnBrk="1" fontAlgn="auto" hangingPunct="1">
              <a:spcBef>
                <a:spcPts val="0"/>
              </a:spcBef>
              <a:spcAft>
                <a:spcPts val="0"/>
              </a:spcAft>
              <a:buFont typeface="Arial" pitchFamily="34" charset="0"/>
              <a:buChar char="•"/>
              <a:defRPr/>
            </a:pPr>
            <a:r>
              <a:rPr lang="en-US" dirty="0" smtClean="0"/>
              <a:t>Cost analysis. </a:t>
            </a:r>
          </a:p>
          <a:p>
            <a:pPr marL="688600" lvl="1" indent="-229534" eaLnBrk="1" fontAlgn="auto" hangingPunct="1">
              <a:spcBef>
                <a:spcPts val="0"/>
              </a:spcBef>
              <a:spcAft>
                <a:spcPts val="0"/>
              </a:spcAft>
              <a:buFont typeface="Arial" pitchFamily="34" charset="0"/>
              <a:buChar char="•"/>
              <a:defRPr/>
            </a:pPr>
            <a:r>
              <a:rPr lang="en-US" dirty="0" smtClean="0"/>
              <a:t>Compensation for injury or damage to property. </a:t>
            </a:r>
          </a:p>
          <a:p>
            <a:pPr marL="688600" lvl="1" indent="-229534"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Incident Commander will determine if there is a need for a Finance/Administration Section at the incident and designate an individual to fill the position of the Finance/Administration Section Chief.  If no Finance/Administration Section is established, the Incident Commander will perform all finance functions.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Finance/Administration Section may staff four (4) Units. Not all Units may be required; they will be established based on need.</a:t>
            </a:r>
          </a:p>
          <a:p>
            <a:pPr marL="688600" lvl="1" indent="-229534" eaLnBrk="1" fontAlgn="auto" hangingPunct="1">
              <a:spcBef>
                <a:spcPts val="0"/>
              </a:spcBef>
              <a:spcAft>
                <a:spcPts val="0"/>
              </a:spcAft>
              <a:buFont typeface="Arial" pitchFamily="34" charset="0"/>
              <a:buChar char="•"/>
              <a:defRPr/>
            </a:pPr>
            <a:r>
              <a:rPr lang="en-US" b="1" dirty="0" smtClean="0"/>
              <a:t>Procurement Unit:</a:t>
            </a:r>
            <a:r>
              <a:rPr lang="en-US" dirty="0" smtClean="0"/>
              <a:t>  Responsible for administering all financial matters pertaining to vendor contracts, leases, and fiscal agreements. </a:t>
            </a:r>
          </a:p>
          <a:p>
            <a:pPr marL="688600" lvl="1" indent="-229534" eaLnBrk="1" fontAlgn="auto" hangingPunct="1">
              <a:spcBef>
                <a:spcPts val="0"/>
              </a:spcBef>
              <a:spcAft>
                <a:spcPts val="0"/>
              </a:spcAft>
              <a:buFont typeface="Arial" pitchFamily="34" charset="0"/>
              <a:buChar char="•"/>
              <a:defRPr/>
            </a:pPr>
            <a:r>
              <a:rPr lang="en-US" b="1" dirty="0" smtClean="0"/>
              <a:t>Time Unit:</a:t>
            </a:r>
            <a:r>
              <a:rPr lang="en-US" dirty="0" smtClean="0"/>
              <a:t>  Responsible for incident personnel time recording. </a:t>
            </a:r>
          </a:p>
          <a:p>
            <a:pPr marL="688600" lvl="1" indent="-229534" eaLnBrk="1" fontAlgn="auto" hangingPunct="1">
              <a:spcBef>
                <a:spcPts val="0"/>
              </a:spcBef>
              <a:spcAft>
                <a:spcPts val="0"/>
              </a:spcAft>
              <a:buFont typeface="Arial" pitchFamily="34" charset="0"/>
              <a:buChar char="•"/>
              <a:defRPr/>
            </a:pPr>
            <a:r>
              <a:rPr lang="en-US" b="1" dirty="0" smtClean="0"/>
              <a:t>Cost Unit:</a:t>
            </a:r>
            <a:r>
              <a:rPr lang="en-US" dirty="0" smtClean="0"/>
              <a:t>  Collects all cost data, performs cost effectiveness analyses, provides cost estimates, and makes cost savings recommendations. </a:t>
            </a:r>
          </a:p>
          <a:p>
            <a:pPr marL="688600" lvl="1" indent="-229534" eaLnBrk="1" fontAlgn="auto" hangingPunct="1">
              <a:spcBef>
                <a:spcPts val="0"/>
              </a:spcBef>
              <a:spcAft>
                <a:spcPts val="0"/>
              </a:spcAft>
              <a:buFont typeface="Arial" pitchFamily="34" charset="0"/>
              <a:buChar char="•"/>
              <a:defRPr/>
            </a:pPr>
            <a:r>
              <a:rPr lang="en-US" b="1" dirty="0" smtClean="0"/>
              <a:t>Compensation/Claims Unit:</a:t>
            </a:r>
            <a:r>
              <a:rPr lang="en-US" dirty="0" smtClean="0"/>
              <a:t>  Responsible for the overall management and direction of all administrative matters pertaining to compensation for injury and claims related activities kept for the incident.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41446-F4E4-429E-ADC7-52C26BFF5E06}"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begin with a discussion of information you should know.</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346AE-285D-456D-BBFC-C088D96BDEC5}"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defTabSz="917575" eaLnBrk="1" hangingPunct="1">
              <a:spcBef>
                <a:spcPct val="0"/>
              </a:spcBef>
            </a:pPr>
            <a:r>
              <a:rPr lang="en-US" b="1" smtClean="0"/>
              <a:t>NOTE:  </a:t>
            </a:r>
            <a:r>
              <a:rPr lang="en-US" smtClean="0"/>
              <a:t>The structure depicted is based on ICS, is NIMS-compliant, and is intended to be representative of many State EOCs.  Your State EOC may be organized differently.</a:t>
            </a:r>
          </a:p>
          <a:p>
            <a:pPr defTabSz="917575" eaLnBrk="1" hangingPunct="1">
              <a:spcBef>
                <a:spcPct val="0"/>
              </a:spcBef>
            </a:pPr>
            <a:endParaRPr lang="en-US" smtClean="0"/>
          </a:p>
          <a:p>
            <a:pPr defTabSz="917575" eaLnBrk="1" hangingPunct="1">
              <a:spcBef>
                <a:spcPct val="0"/>
              </a:spcBef>
            </a:pPr>
            <a:r>
              <a:rPr lang="en-US" smtClean="0"/>
              <a:t>Your State will have an EOC that is managed by the State Emergency Management Agency.  The purpose is to coordinate for and deploy State resources to support local governments.  The EOC will also coordinate with other States and with the Federal government for resources. </a:t>
            </a:r>
          </a:p>
          <a:p>
            <a:pPr defTabSz="917575" eaLnBrk="1" hangingPunct="1">
              <a:spcBef>
                <a:spcPct val="0"/>
              </a:spcBef>
            </a:pPr>
            <a:endParaRPr lang="en-US" smtClean="0"/>
          </a:p>
          <a:p>
            <a:pPr defTabSz="917575" eaLnBrk="1" hangingPunct="1">
              <a:spcBef>
                <a:spcPct val="0"/>
              </a:spcBef>
            </a:pPr>
            <a:r>
              <a:rPr lang="en-US" smtClean="0"/>
              <a:t>Federal departments and agencies establish EOCs to manage its resources that are deployed to support incident response operations.  The U.S. DOT not only provides ESF 1, Transportation personnel to the NRCC, the RRCC and the JFO, it manages all aspects of ESF 1, Transportation responsibilities as delineated by the NRF.  These Federal ESF 1, Transportation representatives may seek to coordinate directly with your DOT representatives in the State EOC, and maybe directly with your DOT EOC.</a:t>
            </a:r>
          </a:p>
          <a:p>
            <a:pPr defTabSz="917575" eaLnBrk="1" hangingPunct="1">
              <a:spcBef>
                <a:spcPct val="0"/>
              </a:spcBef>
            </a:pPr>
            <a:r>
              <a:rPr lang="en-US" smtClean="0"/>
              <a:t> </a:t>
            </a:r>
          </a:p>
          <a:p>
            <a:pPr defTabSz="917575" eaLnBrk="1" hangingPunct="1">
              <a:spcBef>
                <a:spcPct val="0"/>
              </a:spcBef>
            </a:pPr>
            <a:r>
              <a:rPr lang="en-US" smtClean="0"/>
              <a:t>Federal resources are deployed to the vicinity of the incident and managed tactically by the Joint Field Office (JFO).  The JFO is organized like an EOC, but instead of an EOC Leader, it has a Unified Coordination Group representing the Federal and State, and sometimes local, agencies that work together to ensure the right resources get to the right place.</a:t>
            </a:r>
          </a:p>
          <a:p>
            <a:pPr defTabSz="917575"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B5335E-627F-4E00-BFBF-6867723C994F}"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you have been exposed to the concepts, how does this all play out?</a:t>
            </a:r>
          </a:p>
          <a:p>
            <a:pPr eaLnBrk="1" hangingPunct="1">
              <a:spcBef>
                <a:spcPct val="0"/>
              </a:spcBef>
            </a:pPr>
            <a:endParaRPr lang="en-US" smtClean="0"/>
          </a:p>
          <a:p>
            <a:pPr eaLnBrk="1" hangingPunct="1">
              <a:spcBef>
                <a:spcPct val="0"/>
              </a:spcBef>
            </a:pPr>
            <a:r>
              <a:rPr lang="en-US" smtClean="0"/>
              <a:t>As mentioned previously, </a:t>
            </a:r>
            <a:r>
              <a:rPr lang="en-US" b="1" smtClean="0"/>
              <a:t>all incidents are managed locally</a:t>
            </a:r>
            <a:r>
              <a:rPr lang="en-US" smtClean="0"/>
              <a:t>.  A city or county fire chief, police chief, or other local official will lead the community’s response efforts as the Incident Commander.  The Commander will establish a Command Post in the vicinity of the incident.  A local government Emergency Operations Center (EOC) will be established to coordinate the provision of resources to the Incident Commander.  In the local EOC, the highest elected official will normally be present, although most of the operations will be directed by the Operations Section Chief and/or the local Emergency Manager.</a:t>
            </a:r>
          </a:p>
          <a:p>
            <a:pPr eaLnBrk="1" hangingPunct="1">
              <a:spcBef>
                <a:spcPct val="0"/>
              </a:spcBef>
            </a:pPr>
            <a:endParaRPr lang="en-US" smtClean="0"/>
          </a:p>
          <a:p>
            <a:pPr eaLnBrk="1" hangingPunct="1">
              <a:spcBef>
                <a:spcPct val="0"/>
              </a:spcBef>
            </a:pPr>
            <a:r>
              <a:rPr lang="en-US" smtClean="0"/>
              <a:t>If the scope of the incident is large enough, the State will activate an EOC, bringing State agencies together to coordinate the mobilization and deployment of State resources to reinforce the capabilities of the local government.  Most State EOCs have a direct representative of the Governor working directly with the EOC Team Leader.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6F6D3-8A13-4BBB-A8B3-9957F3361094}"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the State indicates to the Federal government that they may need additional resources or the Federal government itself believes the State may need additional resources, the Federal Emergency Management Agency (FEMA) Regional Office will establish a Regional Response Coordination Center (RRCC) and the FEMA Headquarters establishes its National Response Coordination Center (NRCC).  The FEMA Regional Administrator is the senior Federal official at the RRCC, and the FEMA Administrator is the senior official at the NRCC – both of which generally have a senior staff individual act as the Team Leader.</a:t>
            </a:r>
            <a:endParaRPr lang="en-US" smtClean="0">
              <a:solidFill>
                <a:srgbClr val="FF0000"/>
              </a:solidFill>
            </a:endParaRPr>
          </a:p>
          <a:p>
            <a:pPr eaLnBrk="1" hangingPunct="1">
              <a:spcBef>
                <a:spcPct val="0"/>
              </a:spcBef>
            </a:pPr>
            <a:endParaRPr lang="en-US" smtClean="0"/>
          </a:p>
          <a:p>
            <a:pPr eaLnBrk="1" hangingPunct="1">
              <a:spcBef>
                <a:spcPct val="0"/>
              </a:spcBef>
            </a:pPr>
            <a:r>
              <a:rPr lang="en-US" smtClean="0"/>
              <a:t>Coordination of Federal resources occurs forward of the RRCC at the Joint Field Office (JFO), generally located in the vicinity of either the State EOC or nearer to the incident, depending on the desires of the State.  The JFO is led by a Unified Coordination Group – Federal Coordinating Officer, representing FEMA; the State Coordinating Officer, representing the Governor; and other senior Federal, State and/or local officials as appropriate for the type of incident.  The JFO conducts operations in direct support of the State’s efforts.  </a:t>
            </a:r>
          </a:p>
          <a:p>
            <a:pPr eaLnBrk="1" hangingPunct="1">
              <a:spcBef>
                <a:spcPct val="0"/>
              </a:spcBef>
            </a:pPr>
            <a:endParaRPr lang="en-US" smtClean="0"/>
          </a:p>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B3A52-4045-4650-84C3-6DC08815BAC5}"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10 FEMA Regions.  Each FEMA Region provides direct support to the States in its Region:</a:t>
            </a:r>
          </a:p>
          <a:p>
            <a:pPr lvl="1" eaLnBrk="1" hangingPunct="1">
              <a:spcBef>
                <a:spcPct val="0"/>
              </a:spcBef>
              <a:buFontTx/>
              <a:buChar char="•"/>
            </a:pPr>
            <a:r>
              <a:rPr lang="en-US" smtClean="0"/>
              <a:t>  They conduct day-to-day coordination with the State Emergency Managers</a:t>
            </a:r>
          </a:p>
          <a:p>
            <a:pPr lvl="1" eaLnBrk="1" hangingPunct="1">
              <a:spcBef>
                <a:spcPct val="0"/>
              </a:spcBef>
              <a:buFontTx/>
              <a:buChar char="•"/>
            </a:pPr>
            <a:r>
              <a:rPr lang="en-US" smtClean="0"/>
              <a:t>  They establish a Regional Response Coordination Center (RRCC) when a significant incident – e.g., flood, tornado, wildland fire, earthquake, hurricane – occurs in a State.</a:t>
            </a:r>
          </a:p>
          <a:p>
            <a:pPr lvl="1" eaLnBrk="1" hangingPunct="1">
              <a:spcBef>
                <a:spcPct val="0"/>
              </a:spcBef>
              <a:buFontTx/>
              <a:buChar char="•"/>
            </a:pPr>
            <a:r>
              <a:rPr lang="en-US" smtClean="0"/>
              <a:t>  They may deploy a response team to the vicinity of the State EOC and establish direct coordination with the State Emergency Manager.</a:t>
            </a:r>
          </a:p>
          <a:p>
            <a:pPr eaLnBrk="1" hangingPunct="1">
              <a:spcBef>
                <a:spcPct val="0"/>
              </a:spcBef>
            </a:pPr>
            <a:endParaRPr lang="en-US" smtClean="0"/>
          </a:p>
          <a:p>
            <a:pPr eaLnBrk="1" hangingPunct="1">
              <a:spcBef>
                <a:spcPct val="0"/>
              </a:spcBef>
            </a:pPr>
            <a:r>
              <a:rPr lang="en-US" smtClean="0"/>
              <a:t>The RRCC is established in the Regional Office or a nearby facility.  Regional ESF and other regional Federal agency representatives arrive and begin to:</a:t>
            </a:r>
          </a:p>
          <a:p>
            <a:pPr lvl="1" eaLnBrk="1" hangingPunct="1">
              <a:spcBef>
                <a:spcPct val="0"/>
              </a:spcBef>
              <a:buFontTx/>
              <a:buChar char="•"/>
            </a:pPr>
            <a:r>
              <a:rPr lang="en-US" smtClean="0"/>
              <a:t>  identify what resources may be available to assist the State. </a:t>
            </a:r>
          </a:p>
          <a:p>
            <a:pPr lvl="1" eaLnBrk="1" hangingPunct="1">
              <a:spcBef>
                <a:spcPct val="0"/>
              </a:spcBef>
              <a:buFontTx/>
              <a:buChar char="•"/>
            </a:pPr>
            <a:r>
              <a:rPr lang="en-US" smtClean="0"/>
              <a:t>  activate/mobilize resources as appropriate.</a:t>
            </a:r>
          </a:p>
          <a:p>
            <a:pPr lvl="1" eaLnBrk="1" hangingPunct="1">
              <a:spcBef>
                <a:spcPct val="0"/>
              </a:spcBef>
              <a:buFontTx/>
              <a:buChar char="•"/>
            </a:pPr>
            <a:r>
              <a:rPr lang="en-US" smtClean="0"/>
              <a:t>  establish a mobilization center at a (preferably) Federally-owned installation.</a:t>
            </a:r>
          </a:p>
          <a:p>
            <a:pPr lvl="1" eaLnBrk="1" hangingPunct="1">
              <a:spcBef>
                <a:spcPct val="0"/>
              </a:spcBef>
              <a:buFontTx/>
              <a:buChar char="•"/>
            </a:pPr>
            <a:r>
              <a:rPr lang="en-US" smtClean="0"/>
              <a:t>  deploy resources – supplies, equipment, personnel – to the Mobilization Center.</a:t>
            </a:r>
          </a:p>
          <a:p>
            <a:pPr lvl="1" eaLnBrk="1" hangingPunct="1">
              <a:spcBef>
                <a:spcPct val="0"/>
              </a:spcBef>
              <a:buFontTx/>
              <a:buChar char="•"/>
            </a:pPr>
            <a:r>
              <a:rPr lang="en-US" smtClean="0"/>
              <a:t>  perform direct coordination with the National Response Coordination Center (NRCC) in Washington.</a:t>
            </a:r>
          </a:p>
          <a:p>
            <a:pPr lvl="1" eaLnBrk="1" hangingPunct="1">
              <a:spcBef>
                <a:spcPct val="0"/>
              </a:spcBef>
              <a:buFontTx/>
              <a:buChar char="•"/>
            </a:pPr>
            <a:endParaRPr lang="en-US" smtClean="0"/>
          </a:p>
          <a:p>
            <a:pPr eaLnBrk="1" hangingPunct="1">
              <a:spcBef>
                <a:spcPct val="0"/>
              </a:spcBef>
            </a:pPr>
            <a:r>
              <a:rPr lang="en-US" smtClean="0"/>
              <a:t>Now, let’s see how resources get to the Incident Commander. </a:t>
            </a:r>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EB6B3-8DDD-4BE5-A91E-F2AB644A95A5}" type="slidenum">
              <a:rPr lang="en-US"/>
              <a:pPr fontAlgn="base">
                <a:spcBef>
                  <a:spcPct val="0"/>
                </a:spcBef>
                <a:spcAft>
                  <a:spcPct val="0"/>
                </a:spcAft>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Provision of Resources</a:t>
            </a:r>
            <a:endParaRPr lang="en-US" smtClean="0"/>
          </a:p>
          <a:p>
            <a:pPr eaLnBrk="1" hangingPunct="1">
              <a:spcBef>
                <a:spcPct val="0"/>
              </a:spcBef>
            </a:pPr>
            <a:r>
              <a:rPr lang="en-US" smtClean="0"/>
              <a:t>Earlier in the discussion, we mentioned that resources should be obtained at the lowest level possible.  There are two (2) more ways to obtain them:  </a:t>
            </a:r>
          </a:p>
          <a:p>
            <a:pPr lvl="1" eaLnBrk="1" hangingPunct="1">
              <a:spcBef>
                <a:spcPct val="0"/>
              </a:spcBef>
              <a:buFontTx/>
              <a:buChar char="•"/>
            </a:pPr>
            <a:r>
              <a:rPr lang="en-US" smtClean="0"/>
              <a:t>   Mutual Aid </a:t>
            </a:r>
          </a:p>
          <a:p>
            <a:pPr lvl="1" eaLnBrk="1" hangingPunct="1">
              <a:spcBef>
                <a:spcPct val="0"/>
              </a:spcBef>
              <a:buFontTx/>
              <a:buChar char="•"/>
            </a:pPr>
            <a:r>
              <a:rPr lang="en-US" smtClean="0"/>
              <a:t>   The Emergency Management Assistance Compact (EMAC).</a:t>
            </a:r>
          </a:p>
          <a:p>
            <a:pPr eaLnBrk="1" hangingPunct="1">
              <a:spcBef>
                <a:spcPct val="0"/>
              </a:spcBef>
            </a:pPr>
            <a:r>
              <a:rPr lang="en-US" smtClean="0"/>
              <a:t> </a:t>
            </a:r>
          </a:p>
          <a:p>
            <a:pPr eaLnBrk="1" hangingPunct="1">
              <a:spcBef>
                <a:spcPct val="0"/>
              </a:spcBef>
            </a:pPr>
            <a:r>
              <a:rPr lang="en-US" smtClean="0"/>
              <a:t>Mutual Aid is a standing agreement between local governments and agencies to provide resources during an incident response.  The best known of this type of assistance is when a fire department from a neighboring town assists a nearby department battling a large fire.</a:t>
            </a:r>
          </a:p>
          <a:p>
            <a:pPr eaLnBrk="1" hangingPunct="1">
              <a:spcBef>
                <a:spcPct val="0"/>
              </a:spcBef>
            </a:pPr>
            <a:r>
              <a:rPr lang="en-US" smtClean="0"/>
              <a:t> </a:t>
            </a:r>
          </a:p>
          <a:p>
            <a:pPr eaLnBrk="1" hangingPunct="1">
              <a:spcBef>
                <a:spcPct val="0"/>
              </a:spcBef>
            </a:pPr>
            <a:r>
              <a:rPr lang="en-US" smtClean="0"/>
              <a:t>State resources are provided directly by the State to the local government – then the local government coordinates with the Incident Commander for tactical deployment.</a:t>
            </a:r>
          </a:p>
          <a:p>
            <a:pPr eaLnBrk="1" hangingPunct="1">
              <a:spcBef>
                <a:spcPct val="0"/>
              </a:spcBef>
            </a:pPr>
            <a:endParaRPr lang="en-US" smtClean="0"/>
          </a:p>
          <a:p>
            <a:pPr eaLnBrk="1" hangingPunct="1">
              <a:spcBef>
                <a:spcPct val="0"/>
              </a:spcBef>
            </a:pPr>
            <a:r>
              <a:rPr lang="en-US" smtClean="0"/>
              <a:t>EMAC is a formal agreement managed by the National Emergency Management Association (NEMA) that facilitates sharing resources between States.  During the response to Hurricanes Katrina and Rita in 2005, many States sent resources to Louisiana, Mississippi and Texas.  The EMAC was the conduit through which these resources were coordinated.</a:t>
            </a:r>
          </a:p>
          <a:p>
            <a:pPr eaLnBrk="1" hangingPunct="1">
              <a:spcBef>
                <a:spcPct val="0"/>
              </a:spcBef>
            </a:pPr>
            <a:endParaRPr lang="en-US" smtClean="0"/>
          </a:p>
          <a:p>
            <a:pPr eaLnBrk="1" hangingPunct="1">
              <a:spcBef>
                <a:spcPct val="0"/>
              </a:spcBef>
            </a:pPr>
            <a:r>
              <a:rPr lang="en-US" smtClean="0"/>
              <a:t>Resources may also be provided by the Federal government following a Presidential Major Disaster Declaration or Emergency Declaration – see next slide.</a:t>
            </a:r>
          </a:p>
          <a:p>
            <a:pPr eaLnBrk="1" hangingPunct="1">
              <a:spcBef>
                <a:spcPct val="0"/>
              </a:spcBef>
            </a:pPr>
            <a:endParaRPr lang="en-US"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54B7-5A36-40F4-B136-2891F4189161}" type="slidenum">
              <a:rPr lang="en-US"/>
              <a:pPr fontAlgn="base">
                <a:spcBef>
                  <a:spcPct val="0"/>
                </a:spcBef>
                <a:spcAft>
                  <a:spcPct val="0"/>
                </a:spcAft>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The Declaration Process</a:t>
            </a:r>
            <a:endParaRPr lang="en-US" smtClean="0"/>
          </a:p>
          <a:p>
            <a:pPr eaLnBrk="1" hangingPunct="1">
              <a:spcBef>
                <a:spcPct val="0"/>
              </a:spcBef>
            </a:pPr>
            <a:r>
              <a:rPr lang="en-US" smtClean="0"/>
              <a:t>There is a formal process by which Federal resources are activated, mobilized and deployed to support incident response operations, as generally described below. However, these resources are usually not free – they are provided on a cost-share basis:  75 percent Federal, 25 percent State responsibility.</a:t>
            </a:r>
            <a:endParaRPr lang="en-US" b="1" smtClean="0"/>
          </a:p>
          <a:p>
            <a:pPr eaLnBrk="1" hangingPunct="1">
              <a:spcBef>
                <a:spcPct val="0"/>
              </a:spcBef>
            </a:pPr>
            <a:endParaRPr lang="en-US" b="1" smtClean="0"/>
          </a:p>
          <a:p>
            <a:pPr eaLnBrk="1" hangingPunct="1">
              <a:spcBef>
                <a:spcPct val="0"/>
              </a:spcBef>
            </a:pPr>
            <a:r>
              <a:rPr lang="en-US" b="1" smtClean="0"/>
              <a:t>First Response</a:t>
            </a:r>
            <a:r>
              <a:rPr lang="en-US" smtClean="0"/>
              <a:t> to a disaster is the job of local government's emergency services with help from nearby municipalities, the State and volunteer agencies. In a catastrophic disaster, and if the Governor requests, Federal resources can be mobilized through the U.S. Department of Homeland Security's Federal Emergency Management Agency (FEMA) for search and rescue, electrical power, food, water, shelter and other basic human needs.  </a:t>
            </a:r>
          </a:p>
          <a:p>
            <a:pPr eaLnBrk="1" hangingPunct="1">
              <a:spcBef>
                <a:spcPct val="0"/>
              </a:spcBef>
            </a:pPr>
            <a:endParaRPr lang="en-US" smtClean="0"/>
          </a:p>
          <a:p>
            <a:pPr eaLnBrk="1" hangingPunct="1">
              <a:spcBef>
                <a:spcPct val="0"/>
              </a:spcBef>
            </a:pPr>
            <a:r>
              <a:rPr lang="en-US" smtClean="0"/>
              <a:t>It is the long-term </a:t>
            </a:r>
            <a:r>
              <a:rPr lang="en-US" b="1" smtClean="0"/>
              <a:t>Recovery</a:t>
            </a:r>
            <a:r>
              <a:rPr lang="en-US" smtClean="0"/>
              <a:t> phase of disaster that places the most severe financial strain on a local or State government. Damage to public facilities and infrastructure, often not insured, can overwhelm even a large city.</a:t>
            </a:r>
          </a:p>
          <a:p>
            <a:pPr eaLnBrk="1" hangingPunct="1">
              <a:spcBef>
                <a:spcPct val="0"/>
              </a:spcBef>
            </a:pPr>
            <a:endParaRPr lang="en-US" smtClean="0"/>
          </a:p>
          <a:p>
            <a:pPr eaLnBrk="1" hangingPunct="1">
              <a:spcBef>
                <a:spcPct val="0"/>
              </a:spcBef>
            </a:pPr>
            <a:r>
              <a:rPr lang="en-US" smtClean="0"/>
              <a:t>A Governor's request for a major disaster declaration could mean an infusion of Federal funds, but the Governor must also commit significant state funds and resources for recovery efforts.</a:t>
            </a:r>
          </a:p>
          <a:p>
            <a:pPr eaLnBrk="1" hangingPunct="1">
              <a:spcBef>
                <a:spcPct val="0"/>
              </a:spcBef>
            </a:pPr>
            <a:endParaRPr lang="en-US" b="1" smtClean="0"/>
          </a:p>
          <a:p>
            <a:pPr eaLnBrk="1" hangingPunct="1">
              <a:spcBef>
                <a:spcPct val="0"/>
              </a:spcBef>
            </a:pPr>
            <a:endParaRPr lang="en-US" smtClean="0"/>
          </a:p>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E793F6-ED46-46F5-B20E-7553071028E8}" type="slidenum">
              <a:rPr lang="en-US"/>
              <a:pPr fontAlgn="base">
                <a:spcBef>
                  <a:spcPct val="0"/>
                </a:spcBef>
                <a:spcAft>
                  <a:spcPct val="0"/>
                </a:spcAft>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b="1" dirty="0" smtClean="0"/>
              <a:t>A Major Disaster</a:t>
            </a:r>
            <a:r>
              <a:rPr lang="en-US" dirty="0" smtClean="0"/>
              <a:t> could result from a hurricane, earthquake, flood, tornado or major fire which the President determines warrants supplemental federal aid.  The event must be clearly more than state or local governments can handle alone.  If declared, funding comes from the President's Disaster Relief Fund, which is managed by FEMA, and disaster aid programs of other participating federal agencies.</a:t>
            </a:r>
          </a:p>
          <a:p>
            <a:pPr lvl="1" eaLnBrk="1" fontAlgn="auto" hangingPunct="1">
              <a:spcBef>
                <a:spcPts val="0"/>
              </a:spcBef>
              <a:spcAft>
                <a:spcPts val="0"/>
              </a:spcAft>
              <a:buFont typeface="Arial" pitchFamily="34" charset="0"/>
              <a:buChar char="•"/>
              <a:defRPr/>
            </a:pPr>
            <a:r>
              <a:rPr lang="en-US" b="1" dirty="0" smtClean="0"/>
              <a:t>  A Presidential Major Disaster Declaration</a:t>
            </a:r>
            <a:r>
              <a:rPr lang="en-US" dirty="0" smtClean="0"/>
              <a:t> puts into motion long-term Federal recovery programs, some of which are matched by State programs, and designed to help disaster victims, businesses and public entities.</a:t>
            </a:r>
          </a:p>
          <a:p>
            <a:pPr lvl="1" eaLnBrk="1" fontAlgn="auto" hangingPunct="1">
              <a:spcBef>
                <a:spcPts val="0"/>
              </a:spcBef>
              <a:spcAft>
                <a:spcPts val="0"/>
              </a:spcAft>
              <a:buFont typeface="Arial" pitchFamily="34" charset="0"/>
              <a:buChar char="•"/>
              <a:defRPr/>
            </a:pPr>
            <a:r>
              <a:rPr lang="en-US" b="1" dirty="0" smtClean="0"/>
              <a:t>  An Emergency Declaration</a:t>
            </a:r>
            <a:r>
              <a:rPr lang="en-US" dirty="0" smtClean="0"/>
              <a:t> is more limited in scope and </a:t>
            </a:r>
            <a:r>
              <a:rPr lang="en-US" u="sng" dirty="0" smtClean="0"/>
              <a:t>without the long-term Federal recovery programs </a:t>
            </a:r>
            <a:r>
              <a:rPr lang="en-US" dirty="0" smtClean="0"/>
              <a:t>of a Major Disaster Declaration.  Generally, Federal assistance and funding are provided to meet a specific emergency need or to help prevent a major disaster from occurring.</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The Major Disaster Process</a:t>
            </a:r>
          </a:p>
          <a:p>
            <a:pPr eaLnBrk="1" fontAlgn="auto" hangingPunct="1">
              <a:spcBef>
                <a:spcPts val="0"/>
              </a:spcBef>
              <a:spcAft>
                <a:spcPts val="0"/>
              </a:spcAft>
              <a:defRPr/>
            </a:pPr>
            <a:r>
              <a:rPr lang="en-US" dirty="0" smtClean="0"/>
              <a:t>A Major Disaster Declaration usually follows these steps:</a:t>
            </a:r>
            <a:endParaRPr lang="en-US" b="1" dirty="0" smtClean="0"/>
          </a:p>
          <a:p>
            <a:pPr lvl="1" eaLnBrk="1" fontAlgn="auto" hangingPunct="1">
              <a:spcBef>
                <a:spcPts val="0"/>
              </a:spcBef>
              <a:spcAft>
                <a:spcPts val="0"/>
              </a:spcAft>
              <a:buFont typeface="Arial" pitchFamily="34" charset="0"/>
              <a:buChar char="•"/>
              <a:defRPr/>
            </a:pPr>
            <a:r>
              <a:rPr lang="en-US" b="1" dirty="0" smtClean="0"/>
              <a:t>  Local Government Responds</a:t>
            </a:r>
            <a:r>
              <a:rPr lang="en-US" dirty="0" smtClean="0"/>
              <a:t>, supplemented by neighboring communities and volunteer agencies. If overwhelmed, turn to the State for assistance;</a:t>
            </a:r>
          </a:p>
          <a:p>
            <a:pPr lvl="1" eaLnBrk="1" fontAlgn="auto" hangingPunct="1">
              <a:spcBef>
                <a:spcPts val="0"/>
              </a:spcBef>
              <a:spcAft>
                <a:spcPts val="0"/>
              </a:spcAft>
              <a:buFont typeface="Arial" pitchFamily="34" charset="0"/>
              <a:buChar char="•"/>
              <a:defRPr/>
            </a:pPr>
            <a:r>
              <a:rPr lang="en-US" b="1" dirty="0" smtClean="0"/>
              <a:t>  The State Responds</a:t>
            </a:r>
            <a:r>
              <a:rPr lang="en-US" dirty="0" smtClean="0"/>
              <a:t> with State resources, such as the National Guard and State agencies;</a:t>
            </a:r>
          </a:p>
          <a:p>
            <a:pPr lvl="1" eaLnBrk="1" fontAlgn="auto" hangingPunct="1">
              <a:spcBef>
                <a:spcPts val="0"/>
              </a:spcBef>
              <a:spcAft>
                <a:spcPts val="0"/>
              </a:spcAft>
              <a:buFont typeface="Arial" pitchFamily="34" charset="0"/>
              <a:buChar char="•"/>
              <a:defRPr/>
            </a:pPr>
            <a:r>
              <a:rPr lang="en-US" dirty="0" smtClean="0"/>
              <a:t>  </a:t>
            </a:r>
            <a:r>
              <a:rPr lang="en-US" b="1" dirty="0" smtClean="0"/>
              <a:t>Damage Assessment</a:t>
            </a:r>
            <a:r>
              <a:rPr lang="en-US" dirty="0" smtClean="0"/>
              <a:t> is performed by local, State, Federal, and volunteer organizations determines losses and recovery needs;</a:t>
            </a:r>
          </a:p>
          <a:p>
            <a:pPr lvl="1" eaLnBrk="1" fontAlgn="auto" hangingPunct="1">
              <a:spcBef>
                <a:spcPts val="0"/>
              </a:spcBef>
              <a:spcAft>
                <a:spcPts val="0"/>
              </a:spcAft>
              <a:buFont typeface="Arial" pitchFamily="34" charset="0"/>
              <a:buChar char="•"/>
              <a:defRPr/>
            </a:pPr>
            <a:r>
              <a:rPr lang="en-US" b="1" dirty="0" smtClean="0"/>
              <a:t>  A Major Disaster Declaration</a:t>
            </a:r>
            <a:r>
              <a:rPr lang="en-US" dirty="0" smtClean="0"/>
              <a:t> is requested by the Governor, based on the damage assessment, and an agreement to commit State funds and resources to the long-term recovery;</a:t>
            </a:r>
          </a:p>
          <a:p>
            <a:pPr lvl="1" eaLnBrk="1" fontAlgn="auto" hangingPunct="1">
              <a:spcBef>
                <a:spcPts val="0"/>
              </a:spcBef>
              <a:spcAft>
                <a:spcPts val="0"/>
              </a:spcAft>
              <a:buFont typeface="Arial" pitchFamily="34" charset="0"/>
              <a:buChar char="•"/>
              <a:defRPr/>
            </a:pPr>
            <a:r>
              <a:rPr lang="en-US" b="1" dirty="0" smtClean="0"/>
              <a:t>  FEMA Evaluates</a:t>
            </a:r>
            <a:r>
              <a:rPr lang="en-US" dirty="0" smtClean="0"/>
              <a:t> the request and recommends action to the White House based on the disaster, the local community and the State's ability to recover;</a:t>
            </a:r>
          </a:p>
          <a:p>
            <a:pPr lvl="1" eaLnBrk="1" fontAlgn="auto" hangingPunct="1">
              <a:spcBef>
                <a:spcPts val="0"/>
              </a:spcBef>
              <a:spcAft>
                <a:spcPts val="0"/>
              </a:spcAft>
              <a:buFont typeface="Arial" pitchFamily="34" charset="0"/>
              <a:buChar char="•"/>
              <a:defRPr/>
            </a:pPr>
            <a:r>
              <a:rPr lang="en-US" dirty="0" smtClean="0"/>
              <a:t>  </a:t>
            </a:r>
            <a:r>
              <a:rPr lang="en-US" b="1" dirty="0" smtClean="0"/>
              <a:t>The President approves</a:t>
            </a:r>
            <a:r>
              <a:rPr lang="en-US" dirty="0" smtClean="0"/>
              <a:t> the request or FEMA informs the Governor it has been denied. This decision process could take a few hours or several weeks depending on the nature of the disaster.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 Emergency Declaration follows much the same process.</a:t>
            </a:r>
          </a:p>
          <a:p>
            <a:pPr eaLnBrk="1" fontAlgn="auto" hangingPunct="1">
              <a:spcBef>
                <a:spcPts val="0"/>
              </a:spcBef>
              <a:spcAft>
                <a:spcPts val="0"/>
              </a:spcAft>
              <a:defRPr/>
            </a:pPr>
            <a:endParaRPr lang="en-US" sz="1400" dirty="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862ED-03A0-4316-94F1-3EB0AAC72F5A}" type="slidenum">
              <a:rPr lang="en-US"/>
              <a:pPr fontAlgn="base">
                <a:spcBef>
                  <a:spcPct val="0"/>
                </a:spcBef>
                <a:spcAft>
                  <a:spcPct val="0"/>
                </a:spcAft>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Disaster Aid Programs</a:t>
            </a:r>
          </a:p>
          <a:p>
            <a:pPr eaLnBrk="1" fontAlgn="auto" hangingPunct="1">
              <a:spcBef>
                <a:spcPts val="0"/>
              </a:spcBef>
              <a:spcAft>
                <a:spcPts val="0"/>
              </a:spcAft>
              <a:defRPr/>
            </a:pPr>
            <a:r>
              <a:rPr lang="en-US" dirty="0" smtClean="0"/>
              <a:t>There are three (3) major categories of disaster aid:</a:t>
            </a:r>
            <a:endParaRPr lang="en-US" b="1" dirty="0" smtClean="0"/>
          </a:p>
          <a:p>
            <a:pPr lvl="1" eaLnBrk="1" fontAlgn="auto" hangingPunct="1">
              <a:spcBef>
                <a:spcPts val="0"/>
              </a:spcBef>
              <a:spcAft>
                <a:spcPts val="0"/>
              </a:spcAft>
              <a:buFont typeface="Arial" pitchFamily="34" charset="0"/>
              <a:buChar char="•"/>
              <a:defRPr/>
            </a:pPr>
            <a:r>
              <a:rPr lang="en-US" dirty="0" smtClean="0"/>
              <a:t>  </a:t>
            </a:r>
            <a:r>
              <a:rPr lang="en-US" b="1" dirty="0" smtClean="0"/>
              <a:t>Public Assistance [of most importance to State DOTs]</a:t>
            </a:r>
            <a:r>
              <a:rPr lang="en-US" dirty="0" smtClean="0"/>
              <a:t/>
            </a:r>
            <a:br>
              <a:rPr lang="en-US" dirty="0" smtClean="0"/>
            </a:br>
            <a:r>
              <a:rPr lang="en-US" dirty="0" smtClean="0"/>
              <a:t>Public Assistance is aid to State or local governments to pay part of the costs of rebuilding a community's damaged infrastructure. Generally, public assistance programs pay for 75 percent of the approved project costs. Public Assistance may include debris removal, emergency protective measures and public services, repair of damaged public property, loans needed by communities for essential government functions and grants for public schools. </a:t>
            </a:r>
          </a:p>
          <a:p>
            <a:pPr lvl="1" eaLnBrk="1" fontAlgn="auto" hangingPunct="1">
              <a:spcBef>
                <a:spcPts val="0"/>
              </a:spcBef>
              <a:spcAft>
                <a:spcPts val="0"/>
              </a:spcAft>
              <a:buFont typeface="Arial" pitchFamily="34" charset="0"/>
              <a:buChar char="•"/>
              <a:defRPr/>
            </a:pPr>
            <a:endParaRPr lang="en-US" b="1" dirty="0" smtClean="0"/>
          </a:p>
          <a:p>
            <a:pPr lvl="1" eaLnBrk="1" fontAlgn="auto" hangingPunct="1">
              <a:spcBef>
                <a:spcPts val="0"/>
              </a:spcBef>
              <a:spcAft>
                <a:spcPts val="0"/>
              </a:spcAft>
              <a:buFont typeface="Arial" pitchFamily="34" charset="0"/>
              <a:buChar char="•"/>
              <a:defRPr/>
            </a:pPr>
            <a:r>
              <a:rPr lang="en-US" b="1" dirty="0" smtClean="0"/>
              <a:t>  Individual Assistance</a:t>
            </a:r>
            <a:r>
              <a:rPr lang="en-US" dirty="0" smtClean="0"/>
              <a:t/>
            </a:r>
            <a:br>
              <a:rPr lang="en-US" dirty="0" smtClean="0"/>
            </a:br>
            <a:r>
              <a:rPr lang="en-US" dirty="0" smtClean="0"/>
              <a:t>Immediately after the declaration, disaster workers arrive and set up a central field office to coordinate the recovery effort. A toll-free telephone number is published for use by affected residents and business owners in registering for assistance. Disaster Recovery Centers also are opened where disaster victims can meet with program representatives and obtain information about available aid and the recovery process.</a:t>
            </a:r>
          </a:p>
          <a:p>
            <a:pPr lvl="2" eaLnBrk="1" fontAlgn="auto" hangingPunct="1">
              <a:spcBef>
                <a:spcPts val="0"/>
              </a:spcBef>
              <a:spcAft>
                <a:spcPts val="0"/>
              </a:spcAft>
              <a:buFont typeface="Arial" pitchFamily="34" charset="0"/>
              <a:buChar char="•"/>
              <a:defRPr/>
            </a:pPr>
            <a:endParaRPr lang="en-US" dirty="0" smtClean="0"/>
          </a:p>
          <a:p>
            <a:pPr lvl="1" eaLnBrk="1" fontAlgn="auto" hangingPunct="1">
              <a:spcBef>
                <a:spcPts val="0"/>
              </a:spcBef>
              <a:spcAft>
                <a:spcPts val="0"/>
              </a:spcAft>
              <a:buFont typeface="Arial" pitchFamily="34" charset="0"/>
              <a:buChar char="•"/>
              <a:defRPr/>
            </a:pPr>
            <a:r>
              <a:rPr lang="en-US" b="1" dirty="0" smtClean="0"/>
              <a:t>  Hazard Mitigation</a:t>
            </a:r>
            <a:r>
              <a:rPr lang="en-US" dirty="0" smtClean="0"/>
              <a:t/>
            </a:r>
            <a:br>
              <a:rPr lang="en-US" dirty="0" smtClean="0"/>
            </a:br>
            <a:r>
              <a:rPr lang="en-US" dirty="0" smtClean="0"/>
              <a:t>Disaster victims and public entities are encouraged to avoid the life and property risks of future disasters. Examples include the elevation or relocation of chronically flood-damaged homes away from flood hazard areas, retrofitting buildings to make them resistant to earthquakes or strong winds, and adoption and enforcement of adequate codes and standards by local, State and Federal government. FEMA helps fund damage mitigation measures when repairing disaster-damaged structures and through the Hazard Mitigation Grant Program. </a:t>
            </a:r>
            <a:br>
              <a:rPr lang="en-US" dirty="0" smtClean="0"/>
            </a:br>
            <a:endParaRPr lang="en-US" dirty="0"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0C71E-0350-4C88-87E8-228D3E7B40E0}" type="slidenum">
              <a:rPr lang="en-US"/>
              <a:pPr fontAlgn="base">
                <a:spcBef>
                  <a:spcPct val="0"/>
                </a:spcBef>
                <a:spcAft>
                  <a:spcPct val="0"/>
                </a:spcAft>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Incident Commander requests additional resources through the Local EOC.</a:t>
            </a:r>
          </a:p>
          <a:p>
            <a:pPr eaLnBrk="1" hangingPunct="1">
              <a:spcBef>
                <a:spcPct val="0"/>
              </a:spcBef>
            </a:pPr>
            <a:endParaRPr lang="en-US" smtClean="0"/>
          </a:p>
          <a:p>
            <a:pPr eaLnBrk="1" hangingPunct="1">
              <a:spcBef>
                <a:spcPct val="0"/>
              </a:spcBef>
            </a:pPr>
            <a:r>
              <a:rPr lang="en-US" smtClean="0"/>
              <a:t>The request then goes to the State EOC and depending on the amount of time that has elapsed to either the RRCC or the JFO.  Early in the response effort, the Operations Section in the RRCC will prepare a Mission Assignment and send that to a Federal agency.  </a:t>
            </a:r>
          </a:p>
          <a:p>
            <a:pPr eaLnBrk="1" hangingPunct="1">
              <a:spcBef>
                <a:spcPct val="0"/>
              </a:spcBef>
            </a:pPr>
            <a:endParaRPr lang="en-US" smtClean="0"/>
          </a:p>
          <a:p>
            <a:pPr eaLnBrk="1" hangingPunct="1">
              <a:spcBef>
                <a:spcPct val="0"/>
              </a:spcBef>
            </a:pPr>
            <a:r>
              <a:rPr lang="en-US" smtClean="0"/>
              <a:t>Later in the response effort, the Operations Section in the JFO validates the request and coordinates with the RRCC and NRCC.  If the JFO can fill the request, they send a Mission Assignment to the appropriate Federal Agency, working through the ESF representatives.  If the JFO cannot fill the request, they coordinate with  the NRCC to transmit the Mission Assignment, again working through the ESF representatives.</a:t>
            </a:r>
          </a:p>
          <a:p>
            <a:pPr eaLnBrk="1" hangingPunct="1">
              <a:spcBef>
                <a:spcPct val="0"/>
              </a:spcBef>
            </a:pPr>
            <a:endParaRPr lang="en-US" smtClean="0"/>
          </a:p>
          <a:p>
            <a:pPr eaLnBrk="1" hangingPunct="1">
              <a:spcBef>
                <a:spcPct val="0"/>
              </a:spcBef>
            </a:pPr>
            <a:r>
              <a:rPr lang="en-US" smtClean="0"/>
              <a:t>A Mission Assignment </a:t>
            </a:r>
            <a:r>
              <a:rPr lang="en-US" u="sng" smtClean="0"/>
              <a:t>directs</a:t>
            </a:r>
            <a:r>
              <a:rPr lang="en-US" smtClean="0"/>
              <a:t> the Federal agency to provide the resource – and provides a fund code to reimburse the agency providing the resource.</a:t>
            </a:r>
          </a:p>
          <a:p>
            <a:pPr eaLnBrk="1" hangingPunct="1">
              <a:spcBef>
                <a:spcPct val="0"/>
              </a:spcBef>
            </a:pPr>
            <a:endParaRPr lang="en-US" smtClean="0"/>
          </a:p>
          <a:p>
            <a:pPr eaLnBrk="1" hangingPunct="1">
              <a:spcBef>
                <a:spcPct val="0"/>
              </a:spcBef>
            </a:pPr>
            <a:r>
              <a:rPr lang="en-US" smtClean="0"/>
              <a:t>The Federal agency deploys the resource to the Mobilization Center (Mob Center) if it is not immediately needed, or directly to the Staging Area for immediate use.  The Incident Command Post then does the tactical employment of the resource.  Some resources may be employed by the Local EOC, for example, support for care centers.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34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AF31A-5EC7-487D-B1EA-275B5D2C7BC8}" type="slidenum">
              <a:rPr lang="en-US"/>
              <a:pPr fontAlgn="base">
                <a:spcBef>
                  <a:spcPct val="0"/>
                </a:spcBef>
                <a:spcAft>
                  <a:spcPct val="0"/>
                </a:spcAft>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previous slide, the discussion surrounded how Federal resources are requested and flow to an incident for use by the local government and responders.</a:t>
            </a:r>
          </a:p>
          <a:p>
            <a:pPr eaLnBrk="1" hangingPunct="1">
              <a:spcBef>
                <a:spcPct val="0"/>
              </a:spcBef>
            </a:pPr>
            <a:endParaRPr lang="en-US" smtClean="0"/>
          </a:p>
          <a:p>
            <a:pPr eaLnBrk="1" hangingPunct="1">
              <a:spcBef>
                <a:spcPct val="0"/>
              </a:spcBef>
            </a:pPr>
            <a:r>
              <a:rPr lang="en-US" smtClean="0"/>
              <a:t>In the area of Transportation, there should be ESF 1, Transportation personnel in each Operations Section:</a:t>
            </a:r>
          </a:p>
          <a:p>
            <a:pPr lvl="1" eaLnBrk="1" hangingPunct="1">
              <a:spcBef>
                <a:spcPct val="0"/>
              </a:spcBef>
              <a:buFontTx/>
              <a:buChar char="•"/>
            </a:pPr>
            <a:r>
              <a:rPr lang="en-US" smtClean="0"/>
              <a:t>  U.S. DOT provides representatives for the National  Response Coordination Center, Regional Response Coordination Center, and Joint Field Office.</a:t>
            </a:r>
          </a:p>
          <a:p>
            <a:pPr lvl="1" eaLnBrk="1" hangingPunct="1">
              <a:spcBef>
                <a:spcPct val="0"/>
              </a:spcBef>
              <a:buFontTx/>
              <a:buChar char="•"/>
            </a:pPr>
            <a:r>
              <a:rPr lang="en-US" smtClean="0"/>
              <a:t>  State DOT provides a representative for the State EOC.</a:t>
            </a:r>
          </a:p>
          <a:p>
            <a:pPr lvl="1" eaLnBrk="1" hangingPunct="1">
              <a:spcBef>
                <a:spcPct val="0"/>
              </a:spcBef>
              <a:buFontTx/>
              <a:buChar char="•"/>
            </a:pPr>
            <a:r>
              <a:rPr lang="en-US" smtClean="0"/>
              <a:t>  local highway departments normally provide an ESF 1, Transportation representative at the local EOC.</a:t>
            </a:r>
          </a:p>
          <a:p>
            <a:pPr lvl="1" eaLnBrk="1" hangingPunct="1">
              <a:spcBef>
                <a:spcPct val="0"/>
              </a:spcBef>
              <a:buFontTx/>
              <a:buChar char="•"/>
            </a:pPr>
            <a:endParaRPr lang="en-US" smtClean="0"/>
          </a:p>
          <a:p>
            <a:pPr eaLnBrk="1" hangingPunct="1">
              <a:spcBef>
                <a:spcPct val="0"/>
              </a:spcBef>
            </a:pPr>
            <a:r>
              <a:rPr lang="en-US" smtClean="0"/>
              <a:t>However, the ESF representatives at all EOCs are constantly coordinating with other ESF representatives internally and with external ESF 1, Transportation representatives to identify:</a:t>
            </a:r>
          </a:p>
          <a:p>
            <a:pPr lvl="1" eaLnBrk="1" hangingPunct="1">
              <a:spcBef>
                <a:spcPct val="0"/>
              </a:spcBef>
              <a:buFontTx/>
              <a:buChar char="•"/>
            </a:pPr>
            <a:r>
              <a:rPr lang="en-US" smtClean="0"/>
              <a:t>  potential resource needs based on the what is happening or may happen in the future.</a:t>
            </a:r>
          </a:p>
          <a:p>
            <a:pPr lvl="1" eaLnBrk="1" hangingPunct="1">
              <a:spcBef>
                <a:spcPct val="0"/>
              </a:spcBef>
              <a:buFontTx/>
              <a:buChar char="•"/>
            </a:pPr>
            <a:r>
              <a:rPr lang="en-US" smtClean="0"/>
              <a:t>  amount of resource types available at agencies.</a:t>
            </a:r>
          </a:p>
          <a:p>
            <a:pPr lvl="1" eaLnBrk="1" hangingPunct="1">
              <a:spcBef>
                <a:spcPct val="0"/>
              </a:spcBef>
              <a:buFontTx/>
              <a:buChar char="•"/>
            </a:pPr>
            <a:r>
              <a:rPr lang="en-US" smtClean="0"/>
              <a:t>  time required to get resources into the Staging Area.</a:t>
            </a:r>
          </a:p>
          <a:p>
            <a:pPr lvl="1" eaLnBrk="1" hangingPunct="1">
              <a:spcBef>
                <a:spcPct val="0"/>
              </a:spcBef>
              <a:buFontTx/>
              <a:buChar char="•"/>
            </a:pPr>
            <a:r>
              <a:rPr lang="en-US" smtClean="0"/>
              <a:t>  how long resources can be maintained on site before replacement and refitting may be required.</a:t>
            </a:r>
          </a:p>
          <a:p>
            <a:pPr lvl="1" eaLnBrk="1" hangingPunct="1">
              <a:spcBef>
                <a:spcPct val="0"/>
              </a:spcBef>
              <a:buFontTx/>
              <a:buChar char="•"/>
            </a:pPr>
            <a:r>
              <a:rPr lang="en-US" smtClean="0"/>
              <a:t>  when resources may no longer be needed and can be returned to normal operations.</a:t>
            </a:r>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BB4B4-CB2F-42F0-88D7-A755DA24C412}" type="slidenum">
              <a:rPr lang="en-US"/>
              <a:pPr fontAlgn="base">
                <a:spcBef>
                  <a:spcPct val="0"/>
                </a:spcBef>
                <a:spcAft>
                  <a:spcPct val="0"/>
                </a:spcAft>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75150"/>
            <a:ext cx="5486400" cy="4376738"/>
          </a:xfrm>
        </p:spPr>
        <p:txBody>
          <a:bodyPr>
            <a:noAutofit/>
          </a:bodyPr>
          <a:lstStyle/>
          <a:p>
            <a:pPr eaLnBrk="1" fontAlgn="auto" hangingPunct="1">
              <a:spcBef>
                <a:spcPts val="0"/>
              </a:spcBef>
              <a:spcAft>
                <a:spcPts val="0"/>
              </a:spcAft>
              <a:defRPr/>
            </a:pPr>
            <a:r>
              <a:rPr lang="en-US" b="1" dirty="0" smtClean="0">
                <a:cs typeface="Arial" pitchFamily="34" charset="0"/>
              </a:rPr>
              <a:t>What is emergency management?  </a:t>
            </a:r>
            <a:endParaRPr lang="en-US" dirty="0" smtClean="0">
              <a:cs typeface="Arial" pitchFamily="34" charset="0"/>
            </a:endParaRPr>
          </a:p>
          <a:p>
            <a:pPr eaLnBrk="1" fontAlgn="auto" hangingPunct="1">
              <a:spcBef>
                <a:spcPts val="0"/>
              </a:spcBef>
              <a:spcAft>
                <a:spcPts val="0"/>
              </a:spcAft>
              <a:defRPr/>
            </a:pPr>
            <a:r>
              <a:rPr lang="en-US" dirty="0" smtClean="0">
                <a:cs typeface="Arial" pitchFamily="34" charset="0"/>
              </a:rPr>
              <a:t>Emergency management involves preparing for a disaster or emergency before it occurs, the response actions taken during a disaster or emergency, and recovering from or rebuilding after a disaster or emergency has occurred. </a:t>
            </a:r>
          </a:p>
          <a:p>
            <a:pPr eaLnBrk="1" fontAlgn="auto" hangingPunct="1">
              <a:spcBef>
                <a:spcPts val="0"/>
              </a:spcBef>
              <a:spcAft>
                <a:spcPts val="0"/>
              </a:spcAft>
              <a:defRPr/>
            </a:pPr>
            <a:r>
              <a:rPr lang="en-US" dirty="0" smtClean="0">
                <a:cs typeface="Arial" pitchFamily="34" charset="0"/>
              </a:rPr>
              <a:t> </a:t>
            </a:r>
          </a:p>
          <a:p>
            <a:pPr eaLnBrk="1" fontAlgn="auto" hangingPunct="1">
              <a:spcBef>
                <a:spcPts val="0"/>
              </a:spcBef>
              <a:spcAft>
                <a:spcPts val="0"/>
              </a:spcAft>
              <a:defRPr/>
            </a:pPr>
            <a:r>
              <a:rPr lang="en-US" b="1" dirty="0" smtClean="0">
                <a:cs typeface="Arial" pitchFamily="34" charset="0"/>
              </a:rPr>
              <a:t>The Emergency Management Process</a:t>
            </a:r>
            <a:endParaRPr lang="en-US" dirty="0" smtClean="0">
              <a:cs typeface="Arial" pitchFamily="34" charset="0"/>
            </a:endParaRPr>
          </a:p>
          <a:p>
            <a:pPr eaLnBrk="1" fontAlgn="auto" hangingPunct="1">
              <a:spcBef>
                <a:spcPts val="0"/>
              </a:spcBef>
              <a:spcAft>
                <a:spcPts val="0"/>
              </a:spcAft>
              <a:defRPr/>
            </a:pPr>
            <a:r>
              <a:rPr lang="en-US" dirty="0" smtClean="0">
                <a:cs typeface="Arial" pitchFamily="34" charset="0"/>
              </a:rPr>
              <a:t>Stated in another way, emergency management is the continuous process by which all individuals, agencies, and levels of governments manage hazards in an effort to avoid or reduce the impact of disasters resulting from the hazards.  There are four (4) phases:  </a:t>
            </a:r>
          </a:p>
          <a:p>
            <a:pPr marL="342707" indent="-232722" eaLnBrk="1" fontAlgn="auto" hangingPunct="1">
              <a:spcBef>
                <a:spcPts val="0"/>
              </a:spcBef>
              <a:spcAft>
                <a:spcPts val="0"/>
              </a:spcAft>
              <a:buFont typeface="Arial" pitchFamily="34" charset="0"/>
              <a:buChar char="•"/>
              <a:defRPr/>
            </a:pPr>
            <a:r>
              <a:rPr lang="en-US" b="1" dirty="0" smtClean="0">
                <a:cs typeface="Arial" pitchFamily="34" charset="0"/>
              </a:rPr>
              <a:t>Mitigation</a:t>
            </a:r>
            <a:r>
              <a:rPr lang="en-US" dirty="0" smtClean="0">
                <a:cs typeface="Arial" pitchFamily="34" charset="0"/>
              </a:rPr>
              <a:t> – Mitigation is action taken to prevent hazards from developing into disasters, or to reduce the effects or mitigate the consequences of disasters when they occur.  The mitigation phase differs from the other emergency management phases because it focuses on long-term measures for reducing or eliminating risk.  As shown in the picture, mitigation activities can occur prior to a disaster as an element of preparedness, or as a part of the recovery process if applied after a disaster occurs.  Mitigation activities can be structural, as in retrofitting bridges to better withstand earthquakes, or non-structural, as in passing legislation to establish flood zones to prevent building in a risk area. </a:t>
            </a:r>
          </a:p>
          <a:p>
            <a:pPr marL="342707" indent="-232722" eaLnBrk="1" fontAlgn="auto" hangingPunct="1">
              <a:spcBef>
                <a:spcPts val="0"/>
              </a:spcBef>
              <a:spcAft>
                <a:spcPts val="0"/>
              </a:spcAft>
              <a:buFont typeface="Arial" pitchFamily="34" charset="0"/>
              <a:buChar char="•"/>
              <a:defRPr/>
            </a:pPr>
            <a:r>
              <a:rPr lang="en-US" b="1" dirty="0" smtClean="0">
                <a:cs typeface="Arial" pitchFamily="34" charset="0"/>
              </a:rPr>
              <a:t>Preparedness</a:t>
            </a:r>
            <a:r>
              <a:rPr lang="en-US" dirty="0" smtClean="0">
                <a:cs typeface="Arial" pitchFamily="34" charset="0"/>
              </a:rPr>
              <a:t> – In the preparedness phase, emergency managers develop plans of action for implementation when a disaster strikes.  Common preparedness measures include:  </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conducting risk assessment to focus efforts toward the greatest hazards/threats</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taking action to reduce vulnerability and mitigate consequences</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developing emergency response plans describing how an entity will organize to conduct and manage response operations</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training individuals and teams to conduct response operations</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conducting exercises to test response plans and validate training</a:t>
            </a:r>
          </a:p>
          <a:p>
            <a:pPr marL="685412" lvl="1" indent="-226346" eaLnBrk="1" fontAlgn="auto" hangingPunct="1">
              <a:spcBef>
                <a:spcPts val="0"/>
              </a:spcBef>
              <a:spcAft>
                <a:spcPts val="0"/>
              </a:spcAft>
              <a:buFont typeface="Courier New" pitchFamily="49" charset="0"/>
              <a:buChar char="o"/>
              <a:defRPr/>
            </a:pPr>
            <a:r>
              <a:rPr lang="en-US" dirty="0" smtClean="0">
                <a:cs typeface="Arial" pitchFamily="34" charset="0"/>
              </a:rPr>
              <a:t>incorporating lessons learned from exercises and actual events to improve the level of preparedness </a:t>
            </a:r>
          </a:p>
          <a:p>
            <a:pPr marL="342707" indent="-232722" eaLnBrk="1" fontAlgn="auto" hangingPunct="1">
              <a:spcBef>
                <a:spcPts val="0"/>
              </a:spcBef>
              <a:spcAft>
                <a:spcPts val="0"/>
              </a:spcAft>
              <a:buFont typeface="Arial" pitchFamily="34" charset="0"/>
              <a:buChar char="•"/>
              <a:defRPr/>
            </a:pPr>
            <a:endParaRPr lang="en-US" dirty="0">
              <a:cs typeface="Arial" pitchFamily="34" charset="0"/>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E72B81-CFED-49C9-9D5C-486F17D0EE73}" type="slidenum">
              <a:rPr lang="en-US"/>
              <a:pPr fontAlgn="base">
                <a:spcBef>
                  <a:spcPct val="0"/>
                </a:spcBef>
                <a:spcAft>
                  <a:spcPct val="0"/>
                </a:spcAft>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What is Recovery?</a:t>
            </a:r>
          </a:p>
          <a:p>
            <a:pPr eaLnBrk="1" hangingPunct="1">
              <a:spcBef>
                <a:spcPct val="0"/>
              </a:spcBef>
            </a:pPr>
            <a:r>
              <a:rPr lang="en-US" smtClean="0"/>
              <a:t>Following a fire in a person’s house, the family rebuilds and tries to return to a normal life – this is recovery.  Following an automobile accident, a person gets another car and carries on – this is recovery.</a:t>
            </a:r>
          </a:p>
          <a:p>
            <a:pPr eaLnBrk="1" hangingPunct="1">
              <a:spcBef>
                <a:spcPct val="0"/>
              </a:spcBef>
            </a:pPr>
            <a:endParaRPr lang="en-US" smtClean="0"/>
          </a:p>
          <a:p>
            <a:pPr eaLnBrk="1" hangingPunct="1">
              <a:spcBef>
                <a:spcPct val="0"/>
              </a:spcBef>
            </a:pPr>
            <a:r>
              <a:rPr lang="en-US" smtClean="0"/>
              <a:t>When used as an emergency management term, recovery is that time following an incident where governments undertake activities to restore infrastructure to a usable state.  Buildings are rebuilt, just as houses are after a fire.  Bridges, roads and other infrastructure will be repaired, relocated or rebuilt as conditions dictate.</a:t>
            </a:r>
          </a:p>
          <a:p>
            <a:pPr eaLnBrk="1" hangingPunct="1">
              <a:spcBef>
                <a:spcPct val="0"/>
              </a:spcBef>
            </a:pPr>
            <a:endParaRPr lang="en-US" smtClean="0"/>
          </a:p>
          <a:p>
            <a:pPr eaLnBrk="1" hangingPunct="1">
              <a:spcBef>
                <a:spcPct val="0"/>
              </a:spcBef>
            </a:pPr>
            <a:r>
              <a:rPr lang="en-US" b="1" smtClean="0"/>
              <a:t>When does it occur?</a:t>
            </a:r>
          </a:p>
          <a:p>
            <a:pPr eaLnBrk="1" hangingPunct="1">
              <a:spcBef>
                <a:spcPct val="0"/>
              </a:spcBef>
            </a:pPr>
            <a:r>
              <a:rPr lang="en-US" smtClean="0"/>
              <a:t>Recovery starts shortly after the initial life-saving response activities have occurred.  Recovery begins with planning – identifying priorities and answering questions:</a:t>
            </a:r>
          </a:p>
          <a:p>
            <a:pPr lvl="1" eaLnBrk="1" hangingPunct="1">
              <a:spcBef>
                <a:spcPct val="0"/>
              </a:spcBef>
              <a:buFontTx/>
              <a:buChar char="•"/>
            </a:pPr>
            <a:r>
              <a:rPr lang="en-US" smtClean="0"/>
              <a:t> what are the most critical pieces of infrastructure?</a:t>
            </a:r>
          </a:p>
          <a:p>
            <a:pPr lvl="1" eaLnBrk="1" hangingPunct="1">
              <a:spcBef>
                <a:spcPct val="0"/>
              </a:spcBef>
              <a:buFontTx/>
              <a:buChar char="•"/>
            </a:pPr>
            <a:r>
              <a:rPr lang="en-US" smtClean="0"/>
              <a:t> will a piece of infrastructure be relocated or rebuilt in the same location?</a:t>
            </a:r>
          </a:p>
          <a:p>
            <a:pPr lvl="1" eaLnBrk="1" hangingPunct="1">
              <a:spcBef>
                <a:spcPct val="0"/>
              </a:spcBef>
              <a:buFontTx/>
              <a:buChar char="•"/>
            </a:pPr>
            <a:r>
              <a:rPr lang="en-US" smtClean="0"/>
              <a:t> will a bridge be repaired or completely rebuilt?</a:t>
            </a:r>
          </a:p>
          <a:p>
            <a:pPr lvl="1" eaLnBrk="1" hangingPunct="1">
              <a:spcBef>
                <a:spcPct val="0"/>
              </a:spcBef>
              <a:buFontTx/>
              <a:buChar char="•"/>
            </a:pPr>
            <a:endParaRPr lang="en-US" smtClean="0"/>
          </a:p>
          <a:p>
            <a:pPr eaLnBrk="1" hangingPunct="1">
              <a:spcBef>
                <a:spcPct val="0"/>
              </a:spcBef>
            </a:pPr>
            <a:r>
              <a:rPr lang="en-US" smtClean="0"/>
              <a:t>Recovery activities also comprise planning for continuation of essential services even though infrastructure has been destroyed, e.g., establishing temporary education facilities in modular buildings because a school was destroyed by a tornado.</a:t>
            </a:r>
          </a:p>
          <a:p>
            <a:pPr eaLnBrk="1" hangingPunct="1">
              <a:spcBef>
                <a:spcPct val="0"/>
              </a:spcBef>
            </a:pPr>
            <a:endParaRPr lang="en-US" smtClean="0"/>
          </a:p>
          <a:p>
            <a:pPr eaLnBrk="1" hangingPunct="1">
              <a:spcBef>
                <a:spcPct val="0"/>
              </a:spcBef>
            </a:pPr>
            <a:r>
              <a:rPr lang="en-US" smtClean="0"/>
              <a:t>Recovery can be a long-term activity depending on the amount of damage sustained, although restoration of public infrastructure is generally accomplished in a timely manner because of its importance to commerce.</a:t>
            </a:r>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D5D81-D3D5-4AAF-B52C-AD2023008393}" type="slidenum">
              <a:rPr lang="en-US"/>
              <a:pPr fontAlgn="base">
                <a:spcBef>
                  <a:spcPct val="0"/>
                </a:spcBef>
                <a:spcAft>
                  <a:spcPct val="0"/>
                </a:spcAft>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we will look into what all this means to you.</a:t>
            </a: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F3E1DA-2737-4077-AFC9-7FAFD5F5A70B}" type="slidenum">
              <a:rPr lang="en-US"/>
              <a:pPr fontAlgn="base">
                <a:spcBef>
                  <a:spcPct val="0"/>
                </a:spcBef>
                <a:spcAft>
                  <a:spcPct val="0"/>
                </a:spcAft>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75150"/>
            <a:ext cx="5486400" cy="3992563"/>
          </a:xfrm>
        </p:spPr>
        <p:txBody>
          <a:bodyPr wrap="square" numCol="1" anchor="t" anchorCtr="0" compatLnSpc="1">
            <a:prstTxWarp prst="textNoShape">
              <a:avLst/>
            </a:prstTxWarp>
          </a:bodyPr>
          <a:lstStyle/>
          <a:p>
            <a:pPr eaLnBrk="1" hangingPunct="1">
              <a:lnSpc>
                <a:spcPct val="90000"/>
              </a:lnSpc>
              <a:spcBef>
                <a:spcPct val="0"/>
              </a:spcBef>
            </a:pPr>
            <a:r>
              <a:rPr lang="en-US" sz="1100" smtClean="0"/>
              <a:t>Now that you have learned about emergency management, you may be wondering what your role may be.  You may have a direct or supporting role in your DOT’s preparedness, response and recovery activities.  An example of a direct role may be as a key individual in the DOT Emergency Operations Center (EOC), as an ESF 1, Transportation representative to the State EOC, or to the Joint Field Office (JFO).  If you manage a field organization, you might be deployed, with your section, to the scene of an incident to support local incident management activities. </a:t>
            </a:r>
          </a:p>
          <a:p>
            <a:pPr eaLnBrk="1" hangingPunct="1">
              <a:lnSpc>
                <a:spcPct val="90000"/>
              </a:lnSpc>
              <a:spcBef>
                <a:spcPct val="0"/>
              </a:spcBef>
            </a:pPr>
            <a:r>
              <a:rPr lang="en-US" sz="1100" smtClean="0"/>
              <a:t> </a:t>
            </a:r>
          </a:p>
          <a:p>
            <a:pPr eaLnBrk="1" hangingPunct="1">
              <a:lnSpc>
                <a:spcPct val="90000"/>
              </a:lnSpc>
              <a:spcBef>
                <a:spcPct val="0"/>
              </a:spcBef>
            </a:pPr>
            <a:r>
              <a:rPr lang="en-US" sz="1100" smtClean="0"/>
              <a:t>Your exact role will be based on several factors:</a:t>
            </a:r>
          </a:p>
          <a:p>
            <a:pPr lvl="1" eaLnBrk="1" hangingPunct="1">
              <a:lnSpc>
                <a:spcPct val="90000"/>
              </a:lnSpc>
              <a:spcBef>
                <a:spcPct val="0"/>
              </a:spcBef>
              <a:buFontTx/>
              <a:buChar char="•"/>
            </a:pPr>
            <a:r>
              <a:rPr lang="en-US" sz="1100" smtClean="0"/>
              <a:t>  What you do on a day-to-day basis, e.g., if you are the manager of the contracting office you might be assigned to the Finance and Administration Section.</a:t>
            </a:r>
          </a:p>
          <a:p>
            <a:pPr lvl="1" eaLnBrk="1" hangingPunct="1">
              <a:lnSpc>
                <a:spcPct val="90000"/>
              </a:lnSpc>
              <a:spcBef>
                <a:spcPct val="0"/>
              </a:spcBef>
              <a:buFontTx/>
              <a:buChar char="•"/>
            </a:pPr>
            <a:r>
              <a:rPr lang="en-US" sz="1100" smtClean="0"/>
              <a:t>  Your knowledge of a specific mission/role of the DOT, e.g., if you manage an organization in the Operations Directorate, you could be assigned as the Operations Section Chief.</a:t>
            </a:r>
          </a:p>
          <a:p>
            <a:pPr lvl="1" eaLnBrk="1" hangingPunct="1">
              <a:lnSpc>
                <a:spcPct val="90000"/>
              </a:lnSpc>
              <a:spcBef>
                <a:spcPct val="0"/>
              </a:spcBef>
              <a:buFontTx/>
              <a:buChar char="•"/>
            </a:pPr>
            <a:r>
              <a:rPr lang="en-US" sz="1100" smtClean="0"/>
              <a:t>  Your background, e.g., if you have expertise or background in logistics, you could be assigned as the Section Chief or a Branch Director in the Logistics Section.</a:t>
            </a:r>
          </a:p>
          <a:p>
            <a:pPr eaLnBrk="1" hangingPunct="1">
              <a:lnSpc>
                <a:spcPct val="90000"/>
              </a:lnSpc>
              <a:spcBef>
                <a:spcPct val="0"/>
              </a:spcBef>
            </a:pPr>
            <a:r>
              <a:rPr lang="en-US" sz="1100" smtClean="0"/>
              <a:t> </a:t>
            </a:r>
          </a:p>
          <a:p>
            <a:pPr eaLnBrk="1" hangingPunct="1">
              <a:lnSpc>
                <a:spcPct val="90000"/>
              </a:lnSpc>
              <a:spcBef>
                <a:spcPct val="0"/>
              </a:spcBef>
            </a:pPr>
            <a:r>
              <a:rPr lang="en-US" sz="1100" smtClean="0"/>
              <a:t>If you have a solid general knowledge of DOT roles/missions, you might be tapped for your management skills and assigned as the Section Chief or a Unit Leader in the Planning Section.  In the same capacity, you could be assigned to represent ESF 1, Transportation at the State EOC.  Likewise, even though your current position is “supervisor” or “manager,” your position in support of an emergency response might be as a staff member with no supervisory or managerial role. </a:t>
            </a:r>
          </a:p>
          <a:p>
            <a:pPr eaLnBrk="1" hangingPunct="1">
              <a:lnSpc>
                <a:spcPct val="90000"/>
              </a:lnSpc>
              <a:spcBef>
                <a:spcPct val="0"/>
              </a:spcBef>
            </a:pPr>
            <a:endParaRPr lang="en-US" sz="1100" smtClean="0"/>
          </a:p>
          <a:p>
            <a:pPr eaLnBrk="1" hangingPunct="1">
              <a:lnSpc>
                <a:spcPct val="90000"/>
              </a:lnSpc>
              <a:spcBef>
                <a:spcPct val="0"/>
              </a:spcBef>
            </a:pPr>
            <a:endParaRPr lang="en-US" sz="1100" smtClean="0"/>
          </a:p>
          <a:p>
            <a:pPr eaLnBrk="1" hangingPunct="1">
              <a:lnSpc>
                <a:spcPct val="90000"/>
              </a:lnSpc>
              <a:spcBef>
                <a:spcPct val="0"/>
              </a:spcBef>
            </a:pPr>
            <a:endParaRPr lang="en-US" sz="1100"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70A03-CB14-4F0D-AC62-C3626A673636}" type="slidenum">
              <a:rPr lang="en-US"/>
              <a:pPr fontAlgn="base">
                <a:spcBef>
                  <a:spcPct val="0"/>
                </a:spcBef>
                <a:spcAft>
                  <a:spcPct val="0"/>
                </a:spcAft>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75150"/>
            <a:ext cx="5486400" cy="3992563"/>
          </a:xfrm>
        </p:spPr>
        <p:txBody>
          <a:bodyPr>
            <a:normAutofit fontScale="92500" lnSpcReduction="10000"/>
          </a:bodyPr>
          <a:lstStyle/>
          <a:p>
            <a:pPr eaLnBrk="1" fontAlgn="auto" hangingPunct="1">
              <a:spcBef>
                <a:spcPts val="0"/>
              </a:spcBef>
              <a:spcAft>
                <a:spcPts val="0"/>
              </a:spcAft>
              <a:defRPr/>
            </a:pPr>
            <a:r>
              <a:rPr lang="en-US" dirty="0" smtClean="0"/>
              <a:t>The first step is to find out who the DOT Emergency Coordinator is and ask if you are being considered for an emergency assignment.  If you find out you are going to be given an assignment, ask what will be expected of you; if you aren’t being considered, you could volunteer – you might like the challenge.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 you find out you are going to have an emergency assignment.  How will you be expected to prepare for your assignment?  There are several things you can do:</a:t>
            </a:r>
          </a:p>
          <a:p>
            <a:pPr lvl="1" eaLnBrk="1" fontAlgn="auto" hangingPunct="1">
              <a:spcBef>
                <a:spcPts val="0"/>
              </a:spcBef>
              <a:spcAft>
                <a:spcPts val="0"/>
              </a:spcAft>
              <a:buFont typeface="Arial" pitchFamily="34" charset="0"/>
              <a:buChar char="•"/>
              <a:defRPr/>
            </a:pPr>
            <a:r>
              <a:rPr lang="en-US" dirty="0" smtClean="0"/>
              <a:t>    Locate and read your DOT’s Emergency Operations Plan (EOP).</a:t>
            </a:r>
          </a:p>
          <a:p>
            <a:pPr lvl="1" eaLnBrk="1" fontAlgn="auto" hangingPunct="1">
              <a:spcBef>
                <a:spcPts val="0"/>
              </a:spcBef>
              <a:spcAft>
                <a:spcPts val="0"/>
              </a:spcAft>
              <a:buFont typeface="Arial" pitchFamily="34" charset="0"/>
              <a:buChar char="•"/>
              <a:defRPr/>
            </a:pPr>
            <a:r>
              <a:rPr lang="en-US" dirty="0" smtClean="0"/>
              <a:t>    Locate and read your State’s EOP, specifically the responsibilities assigned to ESF 1, Transportation.</a:t>
            </a:r>
          </a:p>
          <a:p>
            <a:pPr lvl="1" eaLnBrk="1" fontAlgn="auto" hangingPunct="1">
              <a:spcBef>
                <a:spcPts val="0"/>
              </a:spcBef>
              <a:spcAft>
                <a:spcPts val="0"/>
              </a:spcAft>
              <a:buFont typeface="Arial" pitchFamily="34" charset="0"/>
              <a:buChar char="•"/>
              <a:defRPr/>
            </a:pPr>
            <a:r>
              <a:rPr lang="en-US" dirty="0" smtClean="0"/>
              <a:t>    Take on-line Independent Study (IS) courses offered by FEMA.  There are three (3) specific ones that all persons with emergency management assignments should take:</a:t>
            </a:r>
          </a:p>
          <a:p>
            <a:pPr lvl="2" eaLnBrk="1" fontAlgn="auto" hangingPunct="1">
              <a:spcBef>
                <a:spcPts val="0"/>
              </a:spcBef>
              <a:spcAft>
                <a:spcPts val="0"/>
              </a:spcAft>
              <a:defRPr/>
            </a:pPr>
            <a:r>
              <a:rPr lang="en-US" dirty="0" smtClean="0"/>
              <a:t>IS-100.a, Introduction to Incident Command System</a:t>
            </a:r>
          </a:p>
          <a:p>
            <a:pPr lvl="2" eaLnBrk="1" fontAlgn="auto" hangingPunct="1">
              <a:spcBef>
                <a:spcPts val="0"/>
              </a:spcBef>
              <a:spcAft>
                <a:spcPts val="0"/>
              </a:spcAft>
              <a:defRPr/>
            </a:pPr>
            <a:r>
              <a:rPr lang="en-US" dirty="0" smtClean="0"/>
              <a:t>IS-700.a, National Incident Management System (NIMS), An Introduction</a:t>
            </a:r>
          </a:p>
          <a:p>
            <a:pPr lvl="2" eaLnBrk="1" fontAlgn="auto" hangingPunct="1">
              <a:spcBef>
                <a:spcPts val="0"/>
              </a:spcBef>
              <a:spcAft>
                <a:spcPts val="0"/>
              </a:spcAft>
              <a:defRPr/>
            </a:pPr>
            <a:r>
              <a:rPr lang="en-US" dirty="0" smtClean="0"/>
              <a:t>IS-800.b, National Response Framework, An Introduction </a:t>
            </a:r>
          </a:p>
          <a:p>
            <a:pPr eaLnBrk="1" fontAlgn="auto" hangingPunct="1">
              <a:spcBef>
                <a:spcPts val="0"/>
              </a:spcBef>
              <a:spcAft>
                <a:spcPts val="0"/>
              </a:spcAft>
              <a:defRPr/>
            </a:pPr>
            <a:r>
              <a:rPr lang="en-US" dirty="0" smtClean="0"/>
              <a:t>Ask if your DOT, or another organization, is sponsoring ICS courses and ask to attend them.</a:t>
            </a:r>
          </a:p>
          <a:p>
            <a:pPr eaLnBrk="1" fontAlgn="auto" hangingPunct="1">
              <a:spcBef>
                <a:spcPts val="0"/>
              </a:spcBef>
              <a:spcAft>
                <a:spcPts val="0"/>
              </a:spcAft>
              <a:defRPr/>
            </a:pPr>
            <a:endParaRPr lang="en-US" dirty="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57E47-0CED-47D3-8691-A24708E26B3D}" type="slidenum">
              <a:rPr lang="en-US"/>
              <a:pPr fontAlgn="base">
                <a:spcBef>
                  <a:spcPct val="0"/>
                </a:spcBef>
                <a:spcAft>
                  <a:spcPct val="0"/>
                </a:spcAft>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now have a role in emergency response.  You find yourself contributing more and more time to activities outside your office:  writing plans, taking training courses, participating in exercises.  </a:t>
            </a:r>
          </a:p>
          <a:p>
            <a:pPr eaLnBrk="1" hangingPunct="1">
              <a:spcBef>
                <a:spcPct val="0"/>
              </a:spcBef>
            </a:pPr>
            <a:r>
              <a:rPr lang="en-US" smtClean="0"/>
              <a:t> </a:t>
            </a:r>
          </a:p>
          <a:p>
            <a:pPr eaLnBrk="1" hangingPunct="1">
              <a:spcBef>
                <a:spcPct val="0"/>
              </a:spcBef>
            </a:pPr>
            <a:r>
              <a:rPr lang="en-US" smtClean="0"/>
              <a:t>And, you find that some of your staff members also being assigned to General Staff sections in the DOT EOC.  This can often be the case in the Planning Section, as the other sections generally have some direct link to offices, such as:  Human Resources, Finance, Contracting, Operations and Supply (Logistics).  You will have to make sure they are given time to take courses and attend training and to participate in exercises.  This has the potential to create temporary shortfalls in the coverage of essential functions.</a:t>
            </a:r>
          </a:p>
          <a:p>
            <a:pPr eaLnBrk="1" hangingPunct="1">
              <a:spcBef>
                <a:spcPct val="0"/>
              </a:spcBef>
            </a:pPr>
            <a:r>
              <a:rPr lang="en-US" smtClean="0"/>
              <a:t> </a:t>
            </a:r>
          </a:p>
          <a:p>
            <a:pPr eaLnBrk="1" hangingPunct="1">
              <a:spcBef>
                <a:spcPct val="0"/>
              </a:spcBef>
            </a:pPr>
            <a:r>
              <a:rPr lang="en-US" smtClean="0"/>
              <a:t>There are times during a response that your office may be short personnel, as they go to the EOC or other emergency assignments.  You will need to have a good understanding of the priorities of your day-to-day functions, so the personnel remaining can concentrate on completing the most important work.  A good way to prepare for this is to ensure everyone is cross-trained on office functions.</a:t>
            </a:r>
          </a:p>
          <a:p>
            <a:pPr eaLnBrk="1" hangingPunct="1">
              <a:spcBef>
                <a:spcPct val="0"/>
              </a:spcBef>
            </a:pPr>
            <a:r>
              <a:rPr lang="en-US" smtClean="0"/>
              <a:t>	</a:t>
            </a:r>
          </a:p>
          <a:p>
            <a:pPr eaLnBrk="1" hangingPunct="1">
              <a:spcBef>
                <a:spcPct val="0"/>
              </a:spcBef>
            </a:pPr>
            <a:r>
              <a:rPr lang="en-US" smtClean="0"/>
              <a:t>In some offices, the functions may be aligned so closely to the EOC that emergency support becomes a first priority, e.g., the Contracting Office may have to switch priorities to execute contracts supporting emergency response operations.</a:t>
            </a:r>
          </a:p>
          <a:p>
            <a:pPr eaLnBrk="1" hangingPunct="1">
              <a:spcBef>
                <a:spcPct val="0"/>
              </a:spcBef>
            </a:pPr>
            <a:endParaRPr lang="en-US" smtClean="0"/>
          </a:p>
          <a:p>
            <a:pPr eaLnBrk="1" hangingPunct="1">
              <a:spcBef>
                <a:spcPct val="0"/>
              </a:spcBef>
            </a:pPr>
            <a:r>
              <a:rPr lang="en-US" smtClean="0"/>
              <a:t>Also, consider office succession planning.  Who will be in charge if you are assigned to a position during an emergency?</a:t>
            </a:r>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03574-100A-4EB4-BAD2-F030595C66E9}" type="slidenum">
              <a:rPr lang="en-US"/>
              <a:pPr fontAlgn="base">
                <a:spcBef>
                  <a:spcPct val="0"/>
                </a:spcBef>
                <a:spcAft>
                  <a:spcPct val="0"/>
                </a:spcAft>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briefing has provided you information about:</a:t>
            </a:r>
          </a:p>
          <a:p>
            <a:pPr lvl="1" eaLnBrk="1" hangingPunct="1">
              <a:spcBef>
                <a:spcPct val="0"/>
              </a:spcBef>
              <a:buFontTx/>
              <a:buChar char="•"/>
            </a:pPr>
            <a:r>
              <a:rPr lang="en-US" smtClean="0"/>
              <a:t>  The phases of emergency management,</a:t>
            </a:r>
          </a:p>
          <a:p>
            <a:pPr lvl="1" eaLnBrk="1" hangingPunct="1">
              <a:spcBef>
                <a:spcPct val="0"/>
              </a:spcBef>
              <a:buFontTx/>
              <a:buChar char="•"/>
            </a:pPr>
            <a:r>
              <a:rPr lang="en-US" smtClean="0"/>
              <a:t>  Emergency operations/response plans,</a:t>
            </a:r>
          </a:p>
          <a:p>
            <a:pPr lvl="1" eaLnBrk="1" hangingPunct="1">
              <a:spcBef>
                <a:spcPct val="0"/>
              </a:spcBef>
              <a:buFontTx/>
              <a:buChar char="•"/>
            </a:pPr>
            <a:r>
              <a:rPr lang="en-US" smtClean="0"/>
              <a:t>  NRF and NIMS principles and concepts, and </a:t>
            </a:r>
          </a:p>
          <a:p>
            <a:pPr lvl="1" eaLnBrk="1" hangingPunct="1">
              <a:spcBef>
                <a:spcPct val="0"/>
              </a:spcBef>
              <a:buFontTx/>
              <a:buChar char="•"/>
            </a:pPr>
            <a:r>
              <a:rPr lang="en-US" smtClean="0"/>
              <a:t>  The Incident Command System</a:t>
            </a:r>
          </a:p>
          <a:p>
            <a:pPr lvl="1" eaLnBrk="1" hangingPunct="1">
              <a:spcBef>
                <a:spcPct val="0"/>
              </a:spcBef>
            </a:pPr>
            <a:endParaRPr lang="en-US" smtClean="0"/>
          </a:p>
          <a:p>
            <a:pPr eaLnBrk="1" hangingPunct="1">
              <a:spcBef>
                <a:spcPct val="0"/>
              </a:spcBef>
            </a:pPr>
            <a:r>
              <a:rPr lang="en-US" smtClean="0"/>
              <a:t>To learn more and conduct additional research, some references are provided on the next slide.  If you have comments or questions, contact webmaster@dot.gov.</a:t>
            </a:r>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0039E2-2AE8-4CEC-BB9D-E536E923DCC2}" type="slidenum">
              <a:rPr lang="en-US"/>
              <a:pPr fontAlgn="base">
                <a:spcBef>
                  <a:spcPct val="0"/>
                </a:spcBef>
                <a:spcAft>
                  <a:spcPct val="0"/>
                </a:spcAft>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are on-line reference sources.  You should also contact your DOT Emergency Coordinator who can give you DOT-specific information.  When you start talking, your interest may well be interpreted as a desire to work more closely in the area of Emergency Management – go for it!</a:t>
            </a:r>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D16AC-0438-4261-ACE3-685D25F300FB}" type="slidenum">
              <a:rPr lang="en-US"/>
              <a:pPr fontAlgn="base">
                <a:spcBef>
                  <a:spcPct val="0"/>
                </a:spcBef>
                <a:spcAft>
                  <a:spcPct val="0"/>
                </a:spcAft>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75150"/>
            <a:ext cx="5486400" cy="4376738"/>
          </a:xfrm>
        </p:spPr>
        <p:txBody>
          <a:bodyPr>
            <a:noAutofit/>
          </a:bodyPr>
          <a:lstStyle/>
          <a:p>
            <a:pPr marL="342707" indent="-232722" eaLnBrk="1" fontAlgn="auto" hangingPunct="1">
              <a:spcBef>
                <a:spcPts val="0"/>
              </a:spcBef>
              <a:spcAft>
                <a:spcPts val="0"/>
              </a:spcAft>
              <a:buFont typeface="Arial" pitchFamily="34" charset="0"/>
              <a:buChar char="•"/>
              <a:defRPr/>
            </a:pPr>
            <a:r>
              <a:rPr lang="en-US" b="1" dirty="0" smtClean="0">
                <a:cs typeface="Arial" pitchFamily="34" charset="0"/>
              </a:rPr>
              <a:t>Response</a:t>
            </a:r>
            <a:r>
              <a:rPr lang="en-US" dirty="0" smtClean="0">
                <a:cs typeface="Arial" pitchFamily="34" charset="0"/>
              </a:rPr>
              <a:t> – In the response phase, governments take direct action to save lives, protect property, care for victims, and mitigate the amount of damage.  Response operations begin at the local level with emergency services, including police, fire and/or emergency medical activities and public works.  If the disaster or emergency impacts a large area, such as a wildland fire or flood, people may be displaced and require emergency shelter.   Transportation infrastructure and systems also play a role in response operations:  highways are designated as evacuation routes from areas threatened by hurricanes, aviation and rail assets can move people out of danger; ferries and other watercraft can be instrumental in rescue efforts such as those that occurred after the ditching of US Air Flight 1549 in the Hudson River.</a:t>
            </a:r>
          </a:p>
          <a:p>
            <a:pPr marL="342707" indent="-232722" eaLnBrk="1" fontAlgn="auto" hangingPunct="1">
              <a:spcBef>
                <a:spcPts val="0"/>
              </a:spcBef>
              <a:spcAft>
                <a:spcPts val="0"/>
              </a:spcAft>
              <a:buFont typeface="Arial" pitchFamily="34" charset="0"/>
              <a:buChar char="•"/>
              <a:defRPr/>
            </a:pPr>
            <a:endParaRPr lang="en-US" dirty="0" smtClean="0">
              <a:cs typeface="Arial" pitchFamily="34" charset="0"/>
            </a:endParaRPr>
          </a:p>
          <a:p>
            <a:pPr marL="342707" indent="-232722" eaLnBrk="1" fontAlgn="auto" hangingPunct="1">
              <a:spcBef>
                <a:spcPts val="0"/>
              </a:spcBef>
              <a:spcAft>
                <a:spcPts val="0"/>
              </a:spcAft>
              <a:buFont typeface="Arial" pitchFamily="34" charset="0"/>
              <a:buChar char="•"/>
              <a:defRPr/>
            </a:pPr>
            <a:r>
              <a:rPr lang="en-US" b="1" dirty="0" smtClean="0">
                <a:cs typeface="Arial" pitchFamily="34" charset="0"/>
              </a:rPr>
              <a:t>Recovery</a:t>
            </a:r>
            <a:r>
              <a:rPr lang="en-US" dirty="0" smtClean="0">
                <a:cs typeface="Arial" pitchFamily="34" charset="0"/>
              </a:rPr>
              <a:t> – Recovery efforts are primarily concerned with actions that involve rebuilding destroyed property, re-employment, and the repair of other essential infrastructure.   During recovery, mitigation means rebuilding in such a way as to reduce the probability of the same consequences occurring from a similar event.  Recovery and mitigation of transportation infrastructure is generally the responsibility of infrastructure owners with the support of State agencies and Federal assistance.</a:t>
            </a:r>
          </a:p>
          <a:p>
            <a:pPr eaLnBrk="1" fontAlgn="auto" hangingPunct="1">
              <a:spcBef>
                <a:spcPts val="0"/>
              </a:spcBef>
              <a:spcAft>
                <a:spcPts val="0"/>
              </a:spcAft>
              <a:defRPr/>
            </a:pPr>
            <a:endParaRPr lang="en-US" dirty="0" smtClean="0">
              <a:cs typeface="Arial" pitchFamily="34" charset="0"/>
            </a:endParaRPr>
          </a:p>
          <a:p>
            <a:pPr eaLnBrk="1" fontAlgn="auto" hangingPunct="1">
              <a:spcBef>
                <a:spcPts val="0"/>
              </a:spcBef>
              <a:spcAft>
                <a:spcPts val="0"/>
              </a:spcAft>
              <a:defRPr/>
            </a:pPr>
            <a:r>
              <a:rPr lang="en-US" dirty="0" smtClean="0"/>
              <a:t>Your State DOT has a role in all four (4) phases of emergency management. </a:t>
            </a:r>
          </a:p>
          <a:p>
            <a:pPr eaLnBrk="1" fontAlgn="auto" hangingPunct="1">
              <a:spcBef>
                <a:spcPts val="0"/>
              </a:spcBef>
              <a:spcAft>
                <a:spcPts val="0"/>
              </a:spcAft>
              <a:defRPr/>
            </a:pPr>
            <a:endParaRPr lang="en-US" dirty="0" smtClean="0">
              <a:cs typeface="Arial" pitchFamily="34" charset="0"/>
            </a:endParaRPr>
          </a:p>
          <a:p>
            <a:pPr eaLnBrk="1" fontAlgn="auto" hangingPunct="1">
              <a:spcBef>
                <a:spcPts val="0"/>
              </a:spcBef>
              <a:spcAft>
                <a:spcPts val="0"/>
              </a:spcAft>
              <a:defRPr/>
            </a:pPr>
            <a:r>
              <a:rPr lang="en-US" dirty="0" smtClean="0">
                <a:cs typeface="Arial" pitchFamily="34" charset="0"/>
              </a:rPr>
              <a:t>In terms of time, response is relatively short, whereas recovery can take years depending on the extent of damage.</a:t>
            </a:r>
            <a:endParaRPr lang="en-US" dirty="0">
              <a:cs typeface="Arial" pitchFamily="34" charset="0"/>
            </a:endParaRP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28B619-A153-4CCE-B1E2-8B985B3195D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Federal Emergency Management Agency (FEMA) has a hazard mitigation assessment and planning process for local officials to use to conduct hazard assessments and create plans for mitigating the hazards.</a:t>
            </a:r>
          </a:p>
          <a:p>
            <a:pPr eaLnBrk="1" hangingPunct="1">
              <a:spcBef>
                <a:spcPct val="0"/>
              </a:spcBef>
            </a:pPr>
            <a:endParaRPr lang="en-US" smtClean="0"/>
          </a:p>
          <a:p>
            <a:pPr eaLnBrk="1" hangingPunct="1">
              <a:spcBef>
                <a:spcPct val="0"/>
              </a:spcBef>
            </a:pPr>
            <a:r>
              <a:rPr lang="en-US" smtClean="0"/>
              <a:t>It is important that these assessments and plans include transportation infrastructure.  Funding for transportation infrastructure mitigation will normally come from sources other than FEMA resources.  Transportation infrastructure should be integrated into overall hazard mitigation assessment and mitigation plans  because of the interdependencies of transportation infrastructure with non-transportation infrastructure such as highway bridges carrying communications lines or rail lines carrying fuel for power plants.</a:t>
            </a:r>
          </a:p>
          <a:p>
            <a:pPr eaLnBrk="1" hangingPunct="1">
              <a:spcBef>
                <a:spcPct val="0"/>
              </a:spcBef>
            </a:pPr>
            <a:endParaRPr lang="en-US" smtClean="0"/>
          </a:p>
          <a:p>
            <a:pPr eaLnBrk="1" hangingPunct="1">
              <a:spcBef>
                <a:spcPct val="0"/>
              </a:spcBef>
            </a:pPr>
            <a:r>
              <a:rPr lang="en-US" smtClean="0"/>
              <a:t>Mitigation of transportation infrastructure may occur under the oversight of the State DOT, depending on the State and the type of infrastructure.  In most cases, it will be done by private contractors, but under contracts managed by the State DOT.</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89FCB-276F-4B27-9703-B4EB0EC5E763}"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Hazard Identification</a:t>
            </a:r>
          </a:p>
          <a:p>
            <a:pPr eaLnBrk="1" hangingPunct="1">
              <a:spcBef>
                <a:spcPct val="0"/>
              </a:spcBef>
            </a:pPr>
            <a:r>
              <a:rPr lang="en-US" smtClean="0"/>
              <a:t>The first step in preparing is identifying the threats and hazards that a State faces.  This step provides the answer to the question:  </a:t>
            </a:r>
            <a:r>
              <a:rPr lang="en-US" b="1" smtClean="0"/>
              <a:t>What is the basis for the plan?  </a:t>
            </a:r>
            <a:r>
              <a:rPr lang="en-US" smtClean="0"/>
              <a:t>For example, Southern coastal states are particularly vulnerable to hurricanes, while Midwest states are vulnerable to floods and tornadoes, the West Coast and Midwest must plan for earthquakes, and most Northern states face severe winter storms.  All states face the threat of terrorist or criminal caused incidents and accidents causing chemical spills or contamination from nuclear power plants.</a:t>
            </a:r>
          </a:p>
          <a:p>
            <a:pPr eaLnBrk="1" hangingPunct="1">
              <a:spcBef>
                <a:spcPct val="0"/>
              </a:spcBef>
            </a:pPr>
            <a:endParaRPr lang="en-US" smtClean="0"/>
          </a:p>
          <a:p>
            <a:pPr eaLnBrk="1" hangingPunct="1">
              <a:spcBef>
                <a:spcPct val="0"/>
              </a:spcBef>
            </a:pPr>
            <a:r>
              <a:rPr lang="en-US" smtClean="0"/>
              <a:t>The State DOT responsibility is to identify hazards and threats facing the State’s transportation infrastructure.  Transportation infrastructure is particularly vulnerable to a variety of hazards and threats, including: </a:t>
            </a:r>
          </a:p>
          <a:p>
            <a:pPr lvl="1" eaLnBrk="1" hangingPunct="1">
              <a:spcBef>
                <a:spcPct val="0"/>
              </a:spcBef>
              <a:buFontTx/>
              <a:buChar char="•"/>
            </a:pPr>
            <a:r>
              <a:rPr lang="en-US" smtClean="0"/>
              <a:t>  earthquakes – weakening and collapse of bridges, </a:t>
            </a:r>
          </a:p>
          <a:p>
            <a:pPr lvl="1" eaLnBrk="1" hangingPunct="1">
              <a:spcBef>
                <a:spcPct val="0"/>
              </a:spcBef>
              <a:buFontTx/>
              <a:buChar char="•"/>
            </a:pPr>
            <a:r>
              <a:rPr lang="en-US" smtClean="0"/>
              <a:t>  floods – erosion of bridge supports and roadbeds, </a:t>
            </a:r>
          </a:p>
          <a:p>
            <a:pPr lvl="1" eaLnBrk="1" hangingPunct="1">
              <a:spcBef>
                <a:spcPct val="0"/>
              </a:spcBef>
              <a:buFontTx/>
              <a:buChar char="•"/>
            </a:pPr>
            <a:r>
              <a:rPr lang="en-US" smtClean="0"/>
              <a:t>  accidents – damage caused by large vehicles,</a:t>
            </a:r>
          </a:p>
          <a:p>
            <a:pPr lvl="1" eaLnBrk="1" hangingPunct="1">
              <a:spcBef>
                <a:spcPct val="0"/>
              </a:spcBef>
              <a:buFontTx/>
              <a:buChar char="•"/>
            </a:pPr>
            <a:r>
              <a:rPr lang="en-US" smtClean="0"/>
              <a:t>  fires – weakening bridge supports and concrete roads, and,</a:t>
            </a:r>
          </a:p>
          <a:p>
            <a:pPr lvl="1" eaLnBrk="1" hangingPunct="1">
              <a:spcBef>
                <a:spcPct val="0"/>
              </a:spcBef>
              <a:buFontTx/>
              <a:buChar char="•"/>
            </a:pPr>
            <a:r>
              <a:rPr lang="en-US" smtClean="0"/>
              <a:t>  terrorism – bridges and tunnels can be damaged/destroyed by explosions or the cutting of cables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8B9B1-3376-40EC-BB4B-1BBC8EED2013}"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 descr="fhwa_pic.gif"/>
          <p:cNvPicPr>
            <a:picLocks noChangeAspect="1"/>
          </p:cNvPicPr>
          <p:nvPr userDrawn="1"/>
        </p:nvPicPr>
        <p:blipFill>
          <a:blip r:embed="rId2"/>
          <a:stretch>
            <a:fillRect/>
          </a:stretch>
        </p:blipFill>
        <p:spPr>
          <a:xfrm>
            <a:off x="5473700" y="5757863"/>
            <a:ext cx="3378200" cy="884237"/>
          </a:xfrm>
          <a:prstGeom prst="rect">
            <a:avLst/>
          </a:prstGeom>
          <a:ln w="38100">
            <a:solidFill>
              <a:schemeClr val="tx1">
                <a:lumMod val="50000"/>
              </a:schemeClr>
            </a:solidFill>
          </a:ln>
        </p:spPr>
      </p:pic>
      <p:pic>
        <p:nvPicPr>
          <p:cNvPr id="3" name="Picture 4"/>
          <p:cNvPicPr>
            <a:picLocks noChangeAspect="1" noChangeArrowheads="1"/>
          </p:cNvPicPr>
          <p:nvPr userDrawn="1"/>
        </p:nvPicPr>
        <p:blipFill>
          <a:blip r:embed="rId3"/>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71F1E84-17AA-4A9F-8F2B-5DAAFA5E60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41C8C-E00E-47C1-9B0D-4F239DCA1C0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descr="fhwa_pic.gif"/>
          <p:cNvPicPr>
            <a:picLocks noChangeAspect="1"/>
          </p:cNvPicPr>
          <p:nvPr userDrawn="1"/>
        </p:nvPicPr>
        <p:blipFill>
          <a:blip r:embed="rId2"/>
          <a:stretch>
            <a:fillRect/>
          </a:stretch>
        </p:blipFill>
        <p:spPr>
          <a:xfrm>
            <a:off x="5473700" y="5757863"/>
            <a:ext cx="3378200" cy="884237"/>
          </a:xfrm>
          <a:prstGeom prst="rect">
            <a:avLst/>
          </a:prstGeom>
          <a:ln w="38100">
            <a:solidFill>
              <a:schemeClr val="tx1">
                <a:lumMod val="50000"/>
              </a:schemeClr>
            </a:solidFill>
          </a:ln>
        </p:spPr>
      </p:pic>
      <p:pic>
        <p:nvPicPr>
          <p:cNvPr id="3" name="Picture 2"/>
          <p:cNvPicPr>
            <a:picLocks noChangeAspect="1" noChangeArrowheads="1"/>
          </p:cNvPicPr>
          <p:nvPr userDrawn="1"/>
        </p:nvPicPr>
        <p:blipFill>
          <a:blip r:embed="rId3"/>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hwa_pic.gif"/>
          <p:cNvPicPr>
            <a:picLocks noChangeAspect="1"/>
          </p:cNvPicPr>
          <p:nvPr userDrawn="1"/>
        </p:nvPicPr>
        <p:blipFill>
          <a:blip r:embed="rId2"/>
          <a:stretch>
            <a:fillRect/>
          </a:stretch>
        </p:blipFill>
        <p:spPr>
          <a:xfrm>
            <a:off x="5473700" y="5757863"/>
            <a:ext cx="3378200" cy="884237"/>
          </a:xfrm>
          <a:prstGeom prst="rect">
            <a:avLst/>
          </a:prstGeom>
          <a:ln w="38100">
            <a:solidFill>
              <a:schemeClr val="tx1">
                <a:lumMod val="50000"/>
              </a:schemeClr>
            </a:solidFill>
          </a:ln>
        </p:spPr>
      </p:pic>
      <p:pic>
        <p:nvPicPr>
          <p:cNvPr id="5" name="Picture 9"/>
          <p:cNvPicPr>
            <a:picLocks noChangeAspect="1" noChangeArrowheads="1"/>
          </p:cNvPicPr>
          <p:nvPr userDrawn="1"/>
        </p:nvPicPr>
        <p:blipFill>
          <a:blip r:embed="rId3"/>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5"/>
          <p:cNvSpPr>
            <a:spLocks noGrp="1"/>
          </p:cNvSpPr>
          <p:nvPr>
            <p:ph type="sldNum" sz="quarter" idx="10"/>
          </p:nvPr>
        </p:nvSpPr>
        <p:spPr>
          <a:xfrm>
            <a:off x="8229600" y="6473825"/>
            <a:ext cx="758825" cy="247650"/>
          </a:xfrm>
        </p:spPr>
        <p:txBody>
          <a:bodyPr/>
          <a:lstStyle>
            <a:lvl1pPr>
              <a:defRPr/>
            </a:lvl1pPr>
          </a:lstStyle>
          <a:p>
            <a:pPr>
              <a:defRPr/>
            </a:pPr>
            <a:fld id="{0D1A54DC-CE63-4EBA-A30A-35D01B4C00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a:xfrm>
            <a:off x="5715000" y="6477000"/>
            <a:ext cx="762000" cy="244475"/>
          </a:xfrm>
        </p:spPr>
        <p:txBody>
          <a:bodyPr/>
          <a:lstStyle>
            <a:lvl1pPr>
              <a:defRPr/>
            </a:lvl1pPr>
          </a:lstStyle>
          <a:p>
            <a:pPr>
              <a:defRPr/>
            </a:pPr>
            <a:fld id="{10A395AF-8508-4DC3-AAFE-DF3EEFB8189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B9349BF-6858-4EB5-826C-DB8565293A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DD4DA44-6246-47BD-BB92-8ACFD35180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DC6AD5E-C1A8-42E6-8EA4-1266D1A112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AA7E299-08B8-4FB7-90C0-5B8491051E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99B67E0-E29D-4A80-B079-64606F1B0FF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59AE7AA5-2DA2-446C-B07A-B17DEDB828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62484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8E488EBE-AA29-43C4-87F6-ECCFC4ADC077}"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 id="2147483671" r:id="rId6"/>
    <p:sldLayoutId id="2147483677" r:id="rId7"/>
    <p:sldLayoutId id="2147483678" r:id="rId8"/>
    <p:sldLayoutId id="2147483679" r:id="rId9"/>
    <p:sldLayoutId id="2147483670" r:id="rId10"/>
    <p:sldLayoutId id="2147483680" r:id="rId11"/>
    <p:sldLayoutId id="2147483681" r:id="rId12"/>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reystoneefc.com/images/GEFCImages/teamwork.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www.greystoneefc.com/images/GEFCImages/teamwork.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imgres?imgurl=http://www.emergencytrainingsystems.com/IMAGES/I300.jpg&amp;imgrefurl=http://www.emergencytrainingsystems.com/incidentcommandtrain.htm&amp;usg=__5o01jKS3Bkqeyh8ModglKpPBhks=&amp;h=215&amp;w=283&amp;sz=30&amp;hl=en&amp;start=75&amp;tbnid=mmmc1hL1vDOpeM:&amp;tbnh=87&amp;tbnw=114&amp;prev=/images?q=incident+command+system&amp;gbv=2&amp;ndsp=20&amp;hl=en&amp;sa=N&amp;start=6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emergencytrainingsystems.com/IMAGES/I300.jpg&amp;imgrefurl=http://www.emergencytrainingsystems.com/incidentcommandtrain.htm&amp;usg=__5o01jKS3Bkqeyh8ModglKpPBhks=&amp;h=215&amp;w=283&amp;sz=30&amp;hl=en&amp;start=75&amp;tbnid=mmmc1hL1vDOpeM:&amp;tbnh=87&amp;tbnw=114&amp;prev=/images?q=incident+command+system&amp;gbv=2&amp;ndsp=20&amp;hl=en&amp;sa=N&amp;start=6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http://www.emergencytrainingsystems.com/IMAGES/I300.jpg&amp;imgrefurl=http://www.emergencytrainingsystems.com/incidentcommandtrain.htm&amp;usg=__5o01jKS3Bkqeyh8ModglKpPBhks=&amp;h=215&amp;w=283&amp;sz=30&amp;hl=en&amp;start=75&amp;tbnid=mmmc1hL1vDOpeM:&amp;tbnh=87&amp;tbnw=114&amp;prev=/images?q=incident+command+system&amp;gbv=2&amp;ndsp=20&amp;hl=en&amp;sa=N&amp;start=6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imgres?imgurl=http://www.emergencytrainingsystems.com/IMAGES/I300.jpg&amp;imgrefurl=http://www.emergencytrainingsystems.com/incidentcommandtrain.htm&amp;usg=__5o01jKS3Bkqeyh8ModglKpPBhks=&amp;h=215&amp;w=283&amp;sz=30&amp;hl=en&amp;start=75&amp;tbnid=mmmc1hL1vDOpeM:&amp;tbnh=87&amp;tbnw=114&amp;prev=/images?q=incident+command+system&amp;gbv=2&amp;ndsp=20&amp;hl=en&amp;sa=N&amp;start=6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ismaps.fema.gov/2003graphics/em3180/em_3180.jp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hyperlink" Target="http://www.gismaps.fema.gov/2003graphics/em3180/em_3180.jp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hyperlink" Target="http://www.twp.washington.nj.us/images/flood.jp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images.google.com/imgres?imgurl=http://farm4.static.flickr.com/3293/2947344154_10c3d690fd.jpg?v=0&amp;imgrefurl=http://flickr.com/photos/88158121@N00/2947344154&amp;usg=__zpRdeQZt7gTHS8g1OdsMdbtXvUc=&amp;h=334&amp;w=500&amp;sz=106&amp;hl=en&amp;start=171&amp;tbnid=OPhLhj5ul-nb6M:&amp;tbnh=87&amp;tbnw=130&amp;prev=/images?q=hazard+mitigation&amp;gbv=2&amp;ndsp=20&amp;hl=en&amp;sa=N&amp;start=160"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6.xml.rels><?xml version="1.0" encoding="UTF-8" standalone="yes"?>
<Relationships xmlns="http://schemas.openxmlformats.org/package/2006/relationships"><Relationship Id="rId3" Type="http://schemas.openxmlformats.org/officeDocument/2006/relationships/hyperlink" Target="http://www.fema.gov/emergency/nr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fhwa.dot.gov/security/emergencymgmt/profcapacitybldg/" TargetMode="External"/><Relationship Id="rId5" Type="http://schemas.openxmlformats.org/officeDocument/2006/relationships/hyperlink" Target="http://training.fema.gov/IS/" TargetMode="External"/><Relationship Id="rId4" Type="http://schemas.openxmlformats.org/officeDocument/2006/relationships/hyperlink" Target="http://www.fema.gov/emergency/ni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6386"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1268" name="TextBox 3"/>
          <p:cNvSpPr txBox="1">
            <a:spLocks noChangeArrowheads="1"/>
          </p:cNvSpPr>
          <p:nvPr/>
        </p:nvSpPr>
        <p:spPr bwMode="auto">
          <a:xfrm>
            <a:off x="1066800" y="609600"/>
            <a:ext cx="7391400" cy="473975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3600" b="1" dirty="0"/>
              <a:t>Security and </a:t>
            </a:r>
          </a:p>
          <a:p>
            <a:pPr algn="ctr" fontAlgn="auto">
              <a:lnSpc>
                <a:spcPct val="150000"/>
              </a:lnSpc>
              <a:spcBef>
                <a:spcPts val="0"/>
              </a:spcBef>
              <a:spcAft>
                <a:spcPts val="0"/>
              </a:spcAft>
              <a:defRPr/>
            </a:pPr>
            <a:r>
              <a:rPr lang="en-US" sz="3600" b="1" dirty="0"/>
              <a:t>Emergency Management - </a:t>
            </a:r>
          </a:p>
          <a:p>
            <a:pPr algn="ctr" fontAlgn="auto">
              <a:lnSpc>
                <a:spcPct val="150000"/>
              </a:lnSpc>
              <a:spcBef>
                <a:spcPts val="0"/>
              </a:spcBef>
              <a:spcAft>
                <a:spcPts val="0"/>
              </a:spcAft>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 Information Briefing</a:t>
            </a:r>
          </a:p>
          <a:p>
            <a:pPr algn="ctr" fontAlgn="auto">
              <a:spcBef>
                <a:spcPts val="0"/>
              </a:spcBef>
              <a:spcAft>
                <a:spcPts val="0"/>
              </a:spcAft>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a:t>
            </a:r>
          </a:p>
          <a:p>
            <a:pPr algn="ctr" fontAlgn="auto">
              <a:spcBef>
                <a:spcPts val="0"/>
              </a:spcBef>
              <a:spcAft>
                <a:spcPts val="0"/>
              </a:spcAft>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Supervisors and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Managers </a:t>
            </a:r>
          </a:p>
          <a:p>
            <a:pPr algn="ctr" fontAlgn="auto">
              <a:spcBef>
                <a:spcPts val="0"/>
              </a:spcBef>
              <a:spcAft>
                <a:spcPts val="0"/>
              </a:spcAft>
              <a:defRPr/>
            </a:pPr>
            <a:r>
              <a:rPr lang="en-US" sz="3600" b="1" dirty="0">
                <a:cs typeface="Arial" charset="0"/>
              </a:rPr>
              <a:t>in </a:t>
            </a:r>
          </a:p>
          <a:p>
            <a:pPr algn="ctr" fontAlgn="auto">
              <a:spcBef>
                <a:spcPts val="0"/>
              </a:spcBef>
              <a:spcAft>
                <a:spcPts val="0"/>
              </a:spcAft>
              <a:defRPr/>
            </a:pPr>
            <a:r>
              <a:rPr lang="en-US" sz="3600" b="1" dirty="0"/>
              <a:t>State Departments of Transportation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preparedness</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Identify hazards/threats</a:t>
            </a:r>
          </a:p>
          <a:p>
            <a:pPr eaLnBrk="1" fontAlgn="auto" hangingPunct="1">
              <a:spcAft>
                <a:spcPts val="0"/>
              </a:spcAft>
              <a:buFont typeface="Wingdings 2"/>
              <a:buChar char=""/>
              <a:defRPr/>
            </a:pPr>
            <a:r>
              <a:rPr lang="en-US" dirty="0" smtClean="0"/>
              <a:t>Planning</a:t>
            </a:r>
          </a:p>
          <a:p>
            <a:pPr eaLnBrk="1" fontAlgn="auto" hangingPunct="1">
              <a:spcAft>
                <a:spcPts val="0"/>
              </a:spcAft>
              <a:buFont typeface="Wingdings 2"/>
              <a:buChar char=""/>
              <a:defRPr/>
            </a:pPr>
            <a:r>
              <a:rPr lang="en-US" dirty="0" smtClean="0">
                <a:solidFill>
                  <a:schemeClr val="bg1">
                    <a:lumMod val="65000"/>
                  </a:schemeClr>
                </a:solidFill>
              </a:rPr>
              <a:t>Training</a:t>
            </a:r>
          </a:p>
          <a:p>
            <a:pPr eaLnBrk="1" fontAlgn="auto" hangingPunct="1">
              <a:spcAft>
                <a:spcPts val="0"/>
              </a:spcAft>
              <a:buFont typeface="Wingdings 2"/>
              <a:buChar char=""/>
              <a:defRPr/>
            </a:pPr>
            <a:r>
              <a:rPr lang="en-US" dirty="0" smtClean="0">
                <a:solidFill>
                  <a:schemeClr val="bg1">
                    <a:lumMod val="65000"/>
                  </a:schemeClr>
                </a:solidFill>
              </a:rPr>
              <a:t>Exercising</a:t>
            </a:r>
          </a:p>
          <a:p>
            <a:pPr eaLnBrk="1" fontAlgn="auto" hangingPunct="1">
              <a:spcAft>
                <a:spcPts val="0"/>
              </a:spcAft>
              <a:buFont typeface="Wingdings 2"/>
              <a:buChar char=""/>
              <a:defRPr/>
            </a:pPr>
            <a:r>
              <a:rPr lang="en-US" dirty="0" smtClean="0">
                <a:solidFill>
                  <a:schemeClr val="bg1">
                    <a:lumMod val="65000"/>
                  </a:schemeClr>
                </a:solidFill>
              </a:rPr>
              <a:t>After Action Improvement</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DE543897-335F-440A-9D6D-83CCE9706481}" type="slidenum">
              <a:rPr lang="en-US"/>
              <a:pPr>
                <a:defRPr/>
              </a:pPr>
              <a:t>10</a:t>
            </a:fld>
            <a:endParaRPr lang="en-US" dirty="0"/>
          </a:p>
        </p:txBody>
      </p:sp>
      <p:pic>
        <p:nvPicPr>
          <p:cNvPr id="34820" name="Picture 4" descr="Unified command in garage.jpg"/>
          <p:cNvPicPr>
            <a:picLocks noChangeAspect="1"/>
          </p:cNvPicPr>
          <p:nvPr/>
        </p:nvPicPr>
        <p:blipFill>
          <a:blip r:embed="rId3"/>
          <a:srcRect/>
          <a:stretch>
            <a:fillRect/>
          </a:stretch>
        </p:blipFill>
        <p:spPr bwMode="auto">
          <a:xfrm>
            <a:off x="5299075" y="1916113"/>
            <a:ext cx="3260725" cy="217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preparedness</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Identify hazards/threats</a:t>
            </a:r>
          </a:p>
          <a:p>
            <a:pPr eaLnBrk="1" fontAlgn="auto" hangingPunct="1">
              <a:spcAft>
                <a:spcPts val="0"/>
              </a:spcAft>
              <a:buFont typeface="Wingdings 2"/>
              <a:buChar char=""/>
              <a:defRPr/>
            </a:pPr>
            <a:r>
              <a:rPr lang="en-US" dirty="0" smtClean="0">
                <a:solidFill>
                  <a:schemeClr val="bg1">
                    <a:lumMod val="65000"/>
                  </a:schemeClr>
                </a:solidFill>
              </a:rPr>
              <a:t>Planning</a:t>
            </a:r>
          </a:p>
          <a:p>
            <a:pPr eaLnBrk="1" fontAlgn="auto" hangingPunct="1">
              <a:spcAft>
                <a:spcPts val="0"/>
              </a:spcAft>
              <a:buFont typeface="Wingdings 2"/>
              <a:buChar char=""/>
              <a:defRPr/>
            </a:pPr>
            <a:r>
              <a:rPr lang="en-US" dirty="0" smtClean="0"/>
              <a:t>Training</a:t>
            </a:r>
          </a:p>
          <a:p>
            <a:pPr eaLnBrk="1" fontAlgn="auto" hangingPunct="1">
              <a:spcAft>
                <a:spcPts val="0"/>
              </a:spcAft>
              <a:buFont typeface="Wingdings 2"/>
              <a:buChar char=""/>
              <a:defRPr/>
            </a:pPr>
            <a:r>
              <a:rPr lang="en-US" dirty="0" smtClean="0"/>
              <a:t>Exercising</a:t>
            </a:r>
          </a:p>
          <a:p>
            <a:pPr eaLnBrk="1" fontAlgn="auto" hangingPunct="1">
              <a:spcAft>
                <a:spcPts val="0"/>
              </a:spcAft>
              <a:buFont typeface="Wingdings 2"/>
              <a:buChar char=""/>
              <a:defRPr/>
            </a:pPr>
            <a:r>
              <a:rPr lang="en-US" dirty="0" smtClean="0"/>
              <a:t>After Action Improvement</a:t>
            </a:r>
            <a:endParaRPr lang="en-US" dirty="0"/>
          </a:p>
        </p:txBody>
      </p:sp>
      <p:sp>
        <p:nvSpPr>
          <p:cNvPr id="4" name="Slide Number Placeholder 3"/>
          <p:cNvSpPr>
            <a:spLocks noGrp="1"/>
          </p:cNvSpPr>
          <p:nvPr>
            <p:ph type="sldNum" sz="quarter" idx="10"/>
          </p:nvPr>
        </p:nvSpPr>
        <p:spPr/>
        <p:txBody>
          <a:bodyPr/>
          <a:lstStyle/>
          <a:p>
            <a:pPr>
              <a:defRPr/>
            </a:pPr>
            <a:fld id="{A7C0573E-35B5-4D0A-BF5A-BBB954BF325F}" type="slidenum">
              <a:rPr lang="en-US"/>
              <a:pPr>
                <a:defRPr/>
              </a:pPr>
              <a:t>11</a:t>
            </a:fld>
            <a:endParaRPr lang="en-US" dirty="0"/>
          </a:p>
        </p:txBody>
      </p:sp>
      <p:pic>
        <p:nvPicPr>
          <p:cNvPr id="36868" name="Picture 4" descr="Unified command in garage.jpg"/>
          <p:cNvPicPr>
            <a:picLocks noChangeAspect="1"/>
          </p:cNvPicPr>
          <p:nvPr/>
        </p:nvPicPr>
        <p:blipFill>
          <a:blip r:embed="rId3"/>
          <a:srcRect/>
          <a:stretch>
            <a:fillRect/>
          </a:stretch>
        </p:blipFill>
        <p:spPr bwMode="auto">
          <a:xfrm>
            <a:off x="5194300" y="1916113"/>
            <a:ext cx="3365500" cy="225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operations plans</a:t>
            </a:r>
            <a:endParaRPr lang="en-US" dirty="0"/>
          </a:p>
        </p:txBody>
      </p:sp>
      <p:sp>
        <p:nvSpPr>
          <p:cNvPr id="38914" name="Content Placeholder 2"/>
          <p:cNvSpPr>
            <a:spLocks noGrp="1"/>
          </p:cNvSpPr>
          <p:nvPr>
            <p:ph idx="1"/>
          </p:nvPr>
        </p:nvSpPr>
        <p:spPr>
          <a:xfrm>
            <a:off x="476250" y="1639888"/>
            <a:ext cx="2962275" cy="3297237"/>
          </a:xfrm>
        </p:spPr>
        <p:txBody>
          <a:bodyPr/>
          <a:lstStyle/>
          <a:p>
            <a:pPr eaLnBrk="1" hangingPunct="1"/>
            <a:r>
              <a:rPr lang="en-US" smtClean="0"/>
              <a:t>What’s in an Emergency Operations Plan?</a:t>
            </a:r>
          </a:p>
          <a:p>
            <a:pPr lvl="1" eaLnBrk="1" hangingPunct="1">
              <a:buFont typeface="Wingdings 2" pitchFamily="18" charset="2"/>
              <a:buNone/>
            </a:pPr>
            <a:endParaRPr lang="en-US" smtClean="0"/>
          </a:p>
        </p:txBody>
      </p:sp>
      <p:sp>
        <p:nvSpPr>
          <p:cNvPr id="4" name="Slide Number Placeholder 3"/>
          <p:cNvSpPr>
            <a:spLocks noGrp="1"/>
          </p:cNvSpPr>
          <p:nvPr>
            <p:ph type="sldNum" sz="quarter" idx="10"/>
          </p:nvPr>
        </p:nvSpPr>
        <p:spPr/>
        <p:txBody>
          <a:bodyPr/>
          <a:lstStyle/>
          <a:p>
            <a:pPr>
              <a:defRPr/>
            </a:pPr>
            <a:fld id="{A7468E80-644A-459A-9647-09103A069E20}" type="slidenum">
              <a:rPr lang="en-US"/>
              <a:pPr>
                <a:defRPr/>
              </a:pPr>
              <a:t>12</a:t>
            </a:fld>
            <a:endParaRPr lang="en-US" dirty="0"/>
          </a:p>
        </p:txBody>
      </p:sp>
      <p:grpSp>
        <p:nvGrpSpPr>
          <p:cNvPr id="38916" name="Group 5"/>
          <p:cNvGrpSpPr>
            <a:grpSpLocks/>
          </p:cNvGrpSpPr>
          <p:nvPr/>
        </p:nvGrpSpPr>
        <p:grpSpPr bwMode="auto">
          <a:xfrm>
            <a:off x="3582988" y="1758950"/>
            <a:ext cx="5011737" cy="2776538"/>
            <a:chOff x="2267259" y="1942105"/>
            <a:chExt cx="5999948" cy="2984910"/>
          </a:xfrm>
        </p:grpSpPr>
        <p:sp>
          <p:nvSpPr>
            <p:cNvPr id="7" name="TextBox 6"/>
            <p:cNvSpPr txBox="1"/>
            <p:nvPr/>
          </p:nvSpPr>
          <p:spPr>
            <a:xfrm>
              <a:off x="2267259" y="2397778"/>
              <a:ext cx="2919202" cy="2216922"/>
            </a:xfrm>
            <a:prstGeom prst="rect">
              <a:avLst/>
            </a:prstGeom>
            <a:solidFill>
              <a:schemeClr val="accent1">
                <a:lumMod val="40000"/>
                <a:lumOff val="60000"/>
              </a:schemeClr>
            </a:solidFill>
            <a:ln>
              <a:solidFill>
                <a:schemeClr val="accent3">
                  <a:lumMod val="75000"/>
                </a:schemeClr>
              </a:solidFill>
            </a:ln>
          </p:spPr>
          <p:txBody>
            <a:bodyPr>
              <a:spAutoFit/>
            </a:bodyPr>
            <a:lstStyle/>
            <a:p>
              <a:pPr algn="ctr" fontAlgn="auto">
                <a:spcBef>
                  <a:spcPts val="0"/>
                </a:spcBef>
                <a:spcAft>
                  <a:spcPts val="0"/>
                </a:spcAft>
                <a:defRPr/>
              </a:pPr>
              <a:r>
                <a:rPr lang="en-US" sz="3200" dirty="0">
                  <a:latin typeface="+mn-lt"/>
                </a:rPr>
                <a:t>Emergency </a:t>
              </a:r>
            </a:p>
            <a:p>
              <a:pPr algn="ctr" fontAlgn="auto">
                <a:spcBef>
                  <a:spcPts val="0"/>
                </a:spcBef>
                <a:spcAft>
                  <a:spcPts val="0"/>
                </a:spcAft>
                <a:defRPr/>
              </a:pPr>
              <a:r>
                <a:rPr lang="en-US" sz="3200" dirty="0">
                  <a:latin typeface="+mn-lt"/>
                </a:rPr>
                <a:t>Operations/</a:t>
              </a:r>
            </a:p>
            <a:p>
              <a:pPr algn="ctr" fontAlgn="auto">
                <a:spcBef>
                  <a:spcPts val="0"/>
                </a:spcBef>
                <a:spcAft>
                  <a:spcPts val="0"/>
                </a:spcAft>
                <a:defRPr/>
              </a:pPr>
              <a:r>
                <a:rPr lang="en-US" sz="3200" dirty="0">
                  <a:latin typeface="+mn-lt"/>
                </a:rPr>
                <a:t>Response </a:t>
              </a:r>
            </a:p>
            <a:p>
              <a:pPr algn="ctr" fontAlgn="auto">
                <a:spcBef>
                  <a:spcPts val="0"/>
                </a:spcBef>
                <a:spcAft>
                  <a:spcPts val="0"/>
                </a:spcAft>
                <a:defRPr/>
              </a:pPr>
              <a:r>
                <a:rPr lang="en-US" sz="3200" dirty="0">
                  <a:latin typeface="+mn-lt"/>
                </a:rPr>
                <a:t>Plans</a:t>
              </a:r>
            </a:p>
          </p:txBody>
        </p:sp>
        <p:sp>
          <p:nvSpPr>
            <p:cNvPr id="8" name="Notched Right Arrow 7"/>
            <p:cNvSpPr/>
            <p:nvPr/>
          </p:nvSpPr>
          <p:spPr>
            <a:xfrm rot="20468055">
              <a:off x="5218769" y="1942105"/>
              <a:ext cx="3035135" cy="1023983"/>
            </a:xfrm>
            <a:prstGeom prst="notchedRightArrow">
              <a:avLst>
                <a:gd name="adj1" fmla="val 78328"/>
                <a:gd name="adj2"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Notched Right Arrow 8"/>
            <p:cNvSpPr/>
            <p:nvPr/>
          </p:nvSpPr>
          <p:spPr>
            <a:xfrm rot="1162139">
              <a:off x="5232074" y="3903032"/>
              <a:ext cx="3035133" cy="1023983"/>
            </a:xfrm>
            <a:prstGeom prst="notchedRightArrow">
              <a:avLst>
                <a:gd name="adj1" fmla="val 79710"/>
                <a:gd name="adj2"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20" name="TextBox 9"/>
            <p:cNvSpPr txBox="1">
              <a:spLocks noChangeArrowheads="1"/>
            </p:cNvSpPr>
            <p:nvPr/>
          </p:nvSpPr>
          <p:spPr bwMode="auto">
            <a:xfrm rot="-1123575">
              <a:off x="5632133" y="2014764"/>
              <a:ext cx="2204001" cy="830997"/>
            </a:xfrm>
            <a:prstGeom prst="rect">
              <a:avLst/>
            </a:prstGeom>
            <a:noFill/>
            <a:ln w="9525">
              <a:noFill/>
              <a:miter lim="800000"/>
              <a:headEnd/>
              <a:tailEnd/>
            </a:ln>
          </p:spPr>
          <p:txBody>
            <a:bodyPr wrap="none">
              <a:spAutoFit/>
            </a:bodyPr>
            <a:lstStyle/>
            <a:p>
              <a:pPr algn="ctr"/>
              <a:r>
                <a:rPr lang="en-US" sz="2400">
                  <a:latin typeface="Franklin Gothic Book" pitchFamily="34" charset="0"/>
                </a:rPr>
                <a:t>Who Responds </a:t>
              </a:r>
            </a:p>
            <a:p>
              <a:pPr algn="ctr"/>
              <a:r>
                <a:rPr lang="en-US" sz="2400">
                  <a:latin typeface="Franklin Gothic Book" pitchFamily="34" charset="0"/>
                </a:rPr>
                <a:t>And How</a:t>
              </a:r>
            </a:p>
          </p:txBody>
        </p:sp>
        <p:sp>
          <p:nvSpPr>
            <p:cNvPr id="11" name="TextBox 10"/>
            <p:cNvSpPr txBox="1"/>
            <p:nvPr/>
          </p:nvSpPr>
          <p:spPr>
            <a:xfrm rot="1108402">
              <a:off x="5545659" y="3955938"/>
              <a:ext cx="2284428" cy="831133"/>
            </a:xfrm>
            <a:prstGeom prst="rect">
              <a:avLst/>
            </a:prstGeom>
            <a:solidFill>
              <a:schemeClr val="bg2">
                <a:lumMod val="50000"/>
              </a:schemeClr>
            </a:solidFill>
          </p:spPr>
          <p:txBody>
            <a:bodyPr wrap="none">
              <a:spAutoFit/>
            </a:bodyPr>
            <a:lstStyle/>
            <a:p>
              <a:pPr algn="ctr" fontAlgn="auto">
                <a:spcBef>
                  <a:spcPts val="0"/>
                </a:spcBef>
                <a:spcAft>
                  <a:spcPts val="0"/>
                </a:spcAft>
                <a:defRPr/>
              </a:pPr>
              <a:r>
                <a:rPr lang="en-US" sz="2400" dirty="0">
                  <a:latin typeface="+mn-lt"/>
                </a:rPr>
                <a:t>Where to Obtain</a:t>
              </a:r>
            </a:p>
            <a:p>
              <a:pPr algn="ctr" fontAlgn="auto">
                <a:spcBef>
                  <a:spcPts val="0"/>
                </a:spcBef>
                <a:spcAft>
                  <a:spcPts val="0"/>
                </a:spcAft>
                <a:defRPr/>
              </a:pPr>
              <a:r>
                <a:rPr lang="en-US" sz="2400" dirty="0">
                  <a:latin typeface="+mn-lt"/>
                </a:rPr>
                <a:t>Resources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Response CONCEPTS</a:t>
            </a:r>
            <a:endParaRPr lang="en-US" dirty="0"/>
          </a:p>
        </p:txBody>
      </p:sp>
      <p:sp>
        <p:nvSpPr>
          <p:cNvPr id="40962" name="Content Placeholder 2"/>
          <p:cNvSpPr>
            <a:spLocks noGrp="1"/>
          </p:cNvSpPr>
          <p:nvPr>
            <p:ph idx="1"/>
          </p:nvPr>
        </p:nvSpPr>
        <p:spPr/>
        <p:txBody>
          <a:bodyPr/>
          <a:lstStyle/>
          <a:p>
            <a:pPr eaLnBrk="1" hangingPunct="1"/>
            <a:r>
              <a:rPr lang="en-US" smtClean="0"/>
              <a:t>Tiered Response</a:t>
            </a:r>
          </a:p>
          <a:p>
            <a:pPr eaLnBrk="1" hangingPunct="1"/>
            <a:r>
              <a:rPr lang="en-US" smtClean="0"/>
              <a:t>Scalable and Flexible</a:t>
            </a:r>
          </a:p>
          <a:p>
            <a:pPr eaLnBrk="1" hangingPunct="1"/>
            <a:r>
              <a:rPr lang="en-US" smtClean="0"/>
              <a:t>Unity of Effort</a:t>
            </a:r>
          </a:p>
        </p:txBody>
      </p:sp>
      <p:sp>
        <p:nvSpPr>
          <p:cNvPr id="4" name="Slide Number Placeholder 3"/>
          <p:cNvSpPr>
            <a:spLocks noGrp="1"/>
          </p:cNvSpPr>
          <p:nvPr>
            <p:ph type="sldNum" sz="quarter" idx="10"/>
          </p:nvPr>
        </p:nvSpPr>
        <p:spPr/>
        <p:txBody>
          <a:bodyPr/>
          <a:lstStyle/>
          <a:p>
            <a:pPr>
              <a:defRPr/>
            </a:pPr>
            <a:fld id="{1E7D947B-A9E3-44F7-878F-A0023BA3D45D}" type="slidenum">
              <a:rPr lang="en-US"/>
              <a:pPr>
                <a:defRPr/>
              </a:pPr>
              <a:t>13</a:t>
            </a:fld>
            <a:endParaRPr lang="en-US" dirty="0"/>
          </a:p>
        </p:txBody>
      </p:sp>
      <p:pic>
        <p:nvPicPr>
          <p:cNvPr id="40964" name="Picture 4" descr="Emergency response team.jpg"/>
          <p:cNvPicPr>
            <a:picLocks noChangeAspect="1"/>
          </p:cNvPicPr>
          <p:nvPr/>
        </p:nvPicPr>
        <p:blipFill>
          <a:blip r:embed="rId3"/>
          <a:srcRect/>
          <a:stretch>
            <a:fillRect/>
          </a:stretch>
        </p:blipFill>
        <p:spPr bwMode="auto">
          <a:xfrm>
            <a:off x="5297488" y="1770063"/>
            <a:ext cx="2882900" cy="330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National response framework</a:t>
            </a:r>
            <a:endParaRPr lang="en-US" dirty="0"/>
          </a:p>
        </p:txBody>
      </p:sp>
      <p:sp>
        <p:nvSpPr>
          <p:cNvPr id="4" name="Slide Number Placeholder 3"/>
          <p:cNvSpPr>
            <a:spLocks noGrp="1"/>
          </p:cNvSpPr>
          <p:nvPr>
            <p:ph type="sldNum" sz="quarter" idx="10"/>
          </p:nvPr>
        </p:nvSpPr>
        <p:spPr/>
        <p:txBody>
          <a:bodyPr/>
          <a:lstStyle/>
          <a:p>
            <a:pPr>
              <a:defRPr/>
            </a:pPr>
            <a:fld id="{0BE4AF84-890A-4137-8165-78FA37FC7CA5}" type="slidenum">
              <a:rPr lang="en-US"/>
              <a:pPr>
                <a:defRPr/>
              </a:pPr>
              <a:t>14</a:t>
            </a:fld>
            <a:endParaRPr lang="en-US" dirty="0"/>
          </a:p>
        </p:txBody>
      </p:sp>
      <p:pic>
        <p:nvPicPr>
          <p:cNvPr id="5" name="Picture 4" descr="Cover.jpg"/>
          <p:cNvPicPr>
            <a:picLocks noChangeAspect="1"/>
          </p:cNvPicPr>
          <p:nvPr/>
        </p:nvPicPr>
        <p:blipFill>
          <a:blip r:embed="rId3"/>
          <a:stretch>
            <a:fillRect/>
          </a:stretch>
        </p:blipFill>
        <p:spPr>
          <a:xfrm>
            <a:off x="3200400" y="1377950"/>
            <a:ext cx="3054350" cy="3952875"/>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support functions</a:t>
            </a:r>
            <a:endParaRPr lang="en-US" dirty="0"/>
          </a:p>
        </p:txBody>
      </p:sp>
      <p:sp>
        <p:nvSpPr>
          <p:cNvPr id="45058" name="Content Placeholder 2"/>
          <p:cNvSpPr>
            <a:spLocks noGrp="1"/>
          </p:cNvSpPr>
          <p:nvPr>
            <p:ph idx="1"/>
          </p:nvPr>
        </p:nvSpPr>
        <p:spPr>
          <a:xfrm>
            <a:off x="4572000" y="1981200"/>
            <a:ext cx="3962400" cy="3489325"/>
          </a:xfrm>
        </p:spPr>
        <p:txBody>
          <a:bodyPr/>
          <a:lstStyle/>
          <a:p>
            <a:pPr eaLnBrk="1" hangingPunct="1"/>
            <a:r>
              <a:rPr lang="en-US" smtClean="0"/>
              <a:t>What are the 15 Emergency Support Functions identified in the NRF?</a:t>
            </a:r>
          </a:p>
          <a:p>
            <a:pPr eaLnBrk="1" hangingPunct="1">
              <a:buFont typeface="Wingdings 2" pitchFamily="18" charset="2"/>
              <a:buNone/>
            </a:pPr>
            <a:endParaRPr lang="en-US" smtClean="0"/>
          </a:p>
        </p:txBody>
      </p:sp>
      <p:sp>
        <p:nvSpPr>
          <p:cNvPr id="4" name="Slide Number Placeholder 3"/>
          <p:cNvSpPr>
            <a:spLocks noGrp="1"/>
          </p:cNvSpPr>
          <p:nvPr>
            <p:ph type="sldNum" sz="quarter" idx="10"/>
          </p:nvPr>
        </p:nvSpPr>
        <p:spPr/>
        <p:txBody>
          <a:bodyPr/>
          <a:lstStyle/>
          <a:p>
            <a:pPr>
              <a:defRPr/>
            </a:pPr>
            <a:fld id="{F949B4B4-6B52-487F-B286-1549FDED9110}" type="slidenum">
              <a:rPr lang="en-US"/>
              <a:pPr>
                <a:defRPr/>
              </a:pPr>
              <a:t>15</a:t>
            </a:fld>
            <a:endParaRPr lang="en-US" dirty="0"/>
          </a:p>
        </p:txBody>
      </p:sp>
      <p:pic>
        <p:nvPicPr>
          <p:cNvPr id="68612" name="Picture 4" descr="http://pics.publicintelligence.net/nrf-overview.jpg"/>
          <p:cNvPicPr>
            <a:picLocks noChangeAspect="1" noChangeArrowheads="1"/>
          </p:cNvPicPr>
          <p:nvPr/>
        </p:nvPicPr>
        <p:blipFill>
          <a:blip r:embed="rId3"/>
          <a:srcRect/>
          <a:stretch>
            <a:fillRect/>
          </a:stretch>
        </p:blipFill>
        <p:spPr bwMode="auto">
          <a:xfrm>
            <a:off x="1096963" y="1403350"/>
            <a:ext cx="3146425" cy="407035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ESF 1-8</a:t>
            </a:r>
            <a:endParaRPr lang="en-US" dirty="0"/>
          </a:p>
        </p:txBody>
      </p:sp>
      <p:sp>
        <p:nvSpPr>
          <p:cNvPr id="4" name="Slide Number Placeholder 3"/>
          <p:cNvSpPr>
            <a:spLocks noGrp="1"/>
          </p:cNvSpPr>
          <p:nvPr>
            <p:ph type="sldNum" sz="quarter" idx="10"/>
          </p:nvPr>
        </p:nvSpPr>
        <p:spPr/>
        <p:txBody>
          <a:bodyPr/>
          <a:lstStyle/>
          <a:p>
            <a:pPr>
              <a:defRPr/>
            </a:pPr>
            <a:fld id="{6AF85918-37DC-4487-8196-4026B4706F60}" type="slidenum">
              <a:rPr lang="en-US"/>
              <a:pPr>
                <a:defRPr/>
              </a:pPr>
              <a:t>16</a:t>
            </a:fld>
            <a:endParaRPr lang="en-US" dirty="0"/>
          </a:p>
        </p:txBody>
      </p:sp>
      <p:graphicFrame>
        <p:nvGraphicFramePr>
          <p:cNvPr id="7" name="Table 6"/>
          <p:cNvGraphicFramePr>
            <a:graphicFrameLocks noGrp="1"/>
          </p:cNvGraphicFramePr>
          <p:nvPr/>
        </p:nvGraphicFramePr>
        <p:xfrm>
          <a:off x="515938" y="1133475"/>
          <a:ext cx="7750175" cy="4560888"/>
        </p:xfrm>
        <a:graphic>
          <a:graphicData uri="http://schemas.openxmlformats.org/drawingml/2006/table">
            <a:tbl>
              <a:tblPr firstRow="1" bandRow="1">
                <a:tableStyleId>{5C22544A-7EE6-4342-B048-85BDC9FD1C3A}</a:tableStyleId>
              </a:tblPr>
              <a:tblGrid>
                <a:gridCol w="976530"/>
                <a:gridCol w="6774366"/>
              </a:tblGrid>
              <a:tr h="442697">
                <a:tc>
                  <a:txBody>
                    <a:bodyPr/>
                    <a:lstStyle/>
                    <a:p>
                      <a:pPr algn="ctr"/>
                      <a:r>
                        <a:rPr lang="en-US" sz="2300" dirty="0" smtClean="0"/>
                        <a:t>ESF</a:t>
                      </a:r>
                      <a:endParaRPr lang="en-US" sz="2300" dirty="0"/>
                    </a:p>
                  </a:txBody>
                  <a:tcPr marL="117312" marR="117312" marT="58656" marB="58656"/>
                </a:tc>
                <a:tc>
                  <a:txBody>
                    <a:bodyPr/>
                    <a:lstStyle/>
                    <a:p>
                      <a:r>
                        <a:rPr lang="en-US" sz="2300" dirty="0" smtClean="0"/>
                        <a:t>Title</a:t>
                      </a:r>
                      <a:endParaRPr lang="en-US" sz="2300" dirty="0"/>
                    </a:p>
                  </a:txBody>
                  <a:tcPr marL="117312" marR="117312" marT="58656" marB="58656"/>
                </a:tc>
              </a:tr>
              <a:tr h="442697">
                <a:tc>
                  <a:txBody>
                    <a:bodyPr/>
                    <a:lstStyle/>
                    <a:p>
                      <a:pPr algn="ctr"/>
                      <a:r>
                        <a:rPr lang="en-US" sz="2300" dirty="0" smtClean="0"/>
                        <a:t>1</a:t>
                      </a:r>
                      <a:endParaRPr lang="en-US" sz="2300" dirty="0"/>
                    </a:p>
                  </a:txBody>
                  <a:tcPr marL="117312" marR="117312" marT="58656" marB="58656"/>
                </a:tc>
                <a:tc>
                  <a:txBody>
                    <a:bodyPr/>
                    <a:lstStyle/>
                    <a:p>
                      <a:r>
                        <a:rPr lang="en-US" sz="2300" dirty="0" smtClean="0"/>
                        <a:t>Transportation</a:t>
                      </a:r>
                      <a:endParaRPr lang="en-US" sz="2300" dirty="0"/>
                    </a:p>
                  </a:txBody>
                  <a:tcPr marL="117312" marR="117312" marT="58656" marB="58656"/>
                </a:tc>
              </a:tr>
              <a:tr h="442697">
                <a:tc>
                  <a:txBody>
                    <a:bodyPr/>
                    <a:lstStyle/>
                    <a:p>
                      <a:pPr algn="ctr"/>
                      <a:r>
                        <a:rPr lang="en-US" sz="2300" dirty="0" smtClean="0"/>
                        <a:t>2</a:t>
                      </a:r>
                      <a:endParaRPr lang="en-US" sz="2300" dirty="0"/>
                    </a:p>
                  </a:txBody>
                  <a:tcPr marL="117312" marR="117312" marT="58656" marB="58656"/>
                </a:tc>
                <a:tc>
                  <a:txBody>
                    <a:bodyPr/>
                    <a:lstStyle/>
                    <a:p>
                      <a:r>
                        <a:rPr lang="en-US" sz="2300" dirty="0" smtClean="0"/>
                        <a:t>Communications</a:t>
                      </a:r>
                      <a:endParaRPr lang="en-US" sz="2300" dirty="0"/>
                    </a:p>
                  </a:txBody>
                  <a:tcPr marL="117312" marR="117312" marT="58656" marB="58656"/>
                </a:tc>
              </a:tr>
              <a:tr h="442697">
                <a:tc>
                  <a:txBody>
                    <a:bodyPr/>
                    <a:lstStyle/>
                    <a:p>
                      <a:pPr algn="ctr"/>
                      <a:r>
                        <a:rPr lang="en-US" sz="2300" dirty="0" smtClean="0"/>
                        <a:t>3</a:t>
                      </a:r>
                      <a:endParaRPr lang="en-US" sz="2300" dirty="0"/>
                    </a:p>
                  </a:txBody>
                  <a:tcPr marL="117312" marR="117312" marT="58656" marB="58656"/>
                </a:tc>
                <a:tc>
                  <a:txBody>
                    <a:bodyPr/>
                    <a:lstStyle/>
                    <a:p>
                      <a:r>
                        <a:rPr lang="en-US" sz="2300" dirty="0" smtClean="0"/>
                        <a:t>Public Works and Engineering</a:t>
                      </a:r>
                      <a:endParaRPr lang="en-US" sz="2300" dirty="0"/>
                    </a:p>
                  </a:txBody>
                  <a:tcPr marL="117312" marR="117312" marT="58656" marB="58656"/>
                </a:tc>
              </a:tr>
              <a:tr h="442697">
                <a:tc>
                  <a:txBody>
                    <a:bodyPr/>
                    <a:lstStyle/>
                    <a:p>
                      <a:pPr algn="ctr"/>
                      <a:r>
                        <a:rPr lang="en-US" sz="2300" dirty="0" smtClean="0"/>
                        <a:t>4</a:t>
                      </a:r>
                      <a:endParaRPr lang="en-US" sz="2300" dirty="0"/>
                    </a:p>
                  </a:txBody>
                  <a:tcPr marL="117312" marR="117312" marT="58656" marB="58656"/>
                </a:tc>
                <a:tc>
                  <a:txBody>
                    <a:bodyPr/>
                    <a:lstStyle/>
                    <a:p>
                      <a:r>
                        <a:rPr lang="en-US" sz="2300" dirty="0" smtClean="0"/>
                        <a:t>Firefighting</a:t>
                      </a:r>
                      <a:endParaRPr lang="en-US" sz="2300" dirty="0"/>
                    </a:p>
                  </a:txBody>
                  <a:tcPr marL="117312" marR="117312" marT="58656" marB="58656"/>
                </a:tc>
              </a:tr>
              <a:tr h="442697">
                <a:tc>
                  <a:txBody>
                    <a:bodyPr/>
                    <a:lstStyle/>
                    <a:p>
                      <a:pPr algn="ctr"/>
                      <a:r>
                        <a:rPr lang="en-US" sz="2300" dirty="0" smtClean="0"/>
                        <a:t>5</a:t>
                      </a:r>
                      <a:endParaRPr lang="en-US" sz="2300" dirty="0"/>
                    </a:p>
                  </a:txBody>
                  <a:tcPr marL="117312" marR="117312" marT="58656" marB="58656"/>
                </a:tc>
                <a:tc>
                  <a:txBody>
                    <a:bodyPr/>
                    <a:lstStyle/>
                    <a:p>
                      <a:r>
                        <a:rPr lang="en-US" sz="2300" dirty="0" smtClean="0"/>
                        <a:t>Emergency management</a:t>
                      </a:r>
                      <a:endParaRPr lang="en-US" sz="2300" dirty="0"/>
                    </a:p>
                  </a:txBody>
                  <a:tcPr marL="117312" marR="117312" marT="58656" marB="58656"/>
                </a:tc>
              </a:tr>
              <a:tr h="774386">
                <a:tc>
                  <a:txBody>
                    <a:bodyPr/>
                    <a:lstStyle/>
                    <a:p>
                      <a:pPr algn="ctr"/>
                      <a:r>
                        <a:rPr lang="en-US" sz="2300" dirty="0" smtClean="0"/>
                        <a:t>6</a:t>
                      </a:r>
                      <a:endParaRPr lang="en-US" sz="2300" dirty="0"/>
                    </a:p>
                  </a:txBody>
                  <a:tcPr marL="117312" marR="117312" marT="58656" marB="58656"/>
                </a:tc>
                <a:tc>
                  <a:txBody>
                    <a:bodyPr/>
                    <a:lstStyle/>
                    <a:p>
                      <a:r>
                        <a:rPr lang="en-US" sz="2300" dirty="0" smtClean="0"/>
                        <a:t>Mass Care, Emergency Assistance, housing and Human Services</a:t>
                      </a:r>
                      <a:endParaRPr lang="en-US" sz="2300" dirty="0"/>
                    </a:p>
                  </a:txBody>
                  <a:tcPr marL="117312" marR="117312" marT="58656" marB="58656"/>
                </a:tc>
              </a:tr>
              <a:tr h="442697">
                <a:tc>
                  <a:txBody>
                    <a:bodyPr/>
                    <a:lstStyle/>
                    <a:p>
                      <a:pPr algn="ctr"/>
                      <a:r>
                        <a:rPr lang="en-US" sz="2300" dirty="0" smtClean="0"/>
                        <a:t>7</a:t>
                      </a:r>
                      <a:endParaRPr lang="en-US" sz="2300" dirty="0"/>
                    </a:p>
                  </a:txBody>
                  <a:tcPr marL="117312" marR="117312" marT="58656" marB="58656"/>
                </a:tc>
                <a:tc>
                  <a:txBody>
                    <a:bodyPr/>
                    <a:lstStyle/>
                    <a:p>
                      <a:r>
                        <a:rPr lang="en-US" sz="2300" dirty="0" smtClean="0"/>
                        <a:t>Logistics Management and Resource</a:t>
                      </a:r>
                      <a:r>
                        <a:rPr lang="en-US" sz="2300" baseline="0" dirty="0" smtClean="0"/>
                        <a:t> Support</a:t>
                      </a:r>
                      <a:endParaRPr lang="en-US" sz="2300" dirty="0"/>
                    </a:p>
                  </a:txBody>
                  <a:tcPr marL="117312" marR="117312" marT="58656" marB="58656"/>
                </a:tc>
              </a:tr>
              <a:tr h="442697">
                <a:tc>
                  <a:txBody>
                    <a:bodyPr/>
                    <a:lstStyle/>
                    <a:p>
                      <a:pPr algn="ctr"/>
                      <a:r>
                        <a:rPr lang="en-US" sz="2300" dirty="0" smtClean="0"/>
                        <a:t>8</a:t>
                      </a:r>
                      <a:endParaRPr lang="en-US" sz="2300" dirty="0"/>
                    </a:p>
                  </a:txBody>
                  <a:tcPr marL="117312" marR="117312" marT="58656" marB="58656"/>
                </a:tc>
                <a:tc>
                  <a:txBody>
                    <a:bodyPr/>
                    <a:lstStyle/>
                    <a:p>
                      <a:r>
                        <a:rPr lang="en-US" sz="2300" dirty="0" smtClean="0"/>
                        <a:t>Public Health and Medical Services</a:t>
                      </a:r>
                      <a:endParaRPr lang="en-US" sz="2300" dirty="0"/>
                    </a:p>
                  </a:txBody>
                  <a:tcPr marL="117312" marR="117312" marT="58656" marB="58656"/>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ESF 9-15</a:t>
            </a:r>
            <a:endParaRPr lang="en-US" dirty="0"/>
          </a:p>
        </p:txBody>
      </p:sp>
      <p:sp>
        <p:nvSpPr>
          <p:cNvPr id="4" name="Slide Number Placeholder 3"/>
          <p:cNvSpPr>
            <a:spLocks noGrp="1"/>
          </p:cNvSpPr>
          <p:nvPr>
            <p:ph type="sldNum" sz="quarter" idx="10"/>
          </p:nvPr>
        </p:nvSpPr>
        <p:spPr/>
        <p:txBody>
          <a:bodyPr/>
          <a:lstStyle/>
          <a:p>
            <a:pPr>
              <a:defRPr/>
            </a:pPr>
            <a:fld id="{F77FDBB5-29FF-4E11-BE22-B42D36DE2835}" type="slidenum">
              <a:rPr lang="en-US"/>
              <a:pPr>
                <a:defRPr/>
              </a:pPr>
              <a:t>17</a:t>
            </a:fld>
            <a:endParaRPr lang="en-US" dirty="0"/>
          </a:p>
        </p:txBody>
      </p:sp>
      <p:graphicFrame>
        <p:nvGraphicFramePr>
          <p:cNvPr id="7" name="Table 6"/>
          <p:cNvGraphicFramePr>
            <a:graphicFrameLocks noGrp="1"/>
          </p:cNvGraphicFramePr>
          <p:nvPr/>
        </p:nvGraphicFramePr>
        <p:xfrm>
          <a:off x="661988" y="1420813"/>
          <a:ext cx="7735887" cy="3798887"/>
        </p:xfrm>
        <a:graphic>
          <a:graphicData uri="http://schemas.openxmlformats.org/drawingml/2006/table">
            <a:tbl>
              <a:tblPr firstRow="1" bandRow="1">
                <a:tableStyleId>{5C22544A-7EE6-4342-B048-85BDC9FD1C3A}</a:tableStyleId>
              </a:tblPr>
              <a:tblGrid>
                <a:gridCol w="974711"/>
                <a:gridCol w="6761747"/>
              </a:tblGrid>
              <a:tr h="475767">
                <a:tc>
                  <a:txBody>
                    <a:bodyPr/>
                    <a:lstStyle/>
                    <a:p>
                      <a:pPr algn="ctr"/>
                      <a:r>
                        <a:rPr lang="en-US" sz="2300" dirty="0" smtClean="0"/>
                        <a:t>ESF</a:t>
                      </a:r>
                      <a:endParaRPr lang="en-US" sz="2300" dirty="0"/>
                    </a:p>
                  </a:txBody>
                  <a:tcPr marL="117312" marR="117312" marT="58656" marB="58656"/>
                </a:tc>
                <a:tc>
                  <a:txBody>
                    <a:bodyPr/>
                    <a:lstStyle/>
                    <a:p>
                      <a:r>
                        <a:rPr lang="en-US" sz="2300" dirty="0" smtClean="0"/>
                        <a:t>Title</a:t>
                      </a:r>
                      <a:endParaRPr lang="en-US" sz="2300" dirty="0"/>
                    </a:p>
                  </a:txBody>
                  <a:tcPr marL="117312" marR="117312" marT="58656" marB="58656"/>
                </a:tc>
              </a:tr>
              <a:tr h="475767">
                <a:tc>
                  <a:txBody>
                    <a:bodyPr/>
                    <a:lstStyle/>
                    <a:p>
                      <a:pPr algn="ctr"/>
                      <a:r>
                        <a:rPr lang="en-US" sz="2300" dirty="0" smtClean="0"/>
                        <a:t>9</a:t>
                      </a:r>
                      <a:endParaRPr lang="en-US" sz="2300" dirty="0"/>
                    </a:p>
                  </a:txBody>
                  <a:tcPr marL="117312" marR="117312" marT="58656" marB="58656"/>
                </a:tc>
                <a:tc>
                  <a:txBody>
                    <a:bodyPr/>
                    <a:lstStyle/>
                    <a:p>
                      <a:r>
                        <a:rPr lang="en-US" sz="2300" dirty="0" smtClean="0"/>
                        <a:t>Search and rescue</a:t>
                      </a:r>
                      <a:endParaRPr lang="en-US" sz="2300" dirty="0"/>
                    </a:p>
                  </a:txBody>
                  <a:tcPr marL="117312" marR="117312" marT="58656" marB="58656"/>
                </a:tc>
              </a:tr>
              <a:tr h="475767">
                <a:tc>
                  <a:txBody>
                    <a:bodyPr/>
                    <a:lstStyle/>
                    <a:p>
                      <a:pPr algn="ctr"/>
                      <a:r>
                        <a:rPr lang="en-US" sz="2300" dirty="0" smtClean="0"/>
                        <a:t>10</a:t>
                      </a:r>
                      <a:endParaRPr lang="en-US" sz="2300" dirty="0"/>
                    </a:p>
                  </a:txBody>
                  <a:tcPr marL="117312" marR="117312" marT="58656" marB="58656"/>
                </a:tc>
                <a:tc>
                  <a:txBody>
                    <a:bodyPr/>
                    <a:lstStyle/>
                    <a:p>
                      <a:r>
                        <a:rPr lang="en-US" sz="2300" dirty="0" smtClean="0"/>
                        <a:t>Oil and Hazardous Materials Response</a:t>
                      </a:r>
                      <a:endParaRPr lang="en-US" sz="2300" dirty="0"/>
                    </a:p>
                  </a:txBody>
                  <a:tcPr marL="117312" marR="117312" marT="58656" marB="58656"/>
                </a:tc>
              </a:tr>
              <a:tr h="207656">
                <a:tc>
                  <a:txBody>
                    <a:bodyPr/>
                    <a:lstStyle/>
                    <a:p>
                      <a:pPr algn="ctr"/>
                      <a:r>
                        <a:rPr lang="en-US" sz="2300" dirty="0" smtClean="0"/>
                        <a:t>11</a:t>
                      </a:r>
                      <a:endParaRPr lang="en-US" sz="2300" dirty="0"/>
                    </a:p>
                  </a:txBody>
                  <a:tcPr marL="117312" marR="117312" marT="58656" marB="58656"/>
                </a:tc>
                <a:tc>
                  <a:txBody>
                    <a:bodyPr/>
                    <a:lstStyle/>
                    <a:p>
                      <a:r>
                        <a:rPr lang="en-US" sz="2300" dirty="0" smtClean="0"/>
                        <a:t>Agriculture and Natural</a:t>
                      </a:r>
                      <a:r>
                        <a:rPr lang="en-US" sz="2300" baseline="0" dirty="0" smtClean="0"/>
                        <a:t> Resources</a:t>
                      </a:r>
                      <a:endParaRPr lang="en-US" sz="2300" dirty="0"/>
                    </a:p>
                  </a:txBody>
                  <a:tcPr marL="117312" marR="117312" marT="58656" marB="58656"/>
                </a:tc>
              </a:tr>
              <a:tr h="475767">
                <a:tc>
                  <a:txBody>
                    <a:bodyPr/>
                    <a:lstStyle/>
                    <a:p>
                      <a:pPr algn="ctr"/>
                      <a:r>
                        <a:rPr lang="en-US" sz="2300" dirty="0" smtClean="0"/>
                        <a:t>12</a:t>
                      </a:r>
                      <a:endParaRPr lang="en-US" sz="2300" dirty="0"/>
                    </a:p>
                  </a:txBody>
                  <a:tcPr marL="117312" marR="117312" marT="58656" marB="58656"/>
                </a:tc>
                <a:tc>
                  <a:txBody>
                    <a:bodyPr/>
                    <a:lstStyle/>
                    <a:p>
                      <a:r>
                        <a:rPr lang="en-US" sz="2300" dirty="0" smtClean="0"/>
                        <a:t>Energy</a:t>
                      </a:r>
                      <a:endParaRPr lang="en-US" sz="2300" dirty="0"/>
                    </a:p>
                  </a:txBody>
                  <a:tcPr marL="117312" marR="117312" marT="58656" marB="58656"/>
                </a:tc>
              </a:tr>
              <a:tr h="475767">
                <a:tc>
                  <a:txBody>
                    <a:bodyPr/>
                    <a:lstStyle/>
                    <a:p>
                      <a:pPr algn="ctr"/>
                      <a:r>
                        <a:rPr lang="en-US" sz="2300" dirty="0" smtClean="0"/>
                        <a:t>13</a:t>
                      </a:r>
                      <a:endParaRPr lang="en-US" sz="2300" dirty="0"/>
                    </a:p>
                  </a:txBody>
                  <a:tcPr marL="117312" marR="117312" marT="58656" marB="58656"/>
                </a:tc>
                <a:tc>
                  <a:txBody>
                    <a:bodyPr/>
                    <a:lstStyle/>
                    <a:p>
                      <a:r>
                        <a:rPr lang="en-US" sz="2300" dirty="0" smtClean="0"/>
                        <a:t>Public Safety</a:t>
                      </a:r>
                      <a:r>
                        <a:rPr lang="en-US" sz="2300" baseline="0" dirty="0" smtClean="0"/>
                        <a:t> and Security</a:t>
                      </a:r>
                      <a:endParaRPr lang="en-US" sz="2300" dirty="0"/>
                    </a:p>
                  </a:txBody>
                  <a:tcPr marL="117312" marR="117312" marT="58656" marB="58656"/>
                </a:tc>
              </a:tr>
              <a:tr h="475767">
                <a:tc>
                  <a:txBody>
                    <a:bodyPr/>
                    <a:lstStyle/>
                    <a:p>
                      <a:pPr algn="ctr"/>
                      <a:r>
                        <a:rPr lang="en-US" sz="2300" dirty="0" smtClean="0"/>
                        <a:t>14</a:t>
                      </a:r>
                      <a:endParaRPr lang="en-US" sz="2300" dirty="0"/>
                    </a:p>
                  </a:txBody>
                  <a:tcPr marL="117312" marR="117312" marT="58656" marB="58656"/>
                </a:tc>
                <a:tc>
                  <a:txBody>
                    <a:bodyPr/>
                    <a:lstStyle/>
                    <a:p>
                      <a:r>
                        <a:rPr lang="en-US" sz="2300" dirty="0" smtClean="0"/>
                        <a:t>Long-Term Community Recovery</a:t>
                      </a:r>
                      <a:endParaRPr lang="en-US" sz="2300" dirty="0"/>
                    </a:p>
                  </a:txBody>
                  <a:tcPr marL="117312" marR="117312" marT="58656" marB="58656"/>
                </a:tc>
              </a:tr>
              <a:tr h="475767">
                <a:tc>
                  <a:txBody>
                    <a:bodyPr/>
                    <a:lstStyle/>
                    <a:p>
                      <a:pPr algn="ctr"/>
                      <a:r>
                        <a:rPr lang="en-US" sz="2300" dirty="0" smtClean="0"/>
                        <a:t>15</a:t>
                      </a:r>
                      <a:endParaRPr lang="en-US" sz="2300" dirty="0"/>
                    </a:p>
                  </a:txBody>
                  <a:tcPr marL="117312" marR="117312" marT="58656" marB="58656"/>
                </a:tc>
                <a:tc>
                  <a:txBody>
                    <a:bodyPr/>
                    <a:lstStyle/>
                    <a:p>
                      <a:r>
                        <a:rPr lang="en-US" sz="2300" dirty="0" smtClean="0"/>
                        <a:t>External Affairs</a:t>
                      </a:r>
                      <a:endParaRPr lang="en-US" sz="2300" dirty="0"/>
                    </a:p>
                  </a:txBody>
                  <a:tcPr marL="117312" marR="117312" marT="58656" marB="58656"/>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ESF 1, transportation - Federal </a:t>
            </a:r>
            <a:endParaRPr lang="en-US" dirty="0"/>
          </a:p>
        </p:txBody>
      </p:sp>
      <p:sp>
        <p:nvSpPr>
          <p:cNvPr id="51202" name="Content Placeholder 2"/>
          <p:cNvSpPr>
            <a:spLocks noGrp="1"/>
          </p:cNvSpPr>
          <p:nvPr>
            <p:ph idx="1"/>
          </p:nvPr>
        </p:nvSpPr>
        <p:spPr>
          <a:xfrm>
            <a:off x="609600" y="1447800"/>
            <a:ext cx="4724400" cy="4525963"/>
          </a:xfrm>
        </p:spPr>
        <p:txBody>
          <a:bodyPr/>
          <a:lstStyle/>
          <a:p>
            <a:pPr eaLnBrk="1" hangingPunct="1"/>
            <a:r>
              <a:rPr lang="en-US" smtClean="0"/>
              <a:t>What Federal agencies support U.S. DOT in performing ESF 1 responsibilities?</a:t>
            </a:r>
          </a:p>
          <a:p>
            <a:pPr eaLnBrk="1" hangingPunct="1"/>
            <a:r>
              <a:rPr lang="en-US" smtClean="0"/>
              <a:t>What State agencies might support your DOT in performing its ESF 1 responsibilities?</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64388E82-5E71-4312-BDEF-D612CD21C1FF}" type="slidenum">
              <a:rPr lang="en-US"/>
              <a:pPr>
                <a:defRPr/>
              </a:pPr>
              <a:t>18</a:t>
            </a:fld>
            <a:endParaRPr lang="en-US" dirty="0"/>
          </a:p>
        </p:txBody>
      </p:sp>
      <p:pic>
        <p:nvPicPr>
          <p:cNvPr id="51204" name="Picture 6" descr="hazmat cleanup.jpg"/>
          <p:cNvPicPr>
            <a:picLocks noChangeAspect="1"/>
          </p:cNvPicPr>
          <p:nvPr/>
        </p:nvPicPr>
        <p:blipFill>
          <a:blip r:embed="rId3"/>
          <a:srcRect/>
          <a:stretch>
            <a:fillRect/>
          </a:stretch>
        </p:blipFill>
        <p:spPr bwMode="auto">
          <a:xfrm>
            <a:off x="5256213" y="2019300"/>
            <a:ext cx="3340100"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What are esf 1 lead agency missions?</a:t>
            </a:r>
            <a:endParaRPr lang="en-US" dirty="0"/>
          </a:p>
        </p:txBody>
      </p:sp>
      <p:sp>
        <p:nvSpPr>
          <p:cNvPr id="4" name="Slide Number Placeholder 3"/>
          <p:cNvSpPr>
            <a:spLocks noGrp="1"/>
          </p:cNvSpPr>
          <p:nvPr>
            <p:ph type="sldNum" sz="quarter" idx="10"/>
          </p:nvPr>
        </p:nvSpPr>
        <p:spPr/>
        <p:txBody>
          <a:bodyPr/>
          <a:lstStyle/>
          <a:p>
            <a:pPr>
              <a:defRPr/>
            </a:pPr>
            <a:fld id="{C6B9DF50-3101-4947-9E47-72ED6A9B77F4}" type="slidenum">
              <a:rPr lang="en-US"/>
              <a:pPr>
                <a:defRPr/>
              </a:pPr>
              <a:t>19</a:t>
            </a:fld>
            <a:endParaRPr lang="en-US" dirty="0"/>
          </a:p>
        </p:txBody>
      </p:sp>
      <p:sp>
        <p:nvSpPr>
          <p:cNvPr id="6"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t>Federal Level</a:t>
            </a:r>
          </a:p>
          <a:p>
            <a:pPr eaLnBrk="1" fontAlgn="auto" hangingPunct="1">
              <a:spcAft>
                <a:spcPts val="0"/>
              </a:spcAft>
              <a:buFont typeface="Wingdings 2"/>
              <a:buChar char=""/>
              <a:defRPr/>
            </a:pPr>
            <a:r>
              <a:rPr lang="en-US" dirty="0" smtClean="0">
                <a:solidFill>
                  <a:schemeClr val="bg1">
                    <a:lumMod val="65000"/>
                  </a:schemeClr>
                </a:solidFill>
              </a:rPr>
              <a:t>State Level</a:t>
            </a:r>
            <a:endParaRPr lang="en-US" dirty="0">
              <a:solidFill>
                <a:schemeClr val="bg1">
                  <a:lumMod val="65000"/>
                </a:schemeClr>
              </a:solidFill>
            </a:endParaRPr>
          </a:p>
        </p:txBody>
      </p:sp>
      <p:pic>
        <p:nvPicPr>
          <p:cNvPr id="7" name="Picture 2" descr="http://www.tsa.gov/graphics/images/whatwedo/istep1.jpg"/>
          <p:cNvPicPr>
            <a:picLocks noChangeAspect="1" noChangeArrowheads="1"/>
          </p:cNvPicPr>
          <p:nvPr/>
        </p:nvPicPr>
        <p:blipFill>
          <a:blip r:embed="rId3"/>
          <a:srcRect/>
          <a:stretch>
            <a:fillRect/>
          </a:stretch>
        </p:blipFill>
        <p:spPr bwMode="auto">
          <a:xfrm>
            <a:off x="3563938" y="1687513"/>
            <a:ext cx="4648200" cy="298608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0"/>
          <p:cNvGrpSpPr>
            <a:grpSpLocks/>
          </p:cNvGrpSpPr>
          <p:nvPr/>
        </p:nvGrpSpPr>
        <p:grpSpPr bwMode="auto">
          <a:xfrm>
            <a:off x="838200" y="762000"/>
            <a:ext cx="7589838" cy="4938713"/>
            <a:chOff x="838199" y="762000"/>
            <a:chExt cx="7589839" cy="4938713"/>
          </a:xfrm>
        </p:grpSpPr>
        <p:pic>
          <p:nvPicPr>
            <p:cNvPr id="12" name="Picture 7" descr="PC200022"/>
            <p:cNvPicPr>
              <a:picLocks noChangeAspect="1" noChangeArrowheads="1"/>
            </p:cNvPicPr>
            <p:nvPr/>
          </p:nvPicPr>
          <p:blipFill>
            <a:blip r:embed="rId3">
              <a:lum bright="36000" contrast="-58000"/>
            </a:blip>
            <a:srcRect/>
            <a:stretch>
              <a:fillRect/>
            </a:stretch>
          </p:blipFill>
          <p:spPr bwMode="auto">
            <a:xfrm>
              <a:off x="4633913" y="762000"/>
              <a:ext cx="3794125" cy="3559175"/>
            </a:xfrm>
            <a:prstGeom prst="rect">
              <a:avLst/>
            </a:prstGeom>
            <a:noFill/>
            <a:ln>
              <a:solidFill>
                <a:schemeClr val="tx1">
                  <a:lumMod val="50000"/>
                  <a:lumOff val="50000"/>
                </a:schemeClr>
              </a:solidFill>
            </a:ln>
          </p:spPr>
        </p:pic>
        <p:pic>
          <p:nvPicPr>
            <p:cNvPr id="13" name="Picture 12" descr="backhoe and truck2"/>
            <p:cNvPicPr>
              <a:picLocks noChangeAspect="1" noChangeArrowheads="1"/>
            </p:cNvPicPr>
            <p:nvPr/>
          </p:nvPicPr>
          <p:blipFill>
            <a:blip r:embed="rId4">
              <a:lum bright="36000" contrast="-58000"/>
            </a:blip>
            <a:srcRect/>
            <a:stretch>
              <a:fillRect/>
            </a:stretch>
          </p:blipFill>
          <p:spPr bwMode="auto">
            <a:xfrm>
              <a:off x="838199" y="2847975"/>
              <a:ext cx="3795714" cy="2838450"/>
            </a:xfrm>
            <a:prstGeom prst="rect">
              <a:avLst/>
            </a:prstGeom>
            <a:noFill/>
            <a:ln>
              <a:solidFill>
                <a:schemeClr val="tx1">
                  <a:lumMod val="50000"/>
                  <a:lumOff val="50000"/>
                </a:schemeClr>
              </a:solidFill>
            </a:ln>
          </p:spPr>
        </p:pic>
        <p:pic>
          <p:nvPicPr>
            <p:cNvPr id="14" name="Picture 8" descr="image0033"/>
            <p:cNvPicPr>
              <a:picLocks noChangeAspect="1" noChangeArrowheads="1"/>
            </p:cNvPicPr>
            <p:nvPr/>
          </p:nvPicPr>
          <p:blipFill>
            <a:blip r:embed="rId5">
              <a:lum bright="36000" contrast="-58000"/>
            </a:blip>
            <a:srcRect/>
            <a:stretch>
              <a:fillRect/>
            </a:stretch>
          </p:blipFill>
          <p:spPr bwMode="auto">
            <a:xfrm>
              <a:off x="4633913" y="2905125"/>
              <a:ext cx="3794125" cy="2795588"/>
            </a:xfrm>
            <a:prstGeom prst="rect">
              <a:avLst/>
            </a:prstGeom>
            <a:noFill/>
            <a:ln>
              <a:solidFill>
                <a:schemeClr val="tx1">
                  <a:lumMod val="50000"/>
                  <a:lumOff val="50000"/>
                </a:schemeClr>
              </a:solidFill>
            </a:ln>
          </p:spPr>
        </p:pic>
        <p:pic>
          <p:nvPicPr>
            <p:cNvPr id="15" name="Picture 9" descr="bridge  w water"/>
            <p:cNvPicPr>
              <a:picLocks noChangeAspect="1" noChangeArrowheads="1"/>
            </p:cNvPicPr>
            <p:nvPr/>
          </p:nvPicPr>
          <p:blipFill>
            <a:blip r:embed="rId6">
              <a:lum bright="36000" contrast="-58000"/>
            </a:blip>
            <a:srcRect/>
            <a:stretch>
              <a:fillRect/>
            </a:stretch>
          </p:blipFill>
          <p:spPr bwMode="auto">
            <a:xfrm>
              <a:off x="838199" y="762000"/>
              <a:ext cx="3836989" cy="2511425"/>
            </a:xfrm>
            <a:prstGeom prst="rect">
              <a:avLst/>
            </a:prstGeom>
            <a:noFill/>
            <a:ln>
              <a:solidFill>
                <a:schemeClr val="tx1">
                  <a:lumMod val="50000"/>
                  <a:lumOff val="50000"/>
                </a:schemeClr>
              </a:solidFill>
            </a:ln>
          </p:spPr>
        </p:pic>
        <p:pic>
          <p:nvPicPr>
            <p:cNvPr id="16" name="Picture 6" descr="Incident commander"/>
            <p:cNvPicPr>
              <a:picLocks noChangeAspect="1" noChangeArrowheads="1"/>
            </p:cNvPicPr>
            <p:nvPr/>
          </p:nvPicPr>
          <p:blipFill>
            <a:blip r:embed="rId7">
              <a:lum bright="36000" contrast="-58000"/>
            </a:blip>
            <a:srcRect/>
            <a:stretch>
              <a:fillRect/>
            </a:stretch>
          </p:blipFill>
          <p:spPr bwMode="auto">
            <a:xfrm>
              <a:off x="3297237" y="1731963"/>
              <a:ext cx="2673350" cy="2828925"/>
            </a:xfrm>
            <a:prstGeom prst="rect">
              <a:avLst/>
            </a:prstGeom>
            <a:noFill/>
            <a:ln>
              <a:solidFill>
                <a:schemeClr val="tx1">
                  <a:lumMod val="50000"/>
                  <a:lumOff val="50000"/>
                </a:schemeClr>
              </a:solidFill>
            </a:ln>
          </p:spPr>
        </p:pic>
      </p:grpSp>
      <p:sp>
        <p:nvSpPr>
          <p:cNvPr id="18434"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8435"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5" name="Rectangle 4"/>
          <p:cNvSpPr/>
          <p:nvPr/>
        </p:nvSpPr>
        <p:spPr>
          <a:xfrm>
            <a:off x="2620620" y="3008244"/>
            <a:ext cx="3886200" cy="83099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Welcome</a:t>
            </a:r>
            <a:endParaRPr lang="en-US" sz="4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do esf 1 lead agencies do?</a:t>
            </a:r>
            <a:endParaRPr lang="en-US" dirty="0"/>
          </a:p>
        </p:txBody>
      </p:sp>
      <p:sp>
        <p:nvSpPr>
          <p:cNvPr id="4" name="Slide Number Placeholder 3"/>
          <p:cNvSpPr>
            <a:spLocks noGrp="1"/>
          </p:cNvSpPr>
          <p:nvPr>
            <p:ph type="sldNum" sz="quarter" idx="10"/>
          </p:nvPr>
        </p:nvSpPr>
        <p:spPr/>
        <p:txBody>
          <a:bodyPr/>
          <a:lstStyle/>
          <a:p>
            <a:pPr>
              <a:defRPr/>
            </a:pPr>
            <a:fld id="{AC1506A2-3E3E-49DC-8D1E-233BFD058CBE}" type="slidenum">
              <a:rPr lang="en-US"/>
              <a:pPr>
                <a:defRPr/>
              </a:pPr>
              <a:t>20</a:t>
            </a:fld>
            <a:endParaRPr lang="en-US" dirty="0"/>
          </a:p>
        </p:txBody>
      </p:sp>
      <p:sp>
        <p:nvSpPr>
          <p:cNvPr id="6"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Federal Level</a:t>
            </a:r>
          </a:p>
          <a:p>
            <a:pPr eaLnBrk="1" fontAlgn="auto" hangingPunct="1">
              <a:spcAft>
                <a:spcPts val="0"/>
              </a:spcAft>
              <a:buFont typeface="Wingdings 2"/>
              <a:buChar char=""/>
              <a:defRPr/>
            </a:pPr>
            <a:r>
              <a:rPr lang="en-US" dirty="0" smtClean="0"/>
              <a:t>State Level</a:t>
            </a:r>
            <a:endParaRPr lang="en-US" dirty="0"/>
          </a:p>
        </p:txBody>
      </p:sp>
      <p:pic>
        <p:nvPicPr>
          <p:cNvPr id="7" name="Picture 2" descr="http://www.tsa.gov/graphics/images/whatwedo/istep1.jpg"/>
          <p:cNvPicPr>
            <a:picLocks noChangeAspect="1" noChangeArrowheads="1"/>
          </p:cNvPicPr>
          <p:nvPr/>
        </p:nvPicPr>
        <p:blipFill>
          <a:blip r:embed="rId3"/>
          <a:srcRect/>
          <a:stretch>
            <a:fillRect/>
          </a:stretch>
        </p:blipFill>
        <p:spPr bwMode="auto">
          <a:xfrm>
            <a:off x="3527425" y="1724025"/>
            <a:ext cx="4648200" cy="2986088"/>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Three major principles to remember</a:t>
            </a:r>
            <a:endParaRPr lang="en-US" dirty="0"/>
          </a:p>
        </p:txBody>
      </p:sp>
      <p:sp>
        <p:nvSpPr>
          <p:cNvPr id="57346" name="Content Placeholder 2"/>
          <p:cNvSpPr>
            <a:spLocks noGrp="1"/>
          </p:cNvSpPr>
          <p:nvPr>
            <p:ph idx="1"/>
          </p:nvPr>
        </p:nvSpPr>
        <p:spPr/>
        <p:txBody>
          <a:bodyPr/>
          <a:lstStyle/>
          <a:p>
            <a:pPr eaLnBrk="1" hangingPunct="1"/>
            <a:r>
              <a:rPr lang="en-US" smtClean="0"/>
              <a:t>Planning</a:t>
            </a:r>
          </a:p>
          <a:p>
            <a:pPr eaLnBrk="1" hangingPunct="1"/>
            <a:r>
              <a:rPr lang="en-US" smtClean="0"/>
              <a:t>Execution</a:t>
            </a:r>
          </a:p>
          <a:p>
            <a:pPr eaLnBrk="1" hangingPunct="1"/>
            <a:r>
              <a:rPr lang="en-US" smtClean="0"/>
              <a:t>Resources	</a:t>
            </a:r>
          </a:p>
        </p:txBody>
      </p:sp>
      <p:sp>
        <p:nvSpPr>
          <p:cNvPr id="4" name="Slide Number Placeholder 3"/>
          <p:cNvSpPr>
            <a:spLocks noGrp="1"/>
          </p:cNvSpPr>
          <p:nvPr>
            <p:ph type="sldNum" sz="quarter" idx="10"/>
          </p:nvPr>
        </p:nvSpPr>
        <p:spPr/>
        <p:txBody>
          <a:bodyPr/>
          <a:lstStyle/>
          <a:p>
            <a:pPr>
              <a:defRPr/>
            </a:pPr>
            <a:fld id="{1E556DEF-C0EF-426D-91A9-4567A1862804}" type="slidenum">
              <a:rPr lang="en-US"/>
              <a:pPr>
                <a:defRPr/>
              </a:pPr>
              <a:t>21</a:t>
            </a:fld>
            <a:endParaRPr lang="en-US" dirty="0"/>
          </a:p>
        </p:txBody>
      </p:sp>
      <p:pic>
        <p:nvPicPr>
          <p:cNvPr id="57348" name="Picture 10" descr="HazMat on 405 Freeway.jpg"/>
          <p:cNvPicPr>
            <a:picLocks noChangeAspect="1"/>
          </p:cNvPicPr>
          <p:nvPr/>
        </p:nvPicPr>
        <p:blipFill>
          <a:blip r:embed="rId3"/>
          <a:srcRect/>
          <a:stretch>
            <a:fillRect/>
          </a:stretch>
        </p:blipFill>
        <p:spPr bwMode="auto">
          <a:xfrm>
            <a:off x="3803650" y="1435100"/>
            <a:ext cx="4133850"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National incident management system</a:t>
            </a:r>
            <a:endParaRPr lang="en-US" dirty="0"/>
          </a:p>
        </p:txBody>
      </p:sp>
      <p:sp>
        <p:nvSpPr>
          <p:cNvPr id="4" name="Slide Number Placeholder 3"/>
          <p:cNvSpPr>
            <a:spLocks noGrp="1"/>
          </p:cNvSpPr>
          <p:nvPr>
            <p:ph type="sldNum" sz="quarter" idx="10"/>
          </p:nvPr>
        </p:nvSpPr>
        <p:spPr/>
        <p:txBody>
          <a:bodyPr/>
          <a:lstStyle/>
          <a:p>
            <a:pPr>
              <a:defRPr/>
            </a:pPr>
            <a:fld id="{5D11D0C4-1B52-4459-A1DB-7F1C62F8DB62}" type="slidenum">
              <a:rPr lang="en-US"/>
              <a:pPr>
                <a:defRPr/>
              </a:pPr>
              <a:t>22</a:t>
            </a:fld>
            <a:endParaRPr lang="en-US" dirty="0"/>
          </a:p>
        </p:txBody>
      </p:sp>
      <p:pic>
        <p:nvPicPr>
          <p:cNvPr id="5" name="Content Placeholder 4" descr="Cover.jpg"/>
          <p:cNvPicPr>
            <a:picLocks noChangeAspect="1"/>
          </p:cNvPicPr>
          <p:nvPr/>
        </p:nvPicPr>
        <p:blipFill>
          <a:blip r:embed="rId3"/>
          <a:stretch>
            <a:fillRect/>
          </a:stretch>
        </p:blipFill>
        <p:spPr>
          <a:xfrm>
            <a:off x="2962275" y="1355725"/>
            <a:ext cx="3219450" cy="4165600"/>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NIMS</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t>Why NIMS?</a:t>
            </a:r>
          </a:p>
          <a:p>
            <a:pPr eaLnBrk="1" fontAlgn="auto" hangingPunct="1">
              <a:spcAft>
                <a:spcPts val="0"/>
              </a:spcAft>
              <a:buFont typeface="Wingdings 2"/>
              <a:buChar char=""/>
              <a:defRPr/>
            </a:pPr>
            <a:r>
              <a:rPr lang="en-US" dirty="0" smtClean="0">
                <a:solidFill>
                  <a:schemeClr val="bg1">
                    <a:lumMod val="65000"/>
                  </a:schemeClr>
                </a:solidFill>
              </a:rPr>
              <a:t>Consistent use</a:t>
            </a:r>
          </a:p>
          <a:p>
            <a:pPr eaLnBrk="1" fontAlgn="auto" hangingPunct="1">
              <a:spcAft>
                <a:spcPts val="0"/>
              </a:spcAft>
              <a:buFont typeface="Wingdings 2"/>
              <a:buChar char=""/>
              <a:defRPr/>
            </a:pPr>
            <a:r>
              <a:rPr lang="en-US" dirty="0" smtClean="0">
                <a:solidFill>
                  <a:schemeClr val="bg1">
                    <a:lumMod val="65000"/>
                  </a:schemeClr>
                </a:solidFill>
              </a:rPr>
              <a:t>Common approach</a:t>
            </a:r>
          </a:p>
          <a:p>
            <a:pPr eaLnBrk="1" fontAlgn="auto" hangingPunct="1">
              <a:spcAft>
                <a:spcPts val="0"/>
              </a:spcAft>
              <a:buFont typeface="Wingdings 2"/>
              <a:buChar char=""/>
              <a:defRPr/>
            </a:pPr>
            <a:r>
              <a:rPr lang="en-US" dirty="0" smtClean="0">
                <a:solidFill>
                  <a:schemeClr val="bg1">
                    <a:lumMod val="65000"/>
                  </a:schemeClr>
                </a:solidFill>
              </a:rPr>
              <a:t>Working together</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B9F926CA-41EE-4778-9387-CF0AE41C289B}" type="slidenum">
              <a:rPr lang="en-US"/>
              <a:pPr>
                <a:defRPr/>
              </a:pPr>
              <a:t>23</a:t>
            </a:fld>
            <a:endParaRPr lang="en-US" dirty="0"/>
          </a:p>
        </p:txBody>
      </p:sp>
      <p:pic>
        <p:nvPicPr>
          <p:cNvPr id="58372" name="Picture 4" descr="See full size image">
            <a:hlinkClick r:id="rId3"/>
          </p:cNvPr>
          <p:cNvPicPr>
            <a:picLocks noChangeAspect="1" noChangeArrowheads="1"/>
          </p:cNvPicPr>
          <p:nvPr/>
        </p:nvPicPr>
        <p:blipFill>
          <a:blip r:embed="rId4"/>
          <a:srcRect/>
          <a:stretch>
            <a:fillRect/>
          </a:stretch>
        </p:blipFill>
        <p:spPr bwMode="auto">
          <a:xfrm>
            <a:off x="4203700" y="1450975"/>
            <a:ext cx="4097338" cy="31210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NIMS</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Why NIMS?</a:t>
            </a:r>
          </a:p>
          <a:p>
            <a:pPr eaLnBrk="1" fontAlgn="auto" hangingPunct="1">
              <a:spcAft>
                <a:spcPts val="0"/>
              </a:spcAft>
              <a:buFont typeface="Wingdings 2"/>
              <a:buChar char=""/>
              <a:defRPr/>
            </a:pPr>
            <a:r>
              <a:rPr lang="en-US" dirty="0" smtClean="0"/>
              <a:t>Use consistently</a:t>
            </a:r>
          </a:p>
          <a:p>
            <a:pPr eaLnBrk="1" fontAlgn="auto" hangingPunct="1">
              <a:spcAft>
                <a:spcPts val="0"/>
              </a:spcAft>
              <a:buFont typeface="Wingdings 2"/>
              <a:buChar char=""/>
              <a:defRPr/>
            </a:pPr>
            <a:r>
              <a:rPr lang="en-US" dirty="0" smtClean="0"/>
              <a:t>Common approach</a:t>
            </a:r>
          </a:p>
          <a:p>
            <a:pPr eaLnBrk="1" fontAlgn="auto" hangingPunct="1">
              <a:spcAft>
                <a:spcPts val="0"/>
              </a:spcAft>
              <a:buFont typeface="Wingdings 2"/>
              <a:buChar char=""/>
              <a:defRPr/>
            </a:pPr>
            <a:r>
              <a:rPr lang="en-US" dirty="0" smtClean="0"/>
              <a:t>Working together</a:t>
            </a:r>
            <a:endParaRPr lang="en-US" dirty="0"/>
          </a:p>
        </p:txBody>
      </p:sp>
      <p:sp>
        <p:nvSpPr>
          <p:cNvPr id="4" name="Slide Number Placeholder 3"/>
          <p:cNvSpPr>
            <a:spLocks noGrp="1"/>
          </p:cNvSpPr>
          <p:nvPr>
            <p:ph type="sldNum" sz="quarter" idx="10"/>
          </p:nvPr>
        </p:nvSpPr>
        <p:spPr/>
        <p:txBody>
          <a:bodyPr/>
          <a:lstStyle/>
          <a:p>
            <a:pPr>
              <a:defRPr/>
            </a:pPr>
            <a:fld id="{0BE1469E-C2B9-4B58-83DB-8C475B150984}" type="slidenum">
              <a:rPr lang="en-US"/>
              <a:pPr>
                <a:defRPr/>
              </a:pPr>
              <a:t>24</a:t>
            </a:fld>
            <a:endParaRPr lang="en-US" dirty="0"/>
          </a:p>
        </p:txBody>
      </p:sp>
      <p:pic>
        <p:nvPicPr>
          <p:cNvPr id="6" name="Picture 4" descr="See full size image">
            <a:hlinkClick r:id="rId3"/>
          </p:cNvPr>
          <p:cNvPicPr>
            <a:picLocks noChangeAspect="1" noChangeArrowheads="1"/>
          </p:cNvPicPr>
          <p:nvPr/>
        </p:nvPicPr>
        <p:blipFill>
          <a:blip r:embed="rId4"/>
          <a:srcRect/>
          <a:stretch>
            <a:fillRect/>
          </a:stretch>
        </p:blipFill>
        <p:spPr bwMode="auto">
          <a:xfrm>
            <a:off x="4422775" y="1450975"/>
            <a:ext cx="4097338" cy="31210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Nims components</a:t>
            </a:r>
            <a:endParaRPr lang="en-US" dirty="0"/>
          </a:p>
        </p:txBody>
      </p:sp>
      <p:sp>
        <p:nvSpPr>
          <p:cNvPr id="65538" name="Content Placeholder 2"/>
          <p:cNvSpPr>
            <a:spLocks noGrp="1"/>
          </p:cNvSpPr>
          <p:nvPr>
            <p:ph idx="1"/>
          </p:nvPr>
        </p:nvSpPr>
        <p:spPr>
          <a:xfrm>
            <a:off x="457200" y="1828800"/>
            <a:ext cx="5715000" cy="4525963"/>
          </a:xfrm>
        </p:spPr>
        <p:txBody>
          <a:bodyPr/>
          <a:lstStyle/>
          <a:p>
            <a:pPr eaLnBrk="1" hangingPunct="1"/>
            <a:r>
              <a:rPr lang="en-US" smtClean="0"/>
              <a:t>Preparedness</a:t>
            </a:r>
          </a:p>
          <a:p>
            <a:pPr eaLnBrk="1" hangingPunct="1"/>
            <a:r>
              <a:rPr lang="en-US" smtClean="0"/>
              <a:t>Communications and Information Management</a:t>
            </a:r>
          </a:p>
          <a:p>
            <a:pPr eaLnBrk="1" hangingPunct="1"/>
            <a:r>
              <a:rPr lang="en-US" smtClean="0"/>
              <a:t>Resource Management</a:t>
            </a:r>
          </a:p>
          <a:p>
            <a:pPr eaLnBrk="1" hangingPunct="1"/>
            <a:r>
              <a:rPr lang="en-US" smtClean="0"/>
              <a:t>Command and Management</a:t>
            </a:r>
          </a:p>
          <a:p>
            <a:pPr eaLnBrk="1" hangingPunct="1"/>
            <a:r>
              <a:rPr lang="en-US" smtClean="0"/>
              <a:t>Ongoing Management and Maintenance</a:t>
            </a:r>
          </a:p>
        </p:txBody>
      </p:sp>
      <p:sp>
        <p:nvSpPr>
          <p:cNvPr id="4" name="Slide Number Placeholder 3"/>
          <p:cNvSpPr>
            <a:spLocks noGrp="1"/>
          </p:cNvSpPr>
          <p:nvPr>
            <p:ph type="sldNum" sz="quarter" idx="10"/>
          </p:nvPr>
        </p:nvSpPr>
        <p:spPr/>
        <p:txBody>
          <a:bodyPr/>
          <a:lstStyle/>
          <a:p>
            <a:pPr>
              <a:defRPr/>
            </a:pPr>
            <a:fld id="{591F6146-C317-48D8-8E42-B1E294EEC539}" type="slidenum">
              <a:rPr lang="en-US"/>
              <a:pPr>
                <a:defRPr/>
              </a:pPr>
              <a:t>25</a:t>
            </a:fld>
            <a:endParaRPr lang="en-US" dirty="0"/>
          </a:p>
        </p:txBody>
      </p:sp>
      <p:pic>
        <p:nvPicPr>
          <p:cNvPr id="6" name="Picture 2" descr="O:\Graphics\DOT CMS\CMC PIC-0008.jpg"/>
          <p:cNvPicPr>
            <a:picLocks noChangeAspect="1" noChangeArrowheads="1"/>
          </p:cNvPicPr>
          <p:nvPr/>
        </p:nvPicPr>
        <p:blipFill>
          <a:blip r:embed="rId3"/>
          <a:srcRect/>
          <a:stretch>
            <a:fillRect/>
          </a:stretch>
        </p:blipFill>
        <p:spPr bwMode="auto">
          <a:xfrm>
            <a:off x="5373688" y="1308100"/>
            <a:ext cx="3251200" cy="243840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Incident command system</a:t>
            </a:r>
            <a:endParaRPr lang="en-US" dirty="0"/>
          </a:p>
        </p:txBody>
      </p:sp>
      <p:sp>
        <p:nvSpPr>
          <p:cNvPr id="67586" name="Content Placeholder 2"/>
          <p:cNvSpPr>
            <a:spLocks noGrp="1"/>
          </p:cNvSpPr>
          <p:nvPr>
            <p:ph idx="1"/>
          </p:nvPr>
        </p:nvSpPr>
        <p:spPr>
          <a:xfrm>
            <a:off x="304800" y="1554163"/>
            <a:ext cx="4922838" cy="4525962"/>
          </a:xfrm>
        </p:spPr>
        <p:txBody>
          <a:bodyPr/>
          <a:lstStyle/>
          <a:p>
            <a:pPr eaLnBrk="1" hangingPunct="1"/>
            <a:r>
              <a:rPr lang="en-US" smtClean="0"/>
              <a:t>Most important NIMS concept</a:t>
            </a:r>
          </a:p>
          <a:p>
            <a:pPr eaLnBrk="1" hangingPunct="1"/>
            <a:r>
              <a:rPr lang="en-US" smtClean="0"/>
              <a:t>Common IC structure</a:t>
            </a:r>
          </a:p>
          <a:p>
            <a:pPr eaLnBrk="1" hangingPunct="1"/>
            <a:r>
              <a:rPr lang="en-US" smtClean="0"/>
              <a:t>All levels of government use it</a:t>
            </a:r>
          </a:p>
        </p:txBody>
      </p:sp>
      <p:sp>
        <p:nvSpPr>
          <p:cNvPr id="4" name="Slide Number Placeholder 3"/>
          <p:cNvSpPr>
            <a:spLocks noGrp="1"/>
          </p:cNvSpPr>
          <p:nvPr>
            <p:ph type="sldNum" sz="quarter" idx="10"/>
          </p:nvPr>
        </p:nvSpPr>
        <p:spPr/>
        <p:txBody>
          <a:bodyPr/>
          <a:lstStyle/>
          <a:p>
            <a:pPr>
              <a:defRPr/>
            </a:pPr>
            <a:fld id="{CEFD3AF1-3422-4A46-A442-B211CC00BB37}" type="slidenum">
              <a:rPr lang="en-US"/>
              <a:pPr>
                <a:defRPr/>
              </a:pPr>
              <a:t>26</a:t>
            </a:fld>
            <a:endParaRPr lang="en-US" dirty="0"/>
          </a:p>
        </p:txBody>
      </p:sp>
      <p:pic>
        <p:nvPicPr>
          <p:cNvPr id="54273" name="Picture 1" descr="O:\Projects\DOT\FHWA\NIMS for Employees\Graphics\Incident commander.jpg"/>
          <p:cNvPicPr>
            <a:picLocks noChangeAspect="1" noChangeArrowheads="1"/>
          </p:cNvPicPr>
          <p:nvPr/>
        </p:nvPicPr>
        <p:blipFill>
          <a:blip r:embed="rId3"/>
          <a:srcRect/>
          <a:stretch>
            <a:fillRect/>
          </a:stretch>
        </p:blipFill>
        <p:spPr bwMode="auto">
          <a:xfrm>
            <a:off x="5157788" y="1474788"/>
            <a:ext cx="3181350" cy="33623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ics?</a:t>
            </a:r>
            <a:endParaRPr lang="en-US" dirty="0"/>
          </a:p>
        </p:txBody>
      </p:sp>
      <p:sp>
        <p:nvSpPr>
          <p:cNvPr id="4" name="Slide Number Placeholder 3"/>
          <p:cNvSpPr>
            <a:spLocks noGrp="1"/>
          </p:cNvSpPr>
          <p:nvPr>
            <p:ph type="sldNum" sz="quarter" idx="10"/>
          </p:nvPr>
        </p:nvSpPr>
        <p:spPr/>
        <p:txBody>
          <a:bodyPr/>
          <a:lstStyle/>
          <a:p>
            <a:pPr>
              <a:defRPr/>
            </a:pPr>
            <a:fld id="{1CAA1E31-53C1-49FD-AEDB-11FEDCED4194}" type="slidenum">
              <a:rPr lang="en-US"/>
              <a:pPr>
                <a:defRPr/>
              </a:pPr>
              <a:t>27</a:t>
            </a:fld>
            <a:endParaRPr lang="en-US" dirty="0"/>
          </a:p>
        </p:txBody>
      </p:sp>
      <p:grpSp>
        <p:nvGrpSpPr>
          <p:cNvPr id="69635" name="Group 6"/>
          <p:cNvGrpSpPr>
            <a:grpSpLocks/>
          </p:cNvGrpSpPr>
          <p:nvPr/>
        </p:nvGrpSpPr>
        <p:grpSpPr bwMode="auto">
          <a:xfrm>
            <a:off x="615950" y="1700213"/>
            <a:ext cx="7912100" cy="1828800"/>
            <a:chOff x="232302" y="668782"/>
            <a:chExt cx="6714479" cy="1552117"/>
          </a:xfrm>
        </p:grpSpPr>
        <p:cxnSp>
          <p:nvCxnSpPr>
            <p:cNvPr id="8" name="Straight Connector 7"/>
            <p:cNvCxnSpPr/>
            <p:nvPr/>
          </p:nvCxnSpPr>
          <p:spPr>
            <a:xfrm rot="5400000" flipH="1">
              <a:off x="438393" y="1814008"/>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2286087" y="1833543"/>
              <a:ext cx="747764"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a:off x="4123003" y="1831523"/>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a:off x="6001009" y="1830176"/>
              <a:ext cx="746417" cy="1347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079323"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Planning</a:t>
              </a:r>
            </a:p>
          </p:txBody>
        </p:sp>
        <p:sp>
          <p:nvSpPr>
            <p:cNvPr id="13" name="Rounded Rectangle 12"/>
            <p:cNvSpPr/>
            <p:nvPr/>
          </p:nvSpPr>
          <p:spPr>
            <a:xfrm>
              <a:off x="232302"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Operations</a:t>
              </a:r>
            </a:p>
          </p:txBody>
        </p:sp>
        <p:sp>
          <p:nvSpPr>
            <p:cNvPr id="14" name="Rounded Rectangle 13"/>
            <p:cNvSpPr/>
            <p:nvPr/>
          </p:nvSpPr>
          <p:spPr>
            <a:xfrm>
              <a:off x="392769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Logistics</a:t>
              </a:r>
            </a:p>
          </p:txBody>
        </p:sp>
        <p:sp>
          <p:nvSpPr>
            <p:cNvPr id="15" name="Rounded Rectangle 14"/>
            <p:cNvSpPr/>
            <p:nvPr/>
          </p:nvSpPr>
          <p:spPr>
            <a:xfrm>
              <a:off x="577471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Finance/ Administration</a:t>
              </a:r>
            </a:p>
          </p:txBody>
        </p:sp>
        <p:sp>
          <p:nvSpPr>
            <p:cNvPr id="16" name="Rounded Rectangle 15"/>
            <p:cNvSpPr/>
            <p:nvPr/>
          </p:nvSpPr>
          <p:spPr>
            <a:xfrm>
              <a:off x="3012937" y="66878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Incident</a:t>
              </a:r>
            </a:p>
            <a:p>
              <a:pPr algn="ctr" fontAlgn="auto">
                <a:spcBef>
                  <a:spcPts val="0"/>
                </a:spcBef>
                <a:spcAft>
                  <a:spcPts val="0"/>
                </a:spcAft>
                <a:defRPr/>
              </a:pPr>
              <a:r>
                <a:rPr lang="en-US" sz="1400" dirty="0">
                  <a:solidFill>
                    <a:schemeClr val="tx2">
                      <a:lumMod val="75000"/>
                    </a:schemeClr>
                  </a:solidFill>
                </a:rPr>
                <a:t>Commander</a:t>
              </a:r>
            </a:p>
          </p:txBody>
        </p:sp>
        <p:cxnSp>
          <p:nvCxnSpPr>
            <p:cNvPr id="17" name="Straight Connector 16"/>
            <p:cNvCxnSpPr/>
            <p:nvPr/>
          </p:nvCxnSpPr>
          <p:spPr>
            <a:xfrm flipV="1">
              <a:off x="819684" y="1455619"/>
              <a:ext cx="5545103" cy="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439315" y="1309434"/>
              <a:ext cx="293717" cy="134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ics?</a:t>
            </a:r>
            <a:endParaRPr lang="en-US" dirty="0"/>
          </a:p>
        </p:txBody>
      </p:sp>
      <p:sp>
        <p:nvSpPr>
          <p:cNvPr id="71682" name="Content Placeholder 2"/>
          <p:cNvSpPr>
            <a:spLocks noGrp="1"/>
          </p:cNvSpPr>
          <p:nvPr>
            <p:ph idx="1"/>
          </p:nvPr>
        </p:nvSpPr>
        <p:spPr/>
        <p:txBody>
          <a:bodyPr/>
          <a:lstStyle/>
          <a:p>
            <a:pPr eaLnBrk="1" hangingPunct="1"/>
            <a:r>
              <a:rPr lang="en-US" smtClean="0"/>
              <a:t>Development</a:t>
            </a:r>
          </a:p>
          <a:p>
            <a:pPr eaLnBrk="1" hangingPunct="1"/>
            <a:r>
              <a:rPr lang="en-US" smtClean="0"/>
              <a:t>Weaknesses</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E8E3AB54-0156-4EB7-A684-0124191E1048}" type="slidenum">
              <a:rPr lang="en-US"/>
              <a:pPr>
                <a:defRPr/>
              </a:pPr>
              <a:t>28</a:t>
            </a:fld>
            <a:endParaRPr lang="en-US" dirty="0"/>
          </a:p>
        </p:txBody>
      </p:sp>
      <p:pic>
        <p:nvPicPr>
          <p:cNvPr id="71684" name="Picture 5" descr="Incident Commander -fire.jpg"/>
          <p:cNvPicPr>
            <a:picLocks noChangeAspect="1"/>
          </p:cNvPicPr>
          <p:nvPr/>
        </p:nvPicPr>
        <p:blipFill>
          <a:blip r:embed="rId3"/>
          <a:srcRect/>
          <a:stretch>
            <a:fillRect/>
          </a:stretch>
        </p:blipFill>
        <p:spPr bwMode="auto">
          <a:xfrm>
            <a:off x="4921250" y="1204913"/>
            <a:ext cx="2870200" cy="429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incidents</a:t>
            </a:r>
            <a:endParaRPr lang="en-US" dirty="0"/>
          </a:p>
        </p:txBody>
      </p:sp>
      <p:sp>
        <p:nvSpPr>
          <p:cNvPr id="73730" name="Content Placeholder 2"/>
          <p:cNvSpPr>
            <a:spLocks noGrp="1"/>
          </p:cNvSpPr>
          <p:nvPr>
            <p:ph idx="1"/>
          </p:nvPr>
        </p:nvSpPr>
        <p:spPr/>
        <p:txBody>
          <a:bodyPr/>
          <a:lstStyle/>
          <a:p>
            <a:pPr eaLnBrk="1" hangingPunct="1"/>
            <a:r>
              <a:rPr lang="en-US" smtClean="0"/>
              <a:t>Definition</a:t>
            </a:r>
          </a:p>
          <a:p>
            <a:pPr eaLnBrk="1" hangingPunct="1"/>
            <a:r>
              <a:rPr lang="en-US" smtClean="0"/>
              <a:t>Examples</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68720EF8-2CE4-4600-A417-FCCDB48F160D}" type="slidenum">
              <a:rPr lang="en-US"/>
              <a:pPr>
                <a:defRPr/>
              </a:pPr>
              <a:t>29</a:t>
            </a:fld>
            <a:endParaRPr lang="en-US" dirty="0"/>
          </a:p>
        </p:txBody>
      </p:sp>
      <p:grpSp>
        <p:nvGrpSpPr>
          <p:cNvPr id="73732" name="Group 8"/>
          <p:cNvGrpSpPr>
            <a:grpSpLocks/>
          </p:cNvGrpSpPr>
          <p:nvPr/>
        </p:nvGrpSpPr>
        <p:grpSpPr bwMode="auto">
          <a:xfrm>
            <a:off x="3657600" y="1265238"/>
            <a:ext cx="4572000" cy="4075112"/>
            <a:chOff x="3048000" y="1447800"/>
            <a:chExt cx="5620512" cy="4603803"/>
          </a:xfrm>
        </p:grpSpPr>
        <p:pic>
          <p:nvPicPr>
            <p:cNvPr id="2050" name="Picture 2"/>
            <p:cNvPicPr>
              <a:picLocks noChangeAspect="1" noChangeArrowheads="1"/>
            </p:cNvPicPr>
            <p:nvPr/>
          </p:nvPicPr>
          <p:blipFill>
            <a:blip r:embed="rId3"/>
            <a:srcRect/>
            <a:stretch>
              <a:fillRect/>
            </a:stretch>
          </p:blipFill>
          <p:spPr bwMode="auto">
            <a:xfrm>
              <a:off x="5639681" y="1523125"/>
              <a:ext cx="2437507" cy="2439101"/>
            </a:xfrm>
            <a:prstGeom prst="rect">
              <a:avLst/>
            </a:prstGeom>
            <a:noFill/>
            <a:ln w="9525">
              <a:solidFill>
                <a:schemeClr val="tx1">
                  <a:lumMod val="50000"/>
                  <a:lumOff val="50000"/>
                </a:schemeClr>
              </a:solid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963285" y="1447800"/>
              <a:ext cx="1725185" cy="2591544"/>
            </a:xfrm>
            <a:prstGeom prst="rect">
              <a:avLst/>
            </a:prstGeom>
            <a:noFill/>
            <a:ln w="9525">
              <a:solidFill>
                <a:schemeClr val="tx1">
                  <a:lumMod val="50000"/>
                  <a:lumOff val="50000"/>
                </a:schemeClr>
              </a:solidFill>
              <a:miter lim="800000"/>
              <a:headEnd/>
              <a:tailEnd/>
            </a:ln>
            <a:effectLst/>
          </p:spPr>
        </p:pic>
        <p:pic>
          <p:nvPicPr>
            <p:cNvPr id="2054" name="Picture 6" descr="O:\Projects\DOT\FHWA\NIMS for Employees\Graphics\gang plow.jpg"/>
            <p:cNvPicPr>
              <a:picLocks noChangeAspect="1" noChangeArrowheads="1"/>
            </p:cNvPicPr>
            <p:nvPr/>
          </p:nvPicPr>
          <p:blipFill>
            <a:blip r:embed="rId5"/>
            <a:srcRect/>
            <a:stretch>
              <a:fillRect/>
            </a:stretch>
          </p:blipFill>
          <p:spPr bwMode="auto">
            <a:xfrm>
              <a:off x="5526490" y="3813369"/>
              <a:ext cx="3142022" cy="2057095"/>
            </a:xfrm>
            <a:prstGeom prst="rect">
              <a:avLst/>
            </a:prstGeom>
            <a:noFill/>
            <a:ln>
              <a:solidFill>
                <a:schemeClr val="tx1">
                  <a:lumMod val="50000"/>
                  <a:lumOff val="50000"/>
                </a:schemeClr>
              </a:solidFill>
            </a:ln>
          </p:spPr>
        </p:pic>
        <p:pic>
          <p:nvPicPr>
            <p:cNvPr id="2055" name="Picture 7" descr="O:\Projects\DOT\FHWA\NIMS for Employees\Graphics\semi on side &amp; recker.jpg"/>
            <p:cNvPicPr>
              <a:picLocks noChangeAspect="1" noChangeArrowheads="1"/>
            </p:cNvPicPr>
            <p:nvPr/>
          </p:nvPicPr>
          <p:blipFill>
            <a:blip r:embed="rId6"/>
            <a:srcRect/>
            <a:stretch>
              <a:fillRect/>
            </a:stretch>
          </p:blipFill>
          <p:spPr bwMode="auto">
            <a:xfrm>
              <a:off x="3048000" y="3809782"/>
              <a:ext cx="2562408" cy="2241821"/>
            </a:xfrm>
            <a:prstGeom prst="rect">
              <a:avLst/>
            </a:prstGeom>
            <a:noFill/>
            <a:ln>
              <a:solidFill>
                <a:schemeClr val="tx1">
                  <a:lumMod val="50000"/>
                  <a:lumOff val="50000"/>
                </a:schemeClr>
              </a:solid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cs typeface="Arial" pitchFamily="34" charset="0"/>
              </a:rPr>
              <a:t>Introduction</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78176B8F-A745-41F1-9EFE-7692E3E48768}" type="slidenum">
              <a:rPr lang="en-US"/>
              <a:pPr>
                <a:defRPr/>
              </a:pPr>
              <a:t>3</a:t>
            </a:fld>
            <a:endParaRPr lang="en-US" dirty="0"/>
          </a:p>
        </p:txBody>
      </p:sp>
      <p:sp>
        <p:nvSpPr>
          <p:cNvPr id="20483" name="Content Placeholder 4"/>
          <p:cNvSpPr>
            <a:spLocks noGrp="1"/>
          </p:cNvSpPr>
          <p:nvPr>
            <p:ph idx="1"/>
          </p:nvPr>
        </p:nvSpPr>
        <p:spPr>
          <a:xfrm>
            <a:off x="304800" y="1554163"/>
            <a:ext cx="4800600" cy="4525962"/>
          </a:xfrm>
        </p:spPr>
        <p:txBody>
          <a:bodyPr/>
          <a:lstStyle/>
          <a:p>
            <a:pPr eaLnBrk="1" hangingPunct="1"/>
            <a:r>
              <a:rPr lang="en-US" smtClean="0">
                <a:cs typeface="Arial" charset="0"/>
              </a:rPr>
              <a:t>Why does a supervisor  or manager need to be familiar with emergency management terms and concepts?</a:t>
            </a:r>
            <a:endParaRPr lang="en-US" smtClean="0"/>
          </a:p>
        </p:txBody>
      </p:sp>
      <p:pic>
        <p:nvPicPr>
          <p:cNvPr id="20484" name="Picture 6" descr="35W bridge collapse.jpg"/>
          <p:cNvPicPr>
            <a:picLocks noChangeAspect="1"/>
          </p:cNvPicPr>
          <p:nvPr/>
        </p:nvPicPr>
        <p:blipFill>
          <a:blip r:embed="rId3"/>
          <a:srcRect/>
          <a:stretch>
            <a:fillRect/>
          </a:stretch>
        </p:blipFill>
        <p:spPr bwMode="auto">
          <a:xfrm>
            <a:off x="5165725" y="2081213"/>
            <a:ext cx="345122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ICS concepts</a:t>
            </a:r>
            <a:endParaRPr lang="en-US" dirty="0"/>
          </a:p>
        </p:txBody>
      </p:sp>
      <p:sp>
        <p:nvSpPr>
          <p:cNvPr id="75778" name="Content Placeholder 2"/>
          <p:cNvSpPr>
            <a:spLocks noGrp="1"/>
          </p:cNvSpPr>
          <p:nvPr>
            <p:ph idx="1"/>
          </p:nvPr>
        </p:nvSpPr>
        <p:spPr/>
        <p:txBody>
          <a:bodyPr/>
          <a:lstStyle/>
          <a:p>
            <a:pPr eaLnBrk="1" hangingPunct="1"/>
            <a:r>
              <a:rPr lang="en-US" smtClean="0"/>
              <a:t>Working together </a:t>
            </a:r>
          </a:p>
          <a:p>
            <a:pPr eaLnBrk="1" hangingPunct="1"/>
            <a:r>
              <a:rPr lang="en-US" smtClean="0"/>
              <a:t> Standard approach</a:t>
            </a:r>
          </a:p>
          <a:p>
            <a:pPr eaLnBrk="1" hangingPunct="1"/>
            <a:r>
              <a:rPr lang="en-US" smtClean="0"/>
              <a:t> Flexibility</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CC5E28AC-A134-432B-8E86-515C9E45A4D1}" type="slidenum">
              <a:rPr lang="en-US"/>
              <a:pPr>
                <a:defRPr/>
              </a:pPr>
              <a:t>30</a:t>
            </a:fld>
            <a:endParaRPr lang="en-US" dirty="0"/>
          </a:p>
        </p:txBody>
      </p:sp>
      <p:pic>
        <p:nvPicPr>
          <p:cNvPr id="51204" name="Picture 4" descr="http://www.explosiveriskmanagement.com/images/Emergencyresponse..jpg"/>
          <p:cNvPicPr>
            <a:picLocks noChangeAspect="1" noChangeArrowheads="1"/>
          </p:cNvPicPr>
          <p:nvPr/>
        </p:nvPicPr>
        <p:blipFill>
          <a:blip r:embed="rId3"/>
          <a:srcRect/>
          <a:stretch>
            <a:fillRect/>
          </a:stretch>
        </p:blipFill>
        <p:spPr bwMode="auto">
          <a:xfrm>
            <a:off x="4343400" y="1392238"/>
            <a:ext cx="4325938" cy="281940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0A2E2C-959F-4462-930B-15679577E6E5}" type="slidenum">
              <a:rPr lang="en-US"/>
              <a:pPr>
                <a:defRPr/>
              </a:pPr>
              <a:t>31</a:t>
            </a:fld>
            <a:endParaRPr lang="en-US" dirty="0"/>
          </a:p>
        </p:txBody>
      </p:sp>
      <p:sp>
        <p:nvSpPr>
          <p:cNvPr id="5" name="Content Placeholder 4"/>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rPr>
              <a:t>Management</a:t>
            </a:r>
          </a:p>
          <a:p>
            <a:pPr eaLnBrk="1" fontAlgn="auto" hangingPunct="1">
              <a:spcAft>
                <a:spcPts val="0"/>
              </a:spcAft>
              <a:buFont typeface="Wingdings 2"/>
              <a:buChar char=""/>
              <a:defRPr/>
            </a:pPr>
            <a:r>
              <a:rPr lang="en-US" dirty="0" smtClean="0">
                <a:solidFill>
                  <a:schemeClr val="bg1">
                    <a:lumMod val="65000"/>
                  </a:schemeClr>
                </a:solidFill>
              </a:rPr>
              <a:t>Planning</a:t>
            </a:r>
          </a:p>
          <a:p>
            <a:pPr eaLnBrk="1" fontAlgn="auto" hangingPunct="1">
              <a:spcAft>
                <a:spcPts val="0"/>
              </a:spcAft>
              <a:buFont typeface="Wingdings 2"/>
              <a:buChar char=""/>
              <a:defRPr/>
            </a:pPr>
            <a:r>
              <a:rPr lang="en-US" dirty="0" smtClean="0">
                <a:solidFill>
                  <a:schemeClr val="bg1">
                    <a:lumMod val="65000"/>
                  </a:schemeClr>
                </a:solidFill>
              </a:rPr>
              <a:t>Command</a:t>
            </a:r>
          </a:p>
          <a:p>
            <a:pPr eaLnBrk="1" fontAlgn="auto" hangingPunct="1">
              <a:spcAft>
                <a:spcPts val="0"/>
              </a:spcAft>
              <a:buFont typeface="Wingdings 2"/>
              <a:buChar char=""/>
              <a:defRPr/>
            </a:pPr>
            <a:r>
              <a:rPr lang="en-US" dirty="0" smtClean="0">
                <a:solidFill>
                  <a:schemeClr val="bg1">
                    <a:lumMod val="65000"/>
                  </a:schemeClr>
                </a:solidFill>
              </a:rPr>
              <a:t>Resources</a:t>
            </a:r>
          </a:p>
          <a:p>
            <a:pPr eaLnBrk="1" fontAlgn="auto" hangingPunct="1">
              <a:spcAft>
                <a:spcPts val="0"/>
              </a:spcAft>
              <a:buFont typeface="Wingdings 2"/>
              <a:buChar char=""/>
              <a:defRPr/>
            </a:pPr>
            <a:r>
              <a:rPr lang="en-US" dirty="0" smtClean="0">
                <a:solidFill>
                  <a:schemeClr val="bg1">
                    <a:lumMod val="65000"/>
                  </a:schemeClr>
                </a:solidFill>
              </a:rPr>
              <a:t>Information Management</a:t>
            </a:r>
          </a:p>
          <a:p>
            <a:pPr eaLnBrk="1" fontAlgn="auto" hangingPunct="1">
              <a:spcAft>
                <a:spcPts val="0"/>
              </a:spcAft>
              <a:buFont typeface="Wingdings 2"/>
              <a:buChar char=""/>
              <a:defRPr/>
            </a:pPr>
            <a:r>
              <a:rPr lang="en-US" dirty="0" smtClean="0">
                <a:solidFill>
                  <a:schemeClr val="bg1">
                    <a:lumMod val="65000"/>
                  </a:schemeClr>
                </a:solidFill>
              </a:rPr>
              <a:t>Integrated Communications</a:t>
            </a:r>
          </a:p>
        </p:txBody>
      </p:sp>
      <p:sp>
        <p:nvSpPr>
          <p:cNvPr id="6" name="Title 5"/>
          <p:cNvSpPr>
            <a:spLocks noGrp="1"/>
          </p:cNvSpPr>
          <p:nvPr>
            <p:ph type="title"/>
          </p:nvPr>
        </p:nvSpPr>
        <p:spPr/>
        <p:txBody>
          <a:bodyPr/>
          <a:lstStyle/>
          <a:p>
            <a:pPr eaLnBrk="1" fontAlgn="auto" hangingPunct="1">
              <a:spcAft>
                <a:spcPts val="0"/>
              </a:spcAft>
              <a:defRPr/>
            </a:pPr>
            <a:r>
              <a:rPr lang="en-US" dirty="0" smtClean="0">
                <a:solidFill>
                  <a:schemeClr val="tx1"/>
                </a:solidFill>
              </a:rPr>
              <a:t>Features of ICS</a:t>
            </a:r>
            <a:endParaRPr lang="en-US" dirty="0"/>
          </a:p>
        </p:txBody>
      </p:sp>
      <p:pic>
        <p:nvPicPr>
          <p:cNvPr id="45058" name="Picture 2" descr="http://t0.gstatic.com/images?q=tbn:mmmc1hL1vDOpeM:http://www.emergencytrainingsystems.com/IMAGES/I300.jpg">
            <a:hlinkClick r:id="rId3"/>
          </p:cNvPr>
          <p:cNvPicPr>
            <a:picLocks noChangeAspect="1" noChangeArrowheads="1"/>
          </p:cNvPicPr>
          <p:nvPr/>
        </p:nvPicPr>
        <p:blipFill>
          <a:blip r:embed="rId4"/>
          <a:srcRect/>
          <a:stretch>
            <a:fillRect/>
          </a:stretch>
        </p:blipFill>
        <p:spPr bwMode="auto">
          <a:xfrm>
            <a:off x="5257800" y="1600200"/>
            <a:ext cx="3367088" cy="2570163"/>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0BA561-91E1-48FF-B700-10289CB9367C}" type="slidenum">
              <a:rPr lang="en-US"/>
              <a:pPr>
                <a:defRPr/>
              </a:pPr>
              <a:t>32</a:t>
            </a:fld>
            <a:endParaRPr lang="en-US" dirty="0"/>
          </a:p>
        </p:txBody>
      </p:sp>
      <p:sp>
        <p:nvSpPr>
          <p:cNvPr id="5" name="Content Placeholder 4"/>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Management</a:t>
            </a:r>
          </a:p>
          <a:p>
            <a:pPr eaLnBrk="1" fontAlgn="auto" hangingPunct="1">
              <a:spcAft>
                <a:spcPts val="0"/>
              </a:spcAft>
              <a:buFont typeface="Wingdings 2"/>
              <a:buChar char=""/>
              <a:defRPr/>
            </a:pPr>
            <a:r>
              <a:rPr lang="en-US" dirty="0" smtClean="0">
                <a:solidFill>
                  <a:schemeClr val="tx1"/>
                </a:solidFill>
              </a:rPr>
              <a:t>Planning</a:t>
            </a:r>
          </a:p>
          <a:p>
            <a:pPr eaLnBrk="1" fontAlgn="auto" hangingPunct="1">
              <a:spcAft>
                <a:spcPts val="0"/>
              </a:spcAft>
              <a:buFont typeface="Wingdings 2"/>
              <a:buChar char=""/>
              <a:defRPr/>
            </a:pPr>
            <a:r>
              <a:rPr lang="en-US" dirty="0" smtClean="0">
                <a:solidFill>
                  <a:schemeClr val="bg1">
                    <a:lumMod val="65000"/>
                  </a:schemeClr>
                </a:solidFill>
              </a:rPr>
              <a:t>Command</a:t>
            </a:r>
          </a:p>
          <a:p>
            <a:pPr eaLnBrk="1" fontAlgn="auto" hangingPunct="1">
              <a:spcAft>
                <a:spcPts val="0"/>
              </a:spcAft>
              <a:buFont typeface="Wingdings 2"/>
              <a:buChar char=""/>
              <a:defRPr/>
            </a:pPr>
            <a:r>
              <a:rPr lang="en-US" dirty="0" smtClean="0">
                <a:solidFill>
                  <a:schemeClr val="bg1">
                    <a:lumMod val="65000"/>
                  </a:schemeClr>
                </a:solidFill>
              </a:rPr>
              <a:t>Resources</a:t>
            </a:r>
          </a:p>
          <a:p>
            <a:pPr eaLnBrk="1" fontAlgn="auto" hangingPunct="1">
              <a:spcAft>
                <a:spcPts val="0"/>
              </a:spcAft>
              <a:buFont typeface="Wingdings 2"/>
              <a:buChar char=""/>
              <a:defRPr/>
            </a:pPr>
            <a:r>
              <a:rPr lang="en-US" dirty="0" smtClean="0">
                <a:solidFill>
                  <a:schemeClr val="bg1">
                    <a:lumMod val="65000"/>
                  </a:schemeClr>
                </a:solidFill>
              </a:rPr>
              <a:t>Information Management</a:t>
            </a:r>
          </a:p>
          <a:p>
            <a:pPr eaLnBrk="1" fontAlgn="auto" hangingPunct="1">
              <a:spcAft>
                <a:spcPts val="0"/>
              </a:spcAft>
              <a:buFont typeface="Wingdings 2"/>
              <a:buChar char=""/>
              <a:defRPr/>
            </a:pPr>
            <a:r>
              <a:rPr lang="en-US" dirty="0" smtClean="0">
                <a:solidFill>
                  <a:schemeClr val="bg1">
                    <a:lumMod val="65000"/>
                  </a:schemeClr>
                </a:solidFill>
              </a:rPr>
              <a:t>Integrated Communications</a:t>
            </a:r>
          </a:p>
        </p:txBody>
      </p:sp>
      <p:sp>
        <p:nvSpPr>
          <p:cNvPr id="6" name="Title 5"/>
          <p:cNvSpPr>
            <a:spLocks noGrp="1"/>
          </p:cNvSpPr>
          <p:nvPr>
            <p:ph type="title"/>
          </p:nvPr>
        </p:nvSpPr>
        <p:spPr/>
        <p:txBody>
          <a:bodyPr/>
          <a:lstStyle/>
          <a:p>
            <a:pPr eaLnBrk="1" fontAlgn="auto" hangingPunct="1">
              <a:spcAft>
                <a:spcPts val="0"/>
              </a:spcAft>
              <a:defRPr/>
            </a:pPr>
            <a:r>
              <a:rPr lang="en-US" dirty="0" smtClean="0">
                <a:solidFill>
                  <a:schemeClr val="tx1"/>
                </a:solidFill>
              </a:rPr>
              <a:t>Features of ICS</a:t>
            </a:r>
            <a:endParaRPr lang="en-US" dirty="0"/>
          </a:p>
        </p:txBody>
      </p:sp>
      <p:pic>
        <p:nvPicPr>
          <p:cNvPr id="7" name="Picture 2" descr="http://t0.gstatic.com/images?q=tbn:mmmc1hL1vDOpeM:http://www.emergencytrainingsystems.com/IMAGES/I300.jpg">
            <a:hlinkClick r:id="rId3"/>
          </p:cNvPr>
          <p:cNvPicPr>
            <a:picLocks noChangeAspect="1" noChangeArrowheads="1"/>
          </p:cNvPicPr>
          <p:nvPr/>
        </p:nvPicPr>
        <p:blipFill>
          <a:blip r:embed="rId4"/>
          <a:srcRect/>
          <a:stretch>
            <a:fillRect/>
          </a:stretch>
        </p:blipFill>
        <p:spPr bwMode="auto">
          <a:xfrm>
            <a:off x="5257800" y="1600200"/>
            <a:ext cx="3367088" cy="2570163"/>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FEC4EF-C048-4E29-8F4F-C2CB0E11D2E1}" type="slidenum">
              <a:rPr lang="en-US"/>
              <a:pPr>
                <a:defRPr/>
              </a:pPr>
              <a:t>33</a:t>
            </a:fld>
            <a:endParaRPr lang="en-US" dirty="0"/>
          </a:p>
        </p:txBody>
      </p:sp>
      <p:sp>
        <p:nvSpPr>
          <p:cNvPr id="5" name="Content Placeholder 4"/>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Management</a:t>
            </a:r>
          </a:p>
          <a:p>
            <a:pPr eaLnBrk="1" fontAlgn="auto" hangingPunct="1">
              <a:spcAft>
                <a:spcPts val="0"/>
              </a:spcAft>
              <a:buFont typeface="Wingdings 2"/>
              <a:buChar char=""/>
              <a:defRPr/>
            </a:pPr>
            <a:r>
              <a:rPr lang="en-US" dirty="0" smtClean="0">
                <a:solidFill>
                  <a:schemeClr val="bg1">
                    <a:lumMod val="65000"/>
                  </a:schemeClr>
                </a:solidFill>
              </a:rPr>
              <a:t>Planning</a:t>
            </a:r>
          </a:p>
          <a:p>
            <a:pPr eaLnBrk="1" fontAlgn="auto" hangingPunct="1">
              <a:spcAft>
                <a:spcPts val="0"/>
              </a:spcAft>
              <a:buFont typeface="Wingdings 2"/>
              <a:buChar char=""/>
              <a:defRPr/>
            </a:pPr>
            <a:r>
              <a:rPr lang="en-US" dirty="0" smtClean="0">
                <a:solidFill>
                  <a:schemeClr val="tx1"/>
                </a:solidFill>
              </a:rPr>
              <a:t>Command</a:t>
            </a:r>
          </a:p>
          <a:p>
            <a:pPr eaLnBrk="1" fontAlgn="auto" hangingPunct="1">
              <a:spcAft>
                <a:spcPts val="0"/>
              </a:spcAft>
              <a:buFont typeface="Wingdings 2"/>
              <a:buChar char=""/>
              <a:defRPr/>
            </a:pPr>
            <a:r>
              <a:rPr lang="en-US" dirty="0" smtClean="0">
                <a:solidFill>
                  <a:schemeClr val="tx1"/>
                </a:solidFill>
              </a:rPr>
              <a:t>Resources</a:t>
            </a:r>
          </a:p>
          <a:p>
            <a:pPr eaLnBrk="1" fontAlgn="auto" hangingPunct="1">
              <a:spcAft>
                <a:spcPts val="0"/>
              </a:spcAft>
              <a:buFont typeface="Wingdings 2"/>
              <a:buChar char=""/>
              <a:defRPr/>
            </a:pPr>
            <a:r>
              <a:rPr lang="en-US" dirty="0" smtClean="0">
                <a:solidFill>
                  <a:schemeClr val="bg1">
                    <a:lumMod val="65000"/>
                  </a:schemeClr>
                </a:solidFill>
              </a:rPr>
              <a:t>Information Management</a:t>
            </a:r>
          </a:p>
          <a:p>
            <a:pPr eaLnBrk="1" fontAlgn="auto" hangingPunct="1">
              <a:spcAft>
                <a:spcPts val="0"/>
              </a:spcAft>
              <a:buFont typeface="Wingdings 2"/>
              <a:buChar char=""/>
              <a:defRPr/>
            </a:pPr>
            <a:r>
              <a:rPr lang="en-US" dirty="0" smtClean="0">
                <a:solidFill>
                  <a:schemeClr val="bg1">
                    <a:lumMod val="65000"/>
                  </a:schemeClr>
                </a:solidFill>
              </a:rPr>
              <a:t>Integrated Communications</a:t>
            </a:r>
          </a:p>
        </p:txBody>
      </p:sp>
      <p:sp>
        <p:nvSpPr>
          <p:cNvPr id="6" name="Title 5"/>
          <p:cNvSpPr>
            <a:spLocks noGrp="1"/>
          </p:cNvSpPr>
          <p:nvPr>
            <p:ph type="title"/>
          </p:nvPr>
        </p:nvSpPr>
        <p:spPr/>
        <p:txBody>
          <a:bodyPr/>
          <a:lstStyle/>
          <a:p>
            <a:pPr eaLnBrk="1" fontAlgn="auto" hangingPunct="1">
              <a:spcAft>
                <a:spcPts val="0"/>
              </a:spcAft>
              <a:defRPr/>
            </a:pPr>
            <a:r>
              <a:rPr lang="en-US" dirty="0" smtClean="0">
                <a:solidFill>
                  <a:schemeClr val="tx1"/>
                </a:solidFill>
              </a:rPr>
              <a:t>Features of ICS</a:t>
            </a:r>
            <a:endParaRPr lang="en-US" dirty="0"/>
          </a:p>
        </p:txBody>
      </p:sp>
      <p:pic>
        <p:nvPicPr>
          <p:cNvPr id="7" name="Picture 2" descr="http://t0.gstatic.com/images?q=tbn:mmmc1hL1vDOpeM:http://www.emergencytrainingsystems.com/IMAGES/I300.jpg">
            <a:hlinkClick r:id="rId3"/>
          </p:cNvPr>
          <p:cNvPicPr>
            <a:picLocks noChangeAspect="1" noChangeArrowheads="1"/>
          </p:cNvPicPr>
          <p:nvPr/>
        </p:nvPicPr>
        <p:blipFill>
          <a:blip r:embed="rId4"/>
          <a:srcRect/>
          <a:stretch>
            <a:fillRect/>
          </a:stretch>
        </p:blipFill>
        <p:spPr bwMode="auto">
          <a:xfrm>
            <a:off x="5257800" y="1600200"/>
            <a:ext cx="3367088" cy="2570163"/>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641298A-5ABD-4C6B-B1A4-1318EDE5C76F}" type="slidenum">
              <a:rPr lang="en-US"/>
              <a:pPr>
                <a:defRPr/>
              </a:pPr>
              <a:t>34</a:t>
            </a:fld>
            <a:endParaRPr lang="en-US" dirty="0"/>
          </a:p>
        </p:txBody>
      </p:sp>
      <p:sp>
        <p:nvSpPr>
          <p:cNvPr id="5" name="Content Placeholder 4"/>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Management</a:t>
            </a:r>
          </a:p>
          <a:p>
            <a:pPr eaLnBrk="1" fontAlgn="auto" hangingPunct="1">
              <a:spcAft>
                <a:spcPts val="0"/>
              </a:spcAft>
              <a:buFont typeface="Wingdings 2"/>
              <a:buChar char=""/>
              <a:defRPr/>
            </a:pPr>
            <a:r>
              <a:rPr lang="en-US" dirty="0" smtClean="0">
                <a:solidFill>
                  <a:schemeClr val="bg1">
                    <a:lumMod val="65000"/>
                  </a:schemeClr>
                </a:solidFill>
              </a:rPr>
              <a:t>Planning</a:t>
            </a:r>
          </a:p>
          <a:p>
            <a:pPr eaLnBrk="1" fontAlgn="auto" hangingPunct="1">
              <a:spcAft>
                <a:spcPts val="0"/>
              </a:spcAft>
              <a:buFont typeface="Wingdings 2"/>
              <a:buChar char=""/>
              <a:defRPr/>
            </a:pPr>
            <a:r>
              <a:rPr lang="en-US" dirty="0" smtClean="0">
                <a:solidFill>
                  <a:schemeClr val="bg1">
                    <a:lumMod val="65000"/>
                  </a:schemeClr>
                </a:solidFill>
              </a:rPr>
              <a:t>Command</a:t>
            </a:r>
          </a:p>
          <a:p>
            <a:pPr eaLnBrk="1" fontAlgn="auto" hangingPunct="1">
              <a:spcAft>
                <a:spcPts val="0"/>
              </a:spcAft>
              <a:buFont typeface="Wingdings 2"/>
              <a:buChar char=""/>
              <a:defRPr/>
            </a:pPr>
            <a:r>
              <a:rPr lang="en-US" dirty="0" smtClean="0">
                <a:solidFill>
                  <a:schemeClr val="bg1">
                    <a:lumMod val="65000"/>
                  </a:schemeClr>
                </a:solidFill>
              </a:rPr>
              <a:t>Resources</a:t>
            </a:r>
          </a:p>
          <a:p>
            <a:pPr eaLnBrk="1" fontAlgn="auto" hangingPunct="1">
              <a:spcAft>
                <a:spcPts val="0"/>
              </a:spcAft>
              <a:buFont typeface="Wingdings 2"/>
              <a:buChar char=""/>
              <a:defRPr/>
            </a:pPr>
            <a:r>
              <a:rPr lang="en-US" dirty="0" smtClean="0">
                <a:solidFill>
                  <a:schemeClr val="tx1"/>
                </a:solidFill>
              </a:rPr>
              <a:t>Information Management</a:t>
            </a:r>
          </a:p>
          <a:p>
            <a:pPr eaLnBrk="1" fontAlgn="auto" hangingPunct="1">
              <a:spcAft>
                <a:spcPts val="0"/>
              </a:spcAft>
              <a:buFont typeface="Wingdings 2"/>
              <a:buChar char=""/>
              <a:defRPr/>
            </a:pPr>
            <a:r>
              <a:rPr lang="en-US" dirty="0" smtClean="0">
                <a:solidFill>
                  <a:schemeClr val="tx1"/>
                </a:solidFill>
              </a:rPr>
              <a:t>Integrated Communications</a:t>
            </a:r>
          </a:p>
        </p:txBody>
      </p:sp>
      <p:sp>
        <p:nvSpPr>
          <p:cNvPr id="6" name="Title 5"/>
          <p:cNvSpPr>
            <a:spLocks noGrp="1"/>
          </p:cNvSpPr>
          <p:nvPr>
            <p:ph type="title"/>
          </p:nvPr>
        </p:nvSpPr>
        <p:spPr/>
        <p:txBody>
          <a:bodyPr/>
          <a:lstStyle/>
          <a:p>
            <a:pPr eaLnBrk="1" fontAlgn="auto" hangingPunct="1">
              <a:spcAft>
                <a:spcPts val="0"/>
              </a:spcAft>
              <a:defRPr/>
            </a:pPr>
            <a:r>
              <a:rPr lang="en-US" dirty="0" smtClean="0">
                <a:solidFill>
                  <a:schemeClr val="tx1"/>
                </a:solidFill>
              </a:rPr>
              <a:t>Features of ICS</a:t>
            </a:r>
            <a:endParaRPr lang="en-US" dirty="0"/>
          </a:p>
        </p:txBody>
      </p:sp>
      <p:pic>
        <p:nvPicPr>
          <p:cNvPr id="8" name="Picture 2" descr="http://t0.gstatic.com/images?q=tbn:mmmc1hL1vDOpeM:http://www.emergencytrainingsystems.com/IMAGES/I300.jpg">
            <a:hlinkClick r:id="rId3"/>
          </p:cNvPr>
          <p:cNvPicPr>
            <a:picLocks noChangeAspect="1" noChangeArrowheads="1"/>
          </p:cNvPicPr>
          <p:nvPr/>
        </p:nvPicPr>
        <p:blipFill>
          <a:blip r:embed="rId4"/>
          <a:srcRect/>
          <a:stretch>
            <a:fillRect/>
          </a:stretch>
        </p:blipFill>
        <p:spPr bwMode="auto">
          <a:xfrm>
            <a:off x="5257800" y="1600200"/>
            <a:ext cx="3367088" cy="2570163"/>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Command</a:t>
            </a:r>
            <a:endParaRPr lang="en-US" dirty="0"/>
          </a:p>
        </p:txBody>
      </p:sp>
      <p:sp>
        <p:nvSpPr>
          <p:cNvPr id="3" name="Content Placeholder 2"/>
          <p:cNvSpPr>
            <a:spLocks noGrp="1"/>
          </p:cNvSpPr>
          <p:nvPr>
            <p:ph idx="1"/>
          </p:nvPr>
        </p:nvSpPr>
        <p:spPr>
          <a:xfrm>
            <a:off x="4267200" y="2332038"/>
            <a:ext cx="4419600" cy="3230562"/>
          </a:xfrm>
        </p:spPr>
        <p:txBody>
          <a:bodyPr>
            <a:normAutofit/>
          </a:bodyPr>
          <a:lstStyle/>
          <a:p>
            <a:pPr eaLnBrk="1" fontAlgn="auto" hangingPunct="1">
              <a:spcAft>
                <a:spcPts val="0"/>
              </a:spcAft>
              <a:buFont typeface="Wingdings 2"/>
              <a:buChar char=""/>
              <a:defRPr/>
            </a:pPr>
            <a:r>
              <a:rPr lang="en-US" dirty="0" smtClean="0"/>
              <a:t>Chain of command</a:t>
            </a:r>
          </a:p>
          <a:p>
            <a:pPr eaLnBrk="1" fontAlgn="auto" hangingPunct="1">
              <a:spcAft>
                <a:spcPts val="0"/>
              </a:spcAft>
              <a:buFont typeface="Wingdings 2"/>
              <a:buChar char=""/>
              <a:defRPr/>
            </a:pPr>
            <a:r>
              <a:rPr lang="en-US" dirty="0" smtClean="0">
                <a:solidFill>
                  <a:schemeClr val="bg1">
                    <a:lumMod val="65000"/>
                  </a:schemeClr>
                </a:solidFill>
              </a:rPr>
              <a:t>Types of commands</a:t>
            </a:r>
          </a:p>
          <a:p>
            <a:pPr eaLnBrk="1" fontAlgn="auto" hangingPunct="1">
              <a:spcAft>
                <a:spcPts val="0"/>
              </a:spcAft>
              <a:buFont typeface="Wingdings 2"/>
              <a:buChar char=""/>
              <a:defRPr/>
            </a:pPr>
            <a:r>
              <a:rPr lang="en-US" dirty="0" smtClean="0">
                <a:solidFill>
                  <a:schemeClr val="bg1">
                    <a:lumMod val="65000"/>
                  </a:schemeClr>
                </a:solidFill>
              </a:rPr>
              <a:t>Transfer of command</a:t>
            </a: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0"/>
          </p:nvPr>
        </p:nvSpPr>
        <p:spPr/>
        <p:txBody>
          <a:bodyPr/>
          <a:lstStyle/>
          <a:p>
            <a:pPr>
              <a:defRPr/>
            </a:pPr>
            <a:fld id="{725C4411-51D4-45C9-9B6D-E29B62F5EE42}" type="slidenum">
              <a:rPr lang="en-US"/>
              <a:pPr>
                <a:defRPr/>
              </a:pPr>
              <a:t>35</a:t>
            </a:fld>
            <a:endParaRPr lang="en-US" dirty="0"/>
          </a:p>
        </p:txBody>
      </p:sp>
      <p:pic>
        <p:nvPicPr>
          <p:cNvPr id="43010" name="Picture 2" descr="O:\Projects\DOT\FHWA\Roles and Mission\Graphics\transfer of command.jpg"/>
          <p:cNvPicPr>
            <a:picLocks noChangeAspect="1" noChangeArrowheads="1"/>
          </p:cNvPicPr>
          <p:nvPr/>
        </p:nvPicPr>
        <p:blipFill>
          <a:blip r:embed="rId3"/>
          <a:srcRect/>
          <a:stretch>
            <a:fillRect/>
          </a:stretch>
        </p:blipFill>
        <p:spPr bwMode="auto">
          <a:xfrm>
            <a:off x="695325" y="1300163"/>
            <a:ext cx="2706688" cy="405923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Command</a:t>
            </a:r>
            <a:endParaRPr lang="en-US" dirty="0"/>
          </a:p>
        </p:txBody>
      </p:sp>
      <p:sp>
        <p:nvSpPr>
          <p:cNvPr id="3" name="Content Placeholder 2"/>
          <p:cNvSpPr>
            <a:spLocks noGrp="1"/>
          </p:cNvSpPr>
          <p:nvPr>
            <p:ph idx="1"/>
          </p:nvPr>
        </p:nvSpPr>
        <p:spPr>
          <a:xfrm>
            <a:off x="4267200" y="2332038"/>
            <a:ext cx="4419600" cy="3230562"/>
          </a:xfrm>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Chain of command</a:t>
            </a:r>
          </a:p>
          <a:p>
            <a:pPr eaLnBrk="1" fontAlgn="auto" hangingPunct="1">
              <a:spcAft>
                <a:spcPts val="0"/>
              </a:spcAft>
              <a:buFont typeface="Wingdings 2"/>
              <a:buChar char=""/>
              <a:defRPr/>
            </a:pPr>
            <a:r>
              <a:rPr lang="en-US" dirty="0" smtClean="0"/>
              <a:t>Types of commands</a:t>
            </a:r>
          </a:p>
          <a:p>
            <a:pPr eaLnBrk="1" fontAlgn="auto" hangingPunct="1">
              <a:spcAft>
                <a:spcPts val="0"/>
              </a:spcAft>
              <a:buFont typeface="Wingdings 2"/>
              <a:buChar char=""/>
              <a:defRPr/>
            </a:pPr>
            <a:r>
              <a:rPr lang="en-US" dirty="0" smtClean="0">
                <a:solidFill>
                  <a:schemeClr val="bg1">
                    <a:lumMod val="65000"/>
                  </a:schemeClr>
                </a:solidFill>
              </a:rPr>
              <a:t>Transfer of command</a:t>
            </a: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0"/>
          </p:nvPr>
        </p:nvSpPr>
        <p:spPr/>
        <p:txBody>
          <a:bodyPr/>
          <a:lstStyle/>
          <a:p>
            <a:pPr>
              <a:defRPr/>
            </a:pPr>
            <a:fld id="{12D2D3BF-F8B7-4B6E-BE0B-A5080117B091}" type="slidenum">
              <a:rPr lang="en-US"/>
              <a:pPr>
                <a:defRPr/>
              </a:pPr>
              <a:t>36</a:t>
            </a:fld>
            <a:endParaRPr lang="en-US" dirty="0"/>
          </a:p>
        </p:txBody>
      </p:sp>
      <p:pic>
        <p:nvPicPr>
          <p:cNvPr id="6" name="Picture 2" descr="O:\Projects\DOT\FHWA\Roles and Mission\Graphics\transfer of command.jpg"/>
          <p:cNvPicPr>
            <a:picLocks noChangeAspect="1" noChangeArrowheads="1"/>
          </p:cNvPicPr>
          <p:nvPr/>
        </p:nvPicPr>
        <p:blipFill>
          <a:blip r:embed="rId3"/>
          <a:srcRect/>
          <a:stretch>
            <a:fillRect/>
          </a:stretch>
        </p:blipFill>
        <p:spPr bwMode="auto">
          <a:xfrm>
            <a:off x="695325" y="1300163"/>
            <a:ext cx="2706688" cy="405923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Command</a:t>
            </a:r>
            <a:endParaRPr lang="en-US" dirty="0"/>
          </a:p>
        </p:txBody>
      </p:sp>
      <p:sp>
        <p:nvSpPr>
          <p:cNvPr id="3" name="Content Placeholder 2"/>
          <p:cNvSpPr>
            <a:spLocks noGrp="1"/>
          </p:cNvSpPr>
          <p:nvPr>
            <p:ph idx="1"/>
          </p:nvPr>
        </p:nvSpPr>
        <p:spPr>
          <a:xfrm>
            <a:off x="4267200" y="2332038"/>
            <a:ext cx="4419600" cy="3230562"/>
          </a:xfrm>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Chain of command</a:t>
            </a:r>
          </a:p>
          <a:p>
            <a:pPr eaLnBrk="1" fontAlgn="auto" hangingPunct="1">
              <a:spcAft>
                <a:spcPts val="0"/>
              </a:spcAft>
              <a:buFont typeface="Wingdings 2"/>
              <a:buChar char=""/>
              <a:defRPr/>
            </a:pPr>
            <a:r>
              <a:rPr lang="en-US" dirty="0" smtClean="0">
                <a:solidFill>
                  <a:schemeClr val="bg1">
                    <a:lumMod val="65000"/>
                  </a:schemeClr>
                </a:solidFill>
              </a:rPr>
              <a:t>Types of commands</a:t>
            </a:r>
          </a:p>
          <a:p>
            <a:pPr eaLnBrk="1" fontAlgn="auto" hangingPunct="1">
              <a:spcAft>
                <a:spcPts val="0"/>
              </a:spcAft>
              <a:buFont typeface="Wingdings 2"/>
              <a:buChar char=""/>
              <a:defRPr/>
            </a:pPr>
            <a:r>
              <a:rPr lang="en-US" dirty="0" smtClean="0"/>
              <a:t>Transfer of command</a:t>
            </a:r>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0"/>
          </p:nvPr>
        </p:nvSpPr>
        <p:spPr/>
        <p:txBody>
          <a:bodyPr/>
          <a:lstStyle/>
          <a:p>
            <a:pPr>
              <a:defRPr/>
            </a:pPr>
            <a:fld id="{950053DA-E55F-4992-AE74-8A32F4BF0541}" type="slidenum">
              <a:rPr lang="en-US"/>
              <a:pPr>
                <a:defRPr/>
              </a:pPr>
              <a:t>37</a:t>
            </a:fld>
            <a:endParaRPr lang="en-US" dirty="0"/>
          </a:p>
        </p:txBody>
      </p:sp>
      <p:pic>
        <p:nvPicPr>
          <p:cNvPr id="6" name="Picture 2" descr="O:\Projects\DOT\FHWA\Roles and Mission\Graphics\transfer of command.jpg"/>
          <p:cNvPicPr>
            <a:picLocks noChangeAspect="1" noChangeArrowheads="1"/>
          </p:cNvPicPr>
          <p:nvPr/>
        </p:nvPicPr>
        <p:blipFill>
          <a:blip r:embed="rId3"/>
          <a:srcRect/>
          <a:stretch>
            <a:fillRect/>
          </a:stretch>
        </p:blipFill>
        <p:spPr bwMode="auto">
          <a:xfrm>
            <a:off x="695325" y="1300163"/>
            <a:ext cx="2706688" cy="405923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accountability</a:t>
            </a:r>
            <a:endParaRPr lang="en-US" dirty="0"/>
          </a:p>
        </p:txBody>
      </p:sp>
      <p:sp>
        <p:nvSpPr>
          <p:cNvPr id="92162" name="Content Placeholder 2"/>
          <p:cNvSpPr>
            <a:spLocks noGrp="1"/>
          </p:cNvSpPr>
          <p:nvPr>
            <p:ph idx="1"/>
          </p:nvPr>
        </p:nvSpPr>
        <p:spPr>
          <a:xfrm>
            <a:off x="4572000" y="1981200"/>
            <a:ext cx="4419600" cy="2667000"/>
          </a:xfrm>
        </p:spPr>
        <p:txBody>
          <a:bodyPr/>
          <a:lstStyle/>
          <a:p>
            <a:pPr algn="ctr" eaLnBrk="1" hangingPunct="1">
              <a:buFont typeface="Wingdings 2" pitchFamily="18" charset="2"/>
              <a:buNone/>
            </a:pPr>
            <a:endParaRPr lang="en-US" sz="4800" b="1" smtClean="0"/>
          </a:p>
          <a:p>
            <a:pPr algn="ctr" eaLnBrk="1" hangingPunct="1">
              <a:buFont typeface="Wingdings 2" pitchFamily="18" charset="2"/>
              <a:buNone/>
            </a:pPr>
            <a:r>
              <a:rPr lang="en-US" sz="4800" b="1" smtClean="0"/>
              <a:t>Accountability</a:t>
            </a:r>
            <a:endParaRPr lang="en-US" sz="4800" smtClean="0"/>
          </a:p>
        </p:txBody>
      </p:sp>
      <p:sp>
        <p:nvSpPr>
          <p:cNvPr id="4" name="Slide Number Placeholder 3"/>
          <p:cNvSpPr>
            <a:spLocks noGrp="1"/>
          </p:cNvSpPr>
          <p:nvPr>
            <p:ph type="sldNum" sz="quarter" idx="10"/>
          </p:nvPr>
        </p:nvSpPr>
        <p:spPr/>
        <p:txBody>
          <a:bodyPr/>
          <a:lstStyle/>
          <a:p>
            <a:pPr>
              <a:defRPr/>
            </a:pPr>
            <a:fld id="{8545A80A-E13C-42E7-BCB7-C55204C4ECA0}" type="slidenum">
              <a:rPr lang="en-US"/>
              <a:pPr>
                <a:defRPr/>
              </a:pPr>
              <a:t>38</a:t>
            </a:fld>
            <a:endParaRPr lang="en-US" dirty="0"/>
          </a:p>
        </p:txBody>
      </p:sp>
      <p:pic>
        <p:nvPicPr>
          <p:cNvPr id="40961" name="Picture 1" descr="Pages from Sample Incident Action Plan -_Page_1"/>
          <p:cNvPicPr>
            <a:picLocks noChangeAspect="1" noChangeArrowheads="1"/>
          </p:cNvPicPr>
          <p:nvPr/>
        </p:nvPicPr>
        <p:blipFill>
          <a:blip r:embed="rId3"/>
          <a:srcRect/>
          <a:stretch>
            <a:fillRect/>
          </a:stretch>
        </p:blipFill>
        <p:spPr bwMode="auto">
          <a:xfrm>
            <a:off x="722313" y="1311275"/>
            <a:ext cx="3076575" cy="396240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Standardized organization</a:t>
            </a:r>
            <a:endParaRPr lang="en-US" dirty="0"/>
          </a:p>
        </p:txBody>
      </p:sp>
      <p:sp>
        <p:nvSpPr>
          <p:cNvPr id="94210" name="Content Placeholder 2"/>
          <p:cNvSpPr>
            <a:spLocks noGrp="1"/>
          </p:cNvSpPr>
          <p:nvPr>
            <p:ph idx="1"/>
          </p:nvPr>
        </p:nvSpPr>
        <p:spPr>
          <a:xfrm>
            <a:off x="4724400" y="1041400"/>
            <a:ext cx="4419600" cy="4525963"/>
          </a:xfrm>
        </p:spPr>
        <p:txBody>
          <a:bodyPr/>
          <a:lstStyle/>
          <a:p>
            <a:pPr eaLnBrk="1" hangingPunct="1"/>
            <a:endParaRPr lang="en-US" smtClean="0"/>
          </a:p>
          <a:p>
            <a:pPr algn="ctr" eaLnBrk="1" hangingPunct="1">
              <a:buFont typeface="Wingdings 2" pitchFamily="18" charset="2"/>
              <a:buNone/>
            </a:pPr>
            <a:r>
              <a:rPr lang="en-US" sz="4800" b="1" smtClean="0"/>
              <a:t>Organization </a:t>
            </a:r>
          </a:p>
          <a:p>
            <a:pPr algn="ctr" eaLnBrk="1" hangingPunct="1">
              <a:buFont typeface="Wingdings 2" pitchFamily="18" charset="2"/>
              <a:buNone/>
            </a:pPr>
            <a:r>
              <a:rPr lang="en-US" sz="4800" b="1" smtClean="0"/>
              <a:t>for </a:t>
            </a:r>
          </a:p>
          <a:p>
            <a:pPr algn="ctr" eaLnBrk="1" hangingPunct="1">
              <a:buFont typeface="Wingdings 2" pitchFamily="18" charset="2"/>
              <a:buNone/>
            </a:pPr>
            <a:r>
              <a:rPr lang="en-US" sz="4800" b="1" smtClean="0"/>
              <a:t>Incident Command</a:t>
            </a:r>
            <a:endParaRPr lang="en-US" sz="4800" smtClean="0"/>
          </a:p>
        </p:txBody>
      </p:sp>
      <p:sp>
        <p:nvSpPr>
          <p:cNvPr id="4" name="Slide Number Placeholder 3"/>
          <p:cNvSpPr>
            <a:spLocks noGrp="1"/>
          </p:cNvSpPr>
          <p:nvPr>
            <p:ph type="sldNum" sz="quarter" idx="10"/>
          </p:nvPr>
        </p:nvSpPr>
        <p:spPr/>
        <p:txBody>
          <a:bodyPr/>
          <a:lstStyle/>
          <a:p>
            <a:pPr>
              <a:defRPr/>
            </a:pPr>
            <a:fld id="{68A1FAA0-B466-4473-BB61-E30D8901E3EC}" type="slidenum">
              <a:rPr lang="en-US"/>
              <a:pPr>
                <a:defRPr/>
              </a:pPr>
              <a:t>39</a:t>
            </a:fld>
            <a:endParaRPr lang="en-US" dirty="0"/>
          </a:p>
        </p:txBody>
      </p:sp>
      <p:pic>
        <p:nvPicPr>
          <p:cNvPr id="38913" name="Picture 1" descr="Incident Command"/>
          <p:cNvPicPr>
            <a:picLocks noChangeAspect="1" noChangeArrowheads="1"/>
          </p:cNvPicPr>
          <p:nvPr/>
        </p:nvPicPr>
        <p:blipFill>
          <a:blip r:embed="rId3"/>
          <a:srcRect/>
          <a:stretch>
            <a:fillRect/>
          </a:stretch>
        </p:blipFill>
        <p:spPr bwMode="auto">
          <a:xfrm>
            <a:off x="685800" y="1816100"/>
            <a:ext cx="4141788" cy="285115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cs typeface="Arial" pitchFamily="34" charset="0"/>
              </a:rPr>
              <a:t>contents</a:t>
            </a:r>
            <a:endParaRPr lang="en-US" dirty="0">
              <a:solidFill>
                <a:schemeClr val="tx1"/>
              </a:solidFill>
              <a:cs typeface="Arial" pitchFamily="34" charset="0"/>
            </a:endParaRPr>
          </a:p>
        </p:txBody>
      </p:sp>
      <p:sp>
        <p:nvSpPr>
          <p:cNvPr id="4" name="Slide Number Placeholder 3"/>
          <p:cNvSpPr>
            <a:spLocks noGrp="1"/>
          </p:cNvSpPr>
          <p:nvPr>
            <p:ph type="sldNum" sz="quarter" idx="10"/>
          </p:nvPr>
        </p:nvSpPr>
        <p:spPr/>
        <p:txBody>
          <a:bodyPr/>
          <a:lstStyle/>
          <a:p>
            <a:pPr>
              <a:defRPr/>
            </a:pPr>
            <a:fld id="{8AD6B4BF-A920-4BEE-AF85-D53C7A7FEC1C}" type="slidenum">
              <a:rPr lang="en-US"/>
              <a:pPr>
                <a:defRPr/>
              </a:pPr>
              <a:t>4</a:t>
            </a:fld>
            <a:endParaRPr lang="en-US" dirty="0"/>
          </a:p>
        </p:txBody>
      </p:sp>
      <p:sp>
        <p:nvSpPr>
          <p:cNvPr id="22531" name="Content Placeholder 4"/>
          <p:cNvSpPr>
            <a:spLocks noGrp="1"/>
          </p:cNvSpPr>
          <p:nvPr>
            <p:ph idx="1"/>
          </p:nvPr>
        </p:nvSpPr>
        <p:spPr>
          <a:xfrm>
            <a:off x="304800" y="1554163"/>
            <a:ext cx="8382000" cy="4525962"/>
          </a:xfrm>
        </p:spPr>
        <p:txBody>
          <a:bodyPr/>
          <a:lstStyle/>
          <a:p>
            <a:pPr eaLnBrk="1" hangingPunct="1">
              <a:buFont typeface="Wingdings 2" pitchFamily="18" charset="2"/>
              <a:buBlip>
                <a:blip r:embed="rId3"/>
              </a:buBlip>
            </a:pPr>
            <a:r>
              <a:rPr lang="en-US" smtClean="0">
                <a:cs typeface="Arial" charset="0"/>
              </a:rPr>
              <a:t>Information You Should Know</a:t>
            </a:r>
          </a:p>
          <a:p>
            <a:pPr eaLnBrk="1" hangingPunct="1">
              <a:buFont typeface="Wingdings 2" pitchFamily="18" charset="2"/>
              <a:buBlip>
                <a:blip r:embed="rId3"/>
              </a:buBlip>
            </a:pPr>
            <a:endParaRPr lang="en-US" smtClean="0">
              <a:cs typeface="Arial" charset="0"/>
            </a:endParaRPr>
          </a:p>
          <a:p>
            <a:pPr eaLnBrk="1" hangingPunct="1">
              <a:buFont typeface="Wingdings 2" pitchFamily="18" charset="2"/>
              <a:buBlip>
                <a:blip r:embed="rId3"/>
              </a:buBlip>
            </a:pPr>
            <a:r>
              <a:rPr lang="en-US" smtClean="0">
                <a:cs typeface="Arial" charset="0"/>
              </a:rPr>
              <a:t>How You May be Impacted</a:t>
            </a:r>
          </a:p>
          <a:p>
            <a:pPr eaLnBrk="1" hangingPunct="1">
              <a:buFont typeface="Wingdings 2" pitchFamily="18" charset="2"/>
              <a:buBlip>
                <a:blip r:embed="rId3"/>
              </a:buBlip>
            </a:pPr>
            <a:endParaRPr lang="en-US" smtClean="0">
              <a:cs typeface="Arial" charset="0"/>
            </a:endParaRPr>
          </a:p>
          <a:p>
            <a:pPr eaLnBrk="1" hangingPunct="1">
              <a:buFont typeface="Wingdings 2" pitchFamily="18" charset="2"/>
              <a:buBlip>
                <a:blip r:embed="rId3"/>
              </a:buBlip>
            </a:pPr>
            <a:r>
              <a:rPr lang="en-US" smtClean="0">
                <a:cs typeface="Arial" charset="0"/>
              </a:rPr>
              <a:t>How Your Office May be Impacted</a:t>
            </a:r>
            <a:endParaRPr lang="en-US" smtClean="0"/>
          </a:p>
          <a:p>
            <a:pPr eaLnBrk="1" hangingPunct="1">
              <a:buFont typeface="Wingdings 2" pitchFamily="18" charset="2"/>
              <a:buNone/>
            </a:pPr>
            <a:endParaRPr lang="en-US" smtClean="0">
              <a:cs typeface="Arial" charset="0"/>
            </a:endParaRPr>
          </a:p>
        </p:txBody>
      </p:sp>
      <p:pic>
        <p:nvPicPr>
          <p:cNvPr id="22532" name="Picture 4" descr="yellow dot with questions.jpg"/>
          <p:cNvPicPr>
            <a:picLocks noChangeAspect="1"/>
          </p:cNvPicPr>
          <p:nvPr/>
        </p:nvPicPr>
        <p:blipFill>
          <a:blip r:embed="rId4"/>
          <a:srcRect/>
          <a:stretch>
            <a:fillRect/>
          </a:stretch>
        </p:blipFill>
        <p:spPr bwMode="auto">
          <a:xfrm>
            <a:off x="6181725" y="1404938"/>
            <a:ext cx="2309813"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TYPICAL ICS Structure</a:t>
            </a:r>
            <a:endParaRPr lang="en-US" dirty="0"/>
          </a:p>
        </p:txBody>
      </p:sp>
      <p:sp>
        <p:nvSpPr>
          <p:cNvPr id="4" name="Slide Number Placeholder 3"/>
          <p:cNvSpPr>
            <a:spLocks noGrp="1"/>
          </p:cNvSpPr>
          <p:nvPr>
            <p:ph type="sldNum" sz="quarter" idx="10"/>
          </p:nvPr>
        </p:nvSpPr>
        <p:spPr>
          <a:xfrm>
            <a:off x="8229600" y="6151563"/>
            <a:ext cx="758825" cy="246062"/>
          </a:xfrm>
        </p:spPr>
        <p:txBody>
          <a:bodyPr/>
          <a:lstStyle/>
          <a:p>
            <a:pPr>
              <a:defRPr/>
            </a:pPr>
            <a:fld id="{702A6B6A-7F54-4CDA-A8B6-7E047EDD4410}" type="slidenum">
              <a:rPr lang="en-US"/>
              <a:pPr>
                <a:defRPr/>
              </a:pPr>
              <a:t>40</a:t>
            </a:fld>
            <a:endParaRPr lang="en-US" dirty="0"/>
          </a:p>
        </p:txBody>
      </p:sp>
      <p:grpSp>
        <p:nvGrpSpPr>
          <p:cNvPr id="96259" name="Group 4"/>
          <p:cNvGrpSpPr>
            <a:grpSpLocks/>
          </p:cNvGrpSpPr>
          <p:nvPr/>
        </p:nvGrpSpPr>
        <p:grpSpPr bwMode="auto">
          <a:xfrm>
            <a:off x="615950" y="2116138"/>
            <a:ext cx="7912100" cy="1828800"/>
            <a:chOff x="232302" y="668782"/>
            <a:chExt cx="6714479" cy="1552117"/>
          </a:xfrm>
        </p:grpSpPr>
        <p:cxnSp>
          <p:nvCxnSpPr>
            <p:cNvPr id="6" name="Straight Connector 5"/>
            <p:cNvCxnSpPr/>
            <p:nvPr/>
          </p:nvCxnSpPr>
          <p:spPr>
            <a:xfrm rot="5400000" flipH="1">
              <a:off x="438393" y="1814008"/>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a:off x="2286087" y="1833543"/>
              <a:ext cx="747764"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4123003" y="1831523"/>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6001009" y="1830176"/>
              <a:ext cx="746417" cy="134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79323"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Planning</a:t>
              </a:r>
            </a:p>
          </p:txBody>
        </p:sp>
        <p:sp>
          <p:nvSpPr>
            <p:cNvPr id="11" name="Rounded Rectangle 10"/>
            <p:cNvSpPr/>
            <p:nvPr/>
          </p:nvSpPr>
          <p:spPr>
            <a:xfrm>
              <a:off x="232302"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Operations</a:t>
              </a:r>
            </a:p>
          </p:txBody>
        </p:sp>
        <p:sp>
          <p:nvSpPr>
            <p:cNvPr id="12" name="Rounded Rectangle 11"/>
            <p:cNvSpPr/>
            <p:nvPr/>
          </p:nvSpPr>
          <p:spPr>
            <a:xfrm>
              <a:off x="392769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Logistics</a:t>
              </a:r>
            </a:p>
          </p:txBody>
        </p:sp>
        <p:sp>
          <p:nvSpPr>
            <p:cNvPr id="13" name="Rounded Rectangle 12"/>
            <p:cNvSpPr/>
            <p:nvPr/>
          </p:nvSpPr>
          <p:spPr>
            <a:xfrm>
              <a:off x="577471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Finance/ Administration</a:t>
              </a:r>
            </a:p>
          </p:txBody>
        </p:sp>
        <p:sp>
          <p:nvSpPr>
            <p:cNvPr id="14" name="Rounded Rectangle 13"/>
            <p:cNvSpPr/>
            <p:nvPr/>
          </p:nvSpPr>
          <p:spPr>
            <a:xfrm>
              <a:off x="3012937" y="66878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Incident</a:t>
              </a:r>
            </a:p>
            <a:p>
              <a:pPr algn="ctr" fontAlgn="auto">
                <a:spcBef>
                  <a:spcPts val="0"/>
                </a:spcBef>
                <a:spcAft>
                  <a:spcPts val="0"/>
                </a:spcAft>
                <a:defRPr/>
              </a:pPr>
              <a:r>
                <a:rPr lang="en-US" sz="1400" dirty="0">
                  <a:solidFill>
                    <a:schemeClr val="tx2">
                      <a:lumMod val="75000"/>
                    </a:schemeClr>
                  </a:solidFill>
                </a:rPr>
                <a:t>Commander</a:t>
              </a:r>
            </a:p>
          </p:txBody>
        </p:sp>
        <p:cxnSp>
          <p:nvCxnSpPr>
            <p:cNvPr id="15" name="Straight Connector 14"/>
            <p:cNvCxnSpPr/>
            <p:nvPr/>
          </p:nvCxnSpPr>
          <p:spPr>
            <a:xfrm flipV="1">
              <a:off x="819684" y="1455619"/>
              <a:ext cx="5545103" cy="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439315" y="1309434"/>
              <a:ext cx="293717" cy="134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ORGANIZATIONAL titles</a:t>
            </a:r>
            <a:endParaRPr lang="en-US" dirty="0"/>
          </a:p>
        </p:txBody>
      </p:sp>
      <p:sp>
        <p:nvSpPr>
          <p:cNvPr id="4" name="Slide Number Placeholder 3"/>
          <p:cNvSpPr>
            <a:spLocks noGrp="1"/>
          </p:cNvSpPr>
          <p:nvPr>
            <p:ph type="sldNum" sz="quarter" idx="10"/>
          </p:nvPr>
        </p:nvSpPr>
        <p:spPr>
          <a:xfrm>
            <a:off x="8229600" y="6151563"/>
            <a:ext cx="758825" cy="246062"/>
          </a:xfrm>
        </p:spPr>
        <p:txBody>
          <a:bodyPr/>
          <a:lstStyle/>
          <a:p>
            <a:pPr>
              <a:defRPr/>
            </a:pPr>
            <a:fld id="{A68C3CBC-7814-4537-8C90-BFB00352BDC5}" type="slidenum">
              <a:rPr lang="en-US"/>
              <a:pPr>
                <a:defRPr/>
              </a:pPr>
              <a:t>41</a:t>
            </a:fld>
            <a:endParaRPr lang="en-US" dirty="0"/>
          </a:p>
        </p:txBody>
      </p:sp>
      <p:graphicFrame>
        <p:nvGraphicFramePr>
          <p:cNvPr id="17" name="Table 16"/>
          <p:cNvGraphicFramePr>
            <a:graphicFrameLocks noGrp="1"/>
          </p:cNvGraphicFramePr>
          <p:nvPr/>
        </p:nvGraphicFramePr>
        <p:xfrm>
          <a:off x="804863" y="1681163"/>
          <a:ext cx="7364412" cy="3584575"/>
        </p:xfrm>
        <a:graphic>
          <a:graphicData uri="http://schemas.openxmlformats.org/drawingml/2006/table">
            <a:tbl>
              <a:tblPr firstRow="1" bandRow="1">
                <a:tableStyleId>{5C22544A-7EE6-4342-B048-85BDC9FD1C3A}</a:tableStyleId>
              </a:tblPr>
              <a:tblGrid>
                <a:gridCol w="2454965"/>
                <a:gridCol w="2454965"/>
                <a:gridCol w="2454965"/>
              </a:tblGrid>
              <a:tr h="448031">
                <a:tc>
                  <a:txBody>
                    <a:bodyPr/>
                    <a:lstStyle/>
                    <a:p>
                      <a:pPr marL="0" marR="0" algn="ctr">
                        <a:spcBef>
                          <a:spcPts val="0"/>
                        </a:spcBef>
                        <a:spcAft>
                          <a:spcPts val="0"/>
                        </a:spcAft>
                      </a:pPr>
                      <a:r>
                        <a:rPr lang="en-US" sz="1700" b="1" dirty="0">
                          <a:latin typeface="Times New Roman"/>
                          <a:ea typeface="Times New Roman"/>
                        </a:rPr>
                        <a:t>Organizational Level</a:t>
                      </a:r>
                      <a:endParaRPr lang="en-US" sz="1700" dirty="0">
                        <a:latin typeface="Times New Roman"/>
                        <a:ea typeface="Times New Roman"/>
                      </a:endParaRPr>
                    </a:p>
                  </a:txBody>
                  <a:tcPr marL="54154" marR="54154" marT="54154" marB="54154" anchor="ctr"/>
                </a:tc>
                <a:tc>
                  <a:txBody>
                    <a:bodyPr/>
                    <a:lstStyle/>
                    <a:p>
                      <a:pPr marL="0" marR="0" algn="ctr">
                        <a:spcBef>
                          <a:spcPts val="0"/>
                        </a:spcBef>
                        <a:spcAft>
                          <a:spcPts val="0"/>
                        </a:spcAft>
                      </a:pPr>
                      <a:r>
                        <a:rPr lang="en-US" sz="1700" b="1" dirty="0">
                          <a:latin typeface="Times New Roman"/>
                          <a:ea typeface="Times New Roman"/>
                        </a:rPr>
                        <a:t>Title</a:t>
                      </a:r>
                      <a:endParaRPr lang="en-US" sz="1700" dirty="0">
                        <a:latin typeface="Times New Roman"/>
                        <a:ea typeface="Times New Roman"/>
                      </a:endParaRPr>
                    </a:p>
                  </a:txBody>
                  <a:tcPr marL="54154" marR="54154" marT="54154" marB="54154" anchor="ctr"/>
                </a:tc>
                <a:tc>
                  <a:txBody>
                    <a:bodyPr/>
                    <a:lstStyle/>
                    <a:p>
                      <a:pPr marL="0" marR="0" algn="ctr">
                        <a:spcBef>
                          <a:spcPts val="0"/>
                        </a:spcBef>
                        <a:spcAft>
                          <a:spcPts val="0"/>
                        </a:spcAft>
                      </a:pPr>
                      <a:r>
                        <a:rPr lang="en-US" sz="1700" b="1" dirty="0">
                          <a:latin typeface="Times New Roman"/>
                          <a:ea typeface="Times New Roman"/>
                        </a:rPr>
                        <a:t>Support Position</a:t>
                      </a:r>
                      <a:endParaRPr lang="en-US" sz="1700" dirty="0">
                        <a:latin typeface="Times New Roman"/>
                        <a:ea typeface="Times New Roman"/>
                      </a:endParaRP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Incident Command</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Incident Commander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Deputy</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Command Staff</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Officer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Assistant</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General Staff (Section)</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Chief</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Deputy</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Branch</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Director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Deputy</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Division/Group</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Supervisor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N/A</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Unit</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Leader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Manager</a:t>
                      </a:r>
                    </a:p>
                  </a:txBody>
                  <a:tcPr marL="54154" marR="54154" marT="54154" marB="54154" anchor="ctr"/>
                </a:tc>
              </a:tr>
              <a:tr h="448031">
                <a:tc>
                  <a:txBody>
                    <a:bodyPr/>
                    <a:lstStyle/>
                    <a:p>
                      <a:pPr marL="0" marR="0" algn="ctr">
                        <a:spcBef>
                          <a:spcPts val="0"/>
                        </a:spcBef>
                        <a:spcAft>
                          <a:spcPts val="0"/>
                        </a:spcAft>
                      </a:pPr>
                      <a:r>
                        <a:rPr lang="en-US" sz="1700" dirty="0">
                          <a:latin typeface="Times New Roman"/>
                          <a:ea typeface="Times New Roman"/>
                        </a:rPr>
                        <a:t>Strike Team/Task Force</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Leader</a:t>
                      </a:r>
                    </a:p>
                  </a:txBody>
                  <a:tcPr marL="54154" marR="54154" marT="54154" marB="54154" anchor="ctr"/>
                </a:tc>
                <a:tc>
                  <a:txBody>
                    <a:bodyPr/>
                    <a:lstStyle/>
                    <a:p>
                      <a:pPr marL="0" marR="0" algn="ctr">
                        <a:spcBef>
                          <a:spcPts val="0"/>
                        </a:spcBef>
                        <a:spcAft>
                          <a:spcPts val="0"/>
                        </a:spcAft>
                      </a:pPr>
                      <a:r>
                        <a:rPr lang="en-US" sz="1700" dirty="0">
                          <a:latin typeface="Times New Roman"/>
                          <a:ea typeface="Times New Roman"/>
                        </a:rPr>
                        <a:t>Single Resource Boss</a:t>
                      </a:r>
                    </a:p>
                  </a:txBody>
                  <a:tcPr marL="54154" marR="54154" marT="54154" marB="54154"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Incident command system</a:t>
            </a:r>
            <a:endParaRPr lang="en-US" dirty="0"/>
          </a:p>
        </p:txBody>
      </p:sp>
      <p:sp>
        <p:nvSpPr>
          <p:cNvPr id="100354" name="Content Placeholder 2"/>
          <p:cNvSpPr>
            <a:spLocks noGrp="1"/>
          </p:cNvSpPr>
          <p:nvPr>
            <p:ph idx="1"/>
          </p:nvPr>
        </p:nvSpPr>
        <p:spPr>
          <a:xfrm>
            <a:off x="0" y="1554163"/>
            <a:ext cx="4419600" cy="4525962"/>
          </a:xfrm>
        </p:spPr>
        <p:txBody>
          <a:bodyPr/>
          <a:lstStyle/>
          <a:p>
            <a:pPr eaLnBrk="1" hangingPunct="1"/>
            <a:endParaRPr lang="en-US" sz="4400" b="1" smtClean="0"/>
          </a:p>
          <a:p>
            <a:pPr algn="ctr" eaLnBrk="1" hangingPunct="1">
              <a:buFont typeface="Wingdings 2" pitchFamily="18" charset="2"/>
              <a:buNone/>
            </a:pPr>
            <a:r>
              <a:rPr lang="en-US" sz="4400" b="1" smtClean="0"/>
              <a:t>Incident Commander Responsibilities</a:t>
            </a:r>
          </a:p>
        </p:txBody>
      </p:sp>
      <p:sp>
        <p:nvSpPr>
          <p:cNvPr id="4" name="Slide Number Placeholder 3"/>
          <p:cNvSpPr>
            <a:spLocks noGrp="1"/>
          </p:cNvSpPr>
          <p:nvPr>
            <p:ph type="sldNum" sz="quarter" idx="10"/>
          </p:nvPr>
        </p:nvSpPr>
        <p:spPr/>
        <p:txBody>
          <a:bodyPr/>
          <a:lstStyle/>
          <a:p>
            <a:pPr>
              <a:defRPr/>
            </a:pPr>
            <a:fld id="{7754684E-37F9-4D9F-81A9-D009CA89BE77}" type="slidenum">
              <a:rPr lang="en-US"/>
              <a:pPr>
                <a:defRPr/>
              </a:pPr>
              <a:t>42</a:t>
            </a:fld>
            <a:endParaRPr lang="en-US" dirty="0"/>
          </a:p>
        </p:txBody>
      </p:sp>
      <p:pic>
        <p:nvPicPr>
          <p:cNvPr id="34817" name="Picture 1"/>
          <p:cNvPicPr>
            <a:picLocks noChangeAspect="1" noChangeArrowheads="1"/>
          </p:cNvPicPr>
          <p:nvPr/>
        </p:nvPicPr>
        <p:blipFill>
          <a:blip r:embed="rId3"/>
          <a:srcRect/>
          <a:stretch>
            <a:fillRect/>
          </a:stretch>
        </p:blipFill>
        <p:spPr bwMode="auto">
          <a:xfrm>
            <a:off x="4495800" y="2057400"/>
            <a:ext cx="4308475" cy="2971800"/>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Command staff</a:t>
            </a:r>
            <a:endParaRPr lang="en-US" dirty="0"/>
          </a:p>
        </p:txBody>
      </p:sp>
      <p:sp>
        <p:nvSpPr>
          <p:cNvPr id="102402" name="Content Placeholder 2"/>
          <p:cNvSpPr>
            <a:spLocks noGrp="1"/>
          </p:cNvSpPr>
          <p:nvPr>
            <p:ph idx="1"/>
          </p:nvPr>
        </p:nvSpPr>
        <p:spPr/>
        <p:txBody>
          <a:bodyPr/>
          <a:lstStyle/>
          <a:p>
            <a:pPr eaLnBrk="1" hangingPunct="1"/>
            <a:r>
              <a:rPr lang="en-US" smtClean="0"/>
              <a:t>Public Information Officer</a:t>
            </a:r>
          </a:p>
          <a:p>
            <a:pPr eaLnBrk="1" hangingPunct="1"/>
            <a:r>
              <a:rPr lang="en-US" smtClean="0"/>
              <a:t>Safety Officer</a:t>
            </a:r>
          </a:p>
          <a:p>
            <a:pPr eaLnBrk="1" hangingPunct="1"/>
            <a:r>
              <a:rPr lang="en-US" smtClean="0"/>
              <a:t>Liaison Officer(s)</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200267DB-6802-46D5-8A50-87B24651B442}" type="slidenum">
              <a:rPr lang="en-US"/>
              <a:pPr>
                <a:defRPr/>
              </a:pPr>
              <a:t>43</a:t>
            </a:fld>
            <a:endParaRPr lang="en-US" dirty="0"/>
          </a:p>
        </p:txBody>
      </p:sp>
      <p:pic>
        <p:nvPicPr>
          <p:cNvPr id="32770" name="Picture 2" descr="http://www.emergencytrainingsystems.com/IMAGES/safetyofficers.jpg"/>
          <p:cNvPicPr>
            <a:picLocks noChangeAspect="1" noChangeArrowheads="1"/>
          </p:cNvPicPr>
          <p:nvPr/>
        </p:nvPicPr>
        <p:blipFill>
          <a:blip r:embed="rId3"/>
          <a:srcRect/>
          <a:stretch>
            <a:fillRect/>
          </a:stretch>
        </p:blipFill>
        <p:spPr bwMode="auto">
          <a:xfrm>
            <a:off x="4495800" y="2106613"/>
            <a:ext cx="4081463" cy="335280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General staff</a:t>
            </a:r>
            <a:endParaRPr lang="en-US" dirty="0"/>
          </a:p>
        </p:txBody>
      </p:sp>
      <p:sp>
        <p:nvSpPr>
          <p:cNvPr id="104450" name="Content Placeholder 2"/>
          <p:cNvSpPr>
            <a:spLocks noGrp="1"/>
          </p:cNvSpPr>
          <p:nvPr>
            <p:ph idx="1"/>
          </p:nvPr>
        </p:nvSpPr>
        <p:spPr/>
        <p:txBody>
          <a:bodyPr/>
          <a:lstStyle/>
          <a:p>
            <a:pPr eaLnBrk="1" hangingPunct="1"/>
            <a:r>
              <a:rPr lang="en-US" smtClean="0"/>
              <a:t>Expanding the staff</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02CEB138-9173-4C46-9C3E-8C700FDC07B7}" type="slidenum">
              <a:rPr lang="en-US"/>
              <a:pPr>
                <a:defRPr/>
              </a:pPr>
              <a:t>44</a:t>
            </a:fld>
            <a:endParaRPr lang="en-US" dirty="0"/>
          </a:p>
        </p:txBody>
      </p:sp>
      <p:sp>
        <p:nvSpPr>
          <p:cNvPr id="104452" name="TextBox 5"/>
          <p:cNvSpPr txBox="1">
            <a:spLocks noChangeArrowheads="1"/>
          </p:cNvSpPr>
          <p:nvPr/>
        </p:nvSpPr>
        <p:spPr bwMode="auto">
          <a:xfrm>
            <a:off x="-3436938" y="5013325"/>
            <a:ext cx="184150" cy="369888"/>
          </a:xfrm>
          <a:prstGeom prst="rect">
            <a:avLst/>
          </a:prstGeom>
          <a:noFill/>
          <a:ln w="9525">
            <a:noFill/>
            <a:miter lim="800000"/>
            <a:headEnd/>
            <a:tailEnd/>
          </a:ln>
        </p:spPr>
        <p:txBody>
          <a:bodyPr wrap="none">
            <a:spAutoFit/>
          </a:bodyPr>
          <a:lstStyle/>
          <a:p>
            <a:endParaRPr lang="en-US">
              <a:latin typeface="Franklin Gothic Book" pitchFamily="34" charset="0"/>
            </a:endParaRPr>
          </a:p>
        </p:txBody>
      </p:sp>
      <p:grpSp>
        <p:nvGrpSpPr>
          <p:cNvPr id="104453" name="Group 4"/>
          <p:cNvGrpSpPr>
            <a:grpSpLocks/>
          </p:cNvGrpSpPr>
          <p:nvPr/>
        </p:nvGrpSpPr>
        <p:grpSpPr bwMode="auto">
          <a:xfrm>
            <a:off x="615950" y="2693988"/>
            <a:ext cx="7912100" cy="1828800"/>
            <a:chOff x="232302" y="668782"/>
            <a:chExt cx="6714479" cy="1552117"/>
          </a:xfrm>
        </p:grpSpPr>
        <p:cxnSp>
          <p:nvCxnSpPr>
            <p:cNvPr id="8" name="Straight Connector 7"/>
            <p:cNvCxnSpPr/>
            <p:nvPr/>
          </p:nvCxnSpPr>
          <p:spPr>
            <a:xfrm rot="5400000" flipH="1">
              <a:off x="438393" y="1814008"/>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2286087" y="1833543"/>
              <a:ext cx="747764"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a:off x="4123003" y="1831523"/>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a:off x="6001009" y="1830176"/>
              <a:ext cx="746417" cy="1347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079323"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Planning</a:t>
              </a:r>
            </a:p>
          </p:txBody>
        </p:sp>
        <p:sp>
          <p:nvSpPr>
            <p:cNvPr id="13" name="Rounded Rectangle 12"/>
            <p:cNvSpPr/>
            <p:nvPr/>
          </p:nvSpPr>
          <p:spPr>
            <a:xfrm>
              <a:off x="232302"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Operations</a:t>
              </a:r>
            </a:p>
          </p:txBody>
        </p:sp>
        <p:sp>
          <p:nvSpPr>
            <p:cNvPr id="14" name="Rounded Rectangle 13"/>
            <p:cNvSpPr/>
            <p:nvPr/>
          </p:nvSpPr>
          <p:spPr>
            <a:xfrm>
              <a:off x="392769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Logistics</a:t>
              </a:r>
            </a:p>
          </p:txBody>
        </p:sp>
        <p:sp>
          <p:nvSpPr>
            <p:cNvPr id="15" name="Rounded Rectangle 14"/>
            <p:cNvSpPr/>
            <p:nvPr/>
          </p:nvSpPr>
          <p:spPr>
            <a:xfrm>
              <a:off x="577471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Finance/ Administration</a:t>
              </a:r>
            </a:p>
          </p:txBody>
        </p:sp>
        <p:sp>
          <p:nvSpPr>
            <p:cNvPr id="16" name="Rounded Rectangle 15"/>
            <p:cNvSpPr/>
            <p:nvPr/>
          </p:nvSpPr>
          <p:spPr>
            <a:xfrm>
              <a:off x="3012937" y="66878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Incident</a:t>
              </a:r>
            </a:p>
            <a:p>
              <a:pPr algn="ctr" fontAlgn="auto">
                <a:spcBef>
                  <a:spcPts val="0"/>
                </a:spcBef>
                <a:spcAft>
                  <a:spcPts val="0"/>
                </a:spcAft>
                <a:defRPr/>
              </a:pPr>
              <a:r>
                <a:rPr lang="en-US" sz="1400" dirty="0">
                  <a:solidFill>
                    <a:schemeClr val="tx2">
                      <a:lumMod val="75000"/>
                    </a:schemeClr>
                  </a:solidFill>
                </a:rPr>
                <a:t>Commander</a:t>
              </a:r>
            </a:p>
          </p:txBody>
        </p:sp>
        <p:cxnSp>
          <p:nvCxnSpPr>
            <p:cNvPr id="17" name="Straight Connector 16"/>
            <p:cNvCxnSpPr/>
            <p:nvPr/>
          </p:nvCxnSpPr>
          <p:spPr>
            <a:xfrm flipV="1">
              <a:off x="819684" y="1455619"/>
              <a:ext cx="5545103" cy="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439315" y="1309434"/>
              <a:ext cx="293717" cy="134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SECTION CHIEFS AND DEPUTIES</a:t>
            </a:r>
            <a:endParaRPr lang="en-US" dirty="0"/>
          </a:p>
        </p:txBody>
      </p:sp>
      <p:sp>
        <p:nvSpPr>
          <p:cNvPr id="4" name="Slide Number Placeholder 3"/>
          <p:cNvSpPr>
            <a:spLocks noGrp="1"/>
          </p:cNvSpPr>
          <p:nvPr>
            <p:ph type="sldNum" sz="quarter" idx="10"/>
          </p:nvPr>
        </p:nvSpPr>
        <p:spPr/>
        <p:txBody>
          <a:bodyPr/>
          <a:lstStyle/>
          <a:p>
            <a:pPr>
              <a:defRPr/>
            </a:pPr>
            <a:fld id="{9E28682A-F411-4E2D-8BB3-F261C7FCE60A}" type="slidenum">
              <a:rPr lang="en-US"/>
              <a:pPr>
                <a:defRPr/>
              </a:pPr>
              <a:t>45</a:t>
            </a:fld>
            <a:endParaRPr lang="en-US" dirty="0"/>
          </a:p>
        </p:txBody>
      </p:sp>
      <p:sp>
        <p:nvSpPr>
          <p:cNvPr id="106499" name="TextBox 5"/>
          <p:cNvSpPr txBox="1">
            <a:spLocks noChangeArrowheads="1"/>
          </p:cNvSpPr>
          <p:nvPr/>
        </p:nvSpPr>
        <p:spPr bwMode="auto">
          <a:xfrm>
            <a:off x="-3436938" y="5013325"/>
            <a:ext cx="184150" cy="369888"/>
          </a:xfrm>
          <a:prstGeom prst="rect">
            <a:avLst/>
          </a:prstGeom>
          <a:noFill/>
          <a:ln w="9525">
            <a:noFill/>
            <a:miter lim="800000"/>
            <a:headEnd/>
            <a:tailEnd/>
          </a:ln>
        </p:spPr>
        <p:txBody>
          <a:bodyPr wrap="none">
            <a:spAutoFit/>
          </a:bodyPr>
          <a:lstStyle/>
          <a:p>
            <a:endParaRPr lang="en-US">
              <a:latin typeface="Franklin Gothic Book" pitchFamily="34" charset="0"/>
            </a:endParaRPr>
          </a:p>
        </p:txBody>
      </p:sp>
      <p:sp>
        <p:nvSpPr>
          <p:cNvPr id="7" name="Rounded Rectangle 6"/>
          <p:cNvSpPr/>
          <p:nvPr/>
        </p:nvSpPr>
        <p:spPr>
          <a:xfrm>
            <a:off x="2841625" y="2125663"/>
            <a:ext cx="1577975" cy="855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2">
                    <a:lumMod val="75000"/>
                  </a:schemeClr>
                </a:solidFill>
              </a:rPr>
              <a:t>Planning</a:t>
            </a:r>
          </a:p>
        </p:txBody>
      </p:sp>
      <p:sp>
        <p:nvSpPr>
          <p:cNvPr id="8" name="Rounded Rectangle 7"/>
          <p:cNvSpPr/>
          <p:nvPr/>
        </p:nvSpPr>
        <p:spPr>
          <a:xfrm>
            <a:off x="655638" y="2125663"/>
            <a:ext cx="1917700" cy="855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2">
                    <a:lumMod val="75000"/>
                  </a:schemeClr>
                </a:solidFill>
              </a:rPr>
              <a:t>Operations</a:t>
            </a:r>
          </a:p>
        </p:txBody>
      </p:sp>
      <p:sp>
        <p:nvSpPr>
          <p:cNvPr id="9" name="Rounded Rectangle 8"/>
          <p:cNvSpPr/>
          <p:nvPr/>
        </p:nvSpPr>
        <p:spPr>
          <a:xfrm>
            <a:off x="4689475" y="2125663"/>
            <a:ext cx="1577975" cy="855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2">
                    <a:lumMod val="75000"/>
                  </a:schemeClr>
                </a:solidFill>
              </a:rPr>
              <a:t>Logistics</a:t>
            </a:r>
          </a:p>
        </p:txBody>
      </p:sp>
      <p:sp>
        <p:nvSpPr>
          <p:cNvPr id="10" name="Rounded Rectangle 9"/>
          <p:cNvSpPr/>
          <p:nvPr/>
        </p:nvSpPr>
        <p:spPr>
          <a:xfrm>
            <a:off x="6537325" y="2125663"/>
            <a:ext cx="2268538" cy="855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2">
                    <a:lumMod val="75000"/>
                  </a:schemeClr>
                </a:solidFill>
              </a:rPr>
              <a:t>Finance/ Administration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operations</a:t>
            </a:r>
            <a:endParaRPr lang="en-US" dirty="0"/>
          </a:p>
        </p:txBody>
      </p:sp>
      <p:sp>
        <p:nvSpPr>
          <p:cNvPr id="108546" name="Content Placeholder 2"/>
          <p:cNvSpPr>
            <a:spLocks noGrp="1"/>
          </p:cNvSpPr>
          <p:nvPr>
            <p:ph idx="1"/>
          </p:nvPr>
        </p:nvSpPr>
        <p:spPr>
          <a:xfrm>
            <a:off x="4648200" y="1554163"/>
            <a:ext cx="4343400" cy="4525962"/>
          </a:xfrm>
        </p:spPr>
        <p:txBody>
          <a:bodyPr/>
          <a:lstStyle/>
          <a:p>
            <a:pPr algn="ctr" eaLnBrk="1" hangingPunct="1">
              <a:buFont typeface="Wingdings 2" pitchFamily="18" charset="2"/>
              <a:buNone/>
            </a:pPr>
            <a:endParaRPr lang="en-US" sz="5400" b="1" smtClean="0"/>
          </a:p>
          <a:p>
            <a:pPr algn="ctr" eaLnBrk="1" hangingPunct="1">
              <a:buFont typeface="Wingdings 2" pitchFamily="18" charset="2"/>
              <a:buNone/>
            </a:pPr>
            <a:r>
              <a:rPr lang="en-US" sz="5400" b="1" smtClean="0"/>
              <a:t>Operations Section</a:t>
            </a:r>
          </a:p>
        </p:txBody>
      </p:sp>
      <p:sp>
        <p:nvSpPr>
          <p:cNvPr id="4" name="Slide Number Placeholder 3"/>
          <p:cNvSpPr>
            <a:spLocks noGrp="1"/>
          </p:cNvSpPr>
          <p:nvPr>
            <p:ph type="sldNum" sz="quarter" idx="10"/>
          </p:nvPr>
        </p:nvSpPr>
        <p:spPr/>
        <p:txBody>
          <a:bodyPr/>
          <a:lstStyle/>
          <a:p>
            <a:pPr>
              <a:defRPr/>
            </a:pPr>
            <a:fld id="{4E9A1396-2D1C-4477-B869-779DE6531DC2}" type="slidenum">
              <a:rPr lang="en-US"/>
              <a:pPr>
                <a:defRPr/>
              </a:pPr>
              <a:t>46</a:t>
            </a:fld>
            <a:endParaRPr lang="en-US" dirty="0"/>
          </a:p>
        </p:txBody>
      </p:sp>
      <p:pic>
        <p:nvPicPr>
          <p:cNvPr id="108548" name="Picture 1"/>
          <p:cNvPicPr>
            <a:picLocks noChangeAspect="1" noChangeArrowheads="1"/>
          </p:cNvPicPr>
          <p:nvPr/>
        </p:nvPicPr>
        <p:blipFill>
          <a:blip r:embed="rId3"/>
          <a:srcRect/>
          <a:stretch>
            <a:fillRect/>
          </a:stretch>
        </p:blipFill>
        <p:spPr bwMode="auto">
          <a:xfrm>
            <a:off x="457200" y="1809750"/>
            <a:ext cx="4521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Planning Section </a:t>
            </a:r>
            <a:endParaRPr lang="en-US" dirty="0"/>
          </a:p>
        </p:txBody>
      </p:sp>
      <p:sp>
        <p:nvSpPr>
          <p:cNvPr id="4" name="Slide Number Placeholder 3"/>
          <p:cNvSpPr>
            <a:spLocks noGrp="1"/>
          </p:cNvSpPr>
          <p:nvPr>
            <p:ph type="sldNum" sz="quarter" idx="10"/>
          </p:nvPr>
        </p:nvSpPr>
        <p:spPr/>
        <p:txBody>
          <a:bodyPr/>
          <a:lstStyle/>
          <a:p>
            <a:pPr>
              <a:defRPr/>
            </a:pPr>
            <a:fld id="{3451C5AB-0327-40C8-81F0-C78A6F21E4F8}" type="slidenum">
              <a:rPr lang="en-US"/>
              <a:pPr>
                <a:defRPr/>
              </a:pPr>
              <a:t>47</a:t>
            </a:fld>
            <a:endParaRPr lang="en-US" dirty="0"/>
          </a:p>
        </p:txBody>
      </p:sp>
      <p:grpSp>
        <p:nvGrpSpPr>
          <p:cNvPr id="110595" name="Group 6"/>
          <p:cNvGrpSpPr>
            <a:grpSpLocks/>
          </p:cNvGrpSpPr>
          <p:nvPr/>
        </p:nvGrpSpPr>
        <p:grpSpPr bwMode="auto">
          <a:xfrm>
            <a:off x="609600" y="1768475"/>
            <a:ext cx="7851775" cy="2879725"/>
            <a:chOff x="1404198" y="668782"/>
            <a:chExt cx="6147761" cy="2254953"/>
          </a:xfrm>
        </p:grpSpPr>
        <p:cxnSp>
          <p:nvCxnSpPr>
            <p:cNvPr id="8" name="Straight Connector 7"/>
            <p:cNvCxnSpPr/>
            <p:nvPr/>
          </p:nvCxnSpPr>
          <p:spPr>
            <a:xfrm rot="5400000" flipH="1">
              <a:off x="1609879" y="1830444"/>
              <a:ext cx="747093" cy="124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2499199" y="2153025"/>
              <a:ext cx="1423330" cy="28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a:off x="4123177" y="1831687"/>
              <a:ext cx="745850" cy="136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5050407" y="2167320"/>
              <a:ext cx="1446949" cy="2361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639716" y="2443905"/>
              <a:ext cx="1170884"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Situation</a:t>
              </a:r>
            </a:p>
            <a:p>
              <a:pPr algn="ctr" fontAlgn="auto">
                <a:spcBef>
                  <a:spcPts val="0"/>
                </a:spcBef>
                <a:spcAft>
                  <a:spcPts val="0"/>
                </a:spcAft>
                <a:defRPr/>
              </a:pPr>
              <a:r>
                <a:rPr lang="en-US" sz="1400" b="1" dirty="0">
                  <a:solidFill>
                    <a:schemeClr val="tx2">
                      <a:lumMod val="75000"/>
                    </a:schemeClr>
                  </a:solidFill>
                </a:rPr>
                <a:t>Unit</a:t>
              </a:r>
            </a:p>
          </p:txBody>
        </p:sp>
        <p:sp>
          <p:nvSpPr>
            <p:cNvPr id="13" name="Rounded Rectangle 12"/>
            <p:cNvSpPr/>
            <p:nvPr/>
          </p:nvSpPr>
          <p:spPr>
            <a:xfrm>
              <a:off x="1404198" y="1751508"/>
              <a:ext cx="1172127"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Resource</a:t>
              </a:r>
            </a:p>
            <a:p>
              <a:pPr algn="ctr" fontAlgn="auto">
                <a:spcBef>
                  <a:spcPts val="0"/>
                </a:spcBef>
                <a:spcAft>
                  <a:spcPts val="0"/>
                </a:spcAft>
                <a:defRPr/>
              </a:pPr>
              <a:r>
                <a:rPr lang="en-US" sz="1400" b="1" dirty="0">
                  <a:solidFill>
                    <a:schemeClr val="tx2">
                      <a:lumMod val="75000"/>
                    </a:schemeClr>
                  </a:solidFill>
                </a:rPr>
                <a:t>Unit</a:t>
              </a:r>
            </a:p>
          </p:txBody>
        </p:sp>
        <p:sp>
          <p:nvSpPr>
            <p:cNvPr id="14" name="Rounded Rectangle 13"/>
            <p:cNvSpPr/>
            <p:nvPr/>
          </p:nvSpPr>
          <p:spPr>
            <a:xfrm>
              <a:off x="3773311" y="1751508"/>
              <a:ext cx="1438124"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Documentation</a:t>
              </a:r>
            </a:p>
            <a:p>
              <a:pPr algn="ctr" fontAlgn="auto">
                <a:spcBef>
                  <a:spcPts val="0"/>
                </a:spcBef>
                <a:spcAft>
                  <a:spcPts val="0"/>
                </a:spcAft>
                <a:defRPr/>
              </a:pPr>
              <a:r>
                <a:rPr lang="en-US" sz="1400" b="1" dirty="0">
                  <a:solidFill>
                    <a:schemeClr val="tx2">
                      <a:lumMod val="75000"/>
                    </a:schemeClr>
                  </a:solidFill>
                </a:rPr>
                <a:t>Unit</a:t>
              </a:r>
            </a:p>
          </p:txBody>
        </p:sp>
        <p:sp>
          <p:nvSpPr>
            <p:cNvPr id="15" name="Rounded Rectangle 14"/>
            <p:cNvSpPr/>
            <p:nvPr/>
          </p:nvSpPr>
          <p:spPr>
            <a:xfrm>
              <a:off x="5064764" y="2443905"/>
              <a:ext cx="1433151"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Demobilization</a:t>
              </a:r>
            </a:p>
            <a:p>
              <a:pPr algn="ctr" fontAlgn="auto">
                <a:spcBef>
                  <a:spcPts val="0"/>
                </a:spcBef>
                <a:spcAft>
                  <a:spcPts val="0"/>
                </a:spcAft>
                <a:defRPr/>
              </a:pPr>
              <a:r>
                <a:rPr lang="en-US" sz="1400" b="1" dirty="0">
                  <a:solidFill>
                    <a:schemeClr val="tx2">
                      <a:lumMod val="75000"/>
                    </a:schemeClr>
                  </a:solidFill>
                </a:rPr>
                <a:t>Unit</a:t>
              </a:r>
            </a:p>
          </p:txBody>
        </p:sp>
        <p:sp>
          <p:nvSpPr>
            <p:cNvPr id="16" name="Rounded Rectangle 15"/>
            <p:cNvSpPr/>
            <p:nvPr/>
          </p:nvSpPr>
          <p:spPr>
            <a:xfrm>
              <a:off x="3917496" y="668782"/>
              <a:ext cx="1172127"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Planning</a:t>
              </a:r>
            </a:p>
            <a:p>
              <a:pPr algn="ctr" fontAlgn="auto">
                <a:spcBef>
                  <a:spcPts val="0"/>
                </a:spcBef>
                <a:spcAft>
                  <a:spcPts val="0"/>
                </a:spcAft>
                <a:defRPr/>
              </a:pPr>
              <a:r>
                <a:rPr lang="en-US" sz="1400" b="1" dirty="0">
                  <a:solidFill>
                    <a:schemeClr val="tx2">
                      <a:lumMod val="75000"/>
                    </a:schemeClr>
                  </a:solidFill>
                </a:rPr>
                <a:t>Section</a:t>
              </a:r>
            </a:p>
          </p:txBody>
        </p:sp>
        <p:cxnSp>
          <p:nvCxnSpPr>
            <p:cNvPr id="17" name="Straight Connector 16"/>
            <p:cNvCxnSpPr/>
            <p:nvPr/>
          </p:nvCxnSpPr>
          <p:spPr>
            <a:xfrm flipV="1">
              <a:off x="1962295" y="1455654"/>
              <a:ext cx="4998007" cy="8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45689" y="1309591"/>
              <a:ext cx="293368" cy="12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a:off x="6606022" y="1831065"/>
              <a:ext cx="747093" cy="136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379833" y="1751508"/>
              <a:ext cx="1172126" cy="479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Technical</a:t>
              </a:r>
            </a:p>
            <a:p>
              <a:pPr algn="ctr" fontAlgn="auto">
                <a:spcBef>
                  <a:spcPts val="0"/>
                </a:spcBef>
                <a:spcAft>
                  <a:spcPts val="0"/>
                </a:spcAft>
                <a:defRPr/>
              </a:pPr>
              <a:r>
                <a:rPr lang="en-US" sz="1400" b="1" dirty="0">
                  <a:solidFill>
                    <a:schemeClr val="tx2">
                      <a:lumMod val="75000"/>
                    </a:schemeClr>
                  </a:solidFill>
                </a:rPr>
                <a:t>Specialists</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Logistics Section:  Branches and Units</a:t>
            </a:r>
            <a:endParaRPr lang="en-US" dirty="0"/>
          </a:p>
        </p:txBody>
      </p:sp>
      <p:sp>
        <p:nvSpPr>
          <p:cNvPr id="4" name="Slide Number Placeholder 3"/>
          <p:cNvSpPr>
            <a:spLocks noGrp="1"/>
          </p:cNvSpPr>
          <p:nvPr>
            <p:ph type="sldNum" sz="quarter" idx="10"/>
          </p:nvPr>
        </p:nvSpPr>
        <p:spPr/>
        <p:txBody>
          <a:bodyPr/>
          <a:lstStyle/>
          <a:p>
            <a:pPr>
              <a:defRPr/>
            </a:pPr>
            <a:fld id="{B053530C-46E7-4BA1-A17C-D620D5713E93}" type="slidenum">
              <a:rPr lang="en-US"/>
              <a:pPr>
                <a:defRPr/>
              </a:pPr>
              <a:t>48</a:t>
            </a:fld>
            <a:endParaRPr lang="en-US" dirty="0"/>
          </a:p>
        </p:txBody>
      </p:sp>
      <p:grpSp>
        <p:nvGrpSpPr>
          <p:cNvPr id="112643" name="Group 4"/>
          <p:cNvGrpSpPr>
            <a:grpSpLocks/>
          </p:cNvGrpSpPr>
          <p:nvPr/>
        </p:nvGrpSpPr>
        <p:grpSpPr bwMode="auto">
          <a:xfrm>
            <a:off x="1909763" y="1285875"/>
            <a:ext cx="5630862" cy="4213225"/>
            <a:chOff x="2568370" y="949911"/>
            <a:chExt cx="4205291" cy="3146413"/>
          </a:xfrm>
        </p:grpSpPr>
        <p:cxnSp>
          <p:nvCxnSpPr>
            <p:cNvPr id="6" name="Straight Connector 5"/>
            <p:cNvCxnSpPr/>
            <p:nvPr/>
          </p:nvCxnSpPr>
          <p:spPr>
            <a:xfrm>
              <a:off x="3959068" y="3235625"/>
              <a:ext cx="271501" cy="11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60254" y="2628630"/>
              <a:ext cx="271500" cy="11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5043884" y="3230883"/>
              <a:ext cx="1045691" cy="23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5045069" y="2585951"/>
              <a:ext cx="982855" cy="154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3736776" y="1706876"/>
              <a:ext cx="271487" cy="23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3298736" y="2987848"/>
              <a:ext cx="1852993" cy="118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394727" y="1802312"/>
              <a:ext cx="989969" cy="4042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Service</a:t>
              </a:r>
            </a:p>
            <a:p>
              <a:pPr algn="ctr" fontAlgn="auto">
                <a:spcBef>
                  <a:spcPts val="0"/>
                </a:spcBef>
                <a:spcAft>
                  <a:spcPts val="0"/>
                </a:spcAft>
                <a:defRPr/>
              </a:pPr>
              <a:r>
                <a:rPr lang="en-US" sz="1400" b="1" dirty="0">
                  <a:solidFill>
                    <a:schemeClr val="tx2">
                      <a:lumMod val="75000"/>
                    </a:schemeClr>
                  </a:solidFill>
                </a:rPr>
                <a:t>Branch</a:t>
              </a:r>
            </a:p>
          </p:txBody>
        </p:sp>
        <p:sp>
          <p:nvSpPr>
            <p:cNvPr id="13" name="Rounded Rectangle 12"/>
            <p:cNvSpPr/>
            <p:nvPr/>
          </p:nvSpPr>
          <p:spPr>
            <a:xfrm>
              <a:off x="2574298" y="2418791"/>
              <a:ext cx="1427452" cy="4054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Communication</a:t>
              </a:r>
            </a:p>
            <a:p>
              <a:pPr algn="ctr" fontAlgn="auto">
                <a:spcBef>
                  <a:spcPts val="0"/>
                </a:spcBef>
                <a:spcAft>
                  <a:spcPts val="0"/>
                </a:spcAft>
                <a:defRPr/>
              </a:pPr>
              <a:r>
                <a:rPr lang="en-US" sz="1400" b="1" dirty="0">
                  <a:solidFill>
                    <a:schemeClr val="tx2">
                      <a:lumMod val="75000"/>
                    </a:schemeClr>
                  </a:solidFill>
                </a:rPr>
                <a:t>Unit</a:t>
              </a:r>
            </a:p>
          </p:txBody>
        </p:sp>
        <p:sp>
          <p:nvSpPr>
            <p:cNvPr id="14" name="Rounded Rectangle 13"/>
            <p:cNvSpPr/>
            <p:nvPr/>
          </p:nvSpPr>
          <p:spPr>
            <a:xfrm>
              <a:off x="4077627" y="949911"/>
              <a:ext cx="988783" cy="4042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Logistics</a:t>
              </a:r>
            </a:p>
            <a:p>
              <a:pPr algn="ctr" fontAlgn="auto">
                <a:spcBef>
                  <a:spcPts val="0"/>
                </a:spcBef>
                <a:spcAft>
                  <a:spcPts val="0"/>
                </a:spcAft>
                <a:defRPr/>
              </a:pPr>
              <a:r>
                <a:rPr lang="en-US" sz="1400" b="1" dirty="0">
                  <a:solidFill>
                    <a:schemeClr val="tx2">
                      <a:lumMod val="75000"/>
                    </a:schemeClr>
                  </a:solidFill>
                </a:rPr>
                <a:t>Section</a:t>
              </a:r>
            </a:p>
          </p:txBody>
        </p:sp>
        <p:cxnSp>
          <p:nvCxnSpPr>
            <p:cNvPr id="15" name="Straight Connector 14"/>
            <p:cNvCxnSpPr/>
            <p:nvPr/>
          </p:nvCxnSpPr>
          <p:spPr>
            <a:xfrm flipV="1">
              <a:off x="3871334" y="1560463"/>
              <a:ext cx="1536526" cy="82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2"/>
            </p:cNvCxnSpPr>
            <p:nvPr/>
          </p:nvCxnSpPr>
          <p:spPr>
            <a:xfrm rot="16200000" flipH="1">
              <a:off x="4462950" y="1463248"/>
              <a:ext cx="221695" cy="35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575484" y="3032898"/>
              <a:ext cx="1427452" cy="4054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Medical</a:t>
              </a:r>
            </a:p>
            <a:p>
              <a:pPr algn="ctr" fontAlgn="auto">
                <a:spcBef>
                  <a:spcPts val="0"/>
                </a:spcBef>
                <a:spcAft>
                  <a:spcPts val="0"/>
                </a:spcAft>
                <a:defRPr/>
              </a:pPr>
              <a:r>
                <a:rPr lang="en-US" sz="1400" b="1" dirty="0">
                  <a:solidFill>
                    <a:schemeClr val="tx2">
                      <a:lumMod val="75000"/>
                    </a:schemeClr>
                  </a:solidFill>
                </a:rPr>
                <a:t>Unit</a:t>
              </a:r>
            </a:p>
          </p:txBody>
        </p:sp>
        <p:cxnSp>
          <p:nvCxnSpPr>
            <p:cNvPr id="18" name="Straight Connector 17"/>
            <p:cNvCxnSpPr/>
            <p:nvPr/>
          </p:nvCxnSpPr>
          <p:spPr>
            <a:xfrm rot="5400000" flipH="1">
              <a:off x="5275080" y="1701541"/>
              <a:ext cx="271488" cy="11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4125686" y="2962359"/>
              <a:ext cx="1823355" cy="106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flipH="1">
              <a:off x="4932439" y="1795199"/>
              <a:ext cx="989968" cy="4054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Support</a:t>
              </a:r>
            </a:p>
            <a:p>
              <a:pPr algn="ctr" fontAlgn="auto">
                <a:spcBef>
                  <a:spcPts val="0"/>
                </a:spcBef>
                <a:spcAft>
                  <a:spcPts val="0"/>
                </a:spcAft>
                <a:defRPr/>
              </a:pPr>
              <a:r>
                <a:rPr lang="en-US" sz="1400" b="1" dirty="0">
                  <a:solidFill>
                    <a:schemeClr val="tx2">
                      <a:lumMod val="75000"/>
                    </a:schemeClr>
                  </a:solidFill>
                </a:rPr>
                <a:t>Branch</a:t>
              </a:r>
            </a:p>
          </p:txBody>
        </p:sp>
        <p:sp>
          <p:nvSpPr>
            <p:cNvPr id="21" name="Rounded Rectangle 20"/>
            <p:cNvSpPr/>
            <p:nvPr/>
          </p:nvSpPr>
          <p:spPr>
            <a:xfrm flipH="1">
              <a:off x="5225279" y="2404564"/>
              <a:ext cx="1510443" cy="4042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Supply</a:t>
              </a:r>
            </a:p>
            <a:p>
              <a:pPr algn="ctr" fontAlgn="auto">
                <a:spcBef>
                  <a:spcPts val="0"/>
                </a:spcBef>
                <a:spcAft>
                  <a:spcPts val="0"/>
                </a:spcAft>
                <a:defRPr/>
              </a:pPr>
              <a:r>
                <a:rPr lang="en-US" sz="1400" b="1" dirty="0">
                  <a:solidFill>
                    <a:schemeClr val="tx2">
                      <a:lumMod val="75000"/>
                    </a:schemeClr>
                  </a:solidFill>
                </a:rPr>
                <a:t>Unit</a:t>
              </a:r>
            </a:p>
          </p:txBody>
        </p:sp>
        <p:sp>
          <p:nvSpPr>
            <p:cNvPr id="22" name="Rounded Rectangle 21"/>
            <p:cNvSpPr/>
            <p:nvPr/>
          </p:nvSpPr>
          <p:spPr>
            <a:xfrm flipH="1">
              <a:off x="5234764" y="3024599"/>
              <a:ext cx="1510443" cy="4042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Facilities</a:t>
              </a:r>
            </a:p>
            <a:p>
              <a:pPr algn="ctr" fontAlgn="auto">
                <a:spcBef>
                  <a:spcPts val="0"/>
                </a:spcBef>
                <a:spcAft>
                  <a:spcPts val="0"/>
                </a:spcAft>
                <a:defRPr/>
              </a:pPr>
              <a:r>
                <a:rPr lang="en-US" sz="1400" b="1" dirty="0">
                  <a:solidFill>
                    <a:schemeClr val="tx2">
                      <a:lumMod val="75000"/>
                    </a:schemeClr>
                  </a:solidFill>
                </a:rPr>
                <a:t>Unit</a:t>
              </a:r>
            </a:p>
          </p:txBody>
        </p:sp>
        <p:cxnSp>
          <p:nvCxnSpPr>
            <p:cNvPr id="23" name="Straight Connector 22"/>
            <p:cNvCxnSpPr>
              <a:stCxn id="24" idx="1"/>
            </p:cNvCxnSpPr>
            <p:nvPr/>
          </p:nvCxnSpPr>
          <p:spPr>
            <a:xfrm flipH="1" flipV="1">
              <a:off x="5050998" y="3879371"/>
              <a:ext cx="1722663" cy="5927"/>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flipH="1">
              <a:off x="5263218" y="3682572"/>
              <a:ext cx="1510443" cy="4054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Ground Support Unit</a:t>
              </a:r>
            </a:p>
          </p:txBody>
        </p:sp>
        <p:cxnSp>
          <p:nvCxnSpPr>
            <p:cNvPr id="25" name="Straight Connector 24"/>
            <p:cNvCxnSpPr/>
            <p:nvPr/>
          </p:nvCxnSpPr>
          <p:spPr>
            <a:xfrm>
              <a:off x="3951954" y="3903082"/>
              <a:ext cx="271501" cy="11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568370" y="3692057"/>
              <a:ext cx="1427452" cy="4042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Food</a:t>
              </a:r>
            </a:p>
            <a:p>
              <a:pPr algn="ctr" fontAlgn="auto">
                <a:spcBef>
                  <a:spcPts val="0"/>
                </a:spcBef>
                <a:spcAft>
                  <a:spcPts val="0"/>
                </a:spcAft>
                <a:defRPr/>
              </a:pPr>
              <a:r>
                <a:rPr lang="en-US" sz="1400" b="1" dirty="0">
                  <a:solidFill>
                    <a:schemeClr val="tx2">
                      <a:lumMod val="75000"/>
                    </a:schemeClr>
                  </a:solidFill>
                </a:rPr>
                <a:t>Unit</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Finance/Administration Section</a:t>
            </a:r>
            <a:endParaRPr lang="en-US" dirty="0"/>
          </a:p>
        </p:txBody>
      </p:sp>
      <p:sp>
        <p:nvSpPr>
          <p:cNvPr id="4" name="Slide Number Placeholder 3"/>
          <p:cNvSpPr>
            <a:spLocks noGrp="1"/>
          </p:cNvSpPr>
          <p:nvPr>
            <p:ph type="sldNum" sz="quarter" idx="10"/>
          </p:nvPr>
        </p:nvSpPr>
        <p:spPr/>
        <p:txBody>
          <a:bodyPr/>
          <a:lstStyle/>
          <a:p>
            <a:pPr>
              <a:defRPr/>
            </a:pPr>
            <a:fld id="{9584FFD3-9524-4CE8-A258-0F1A76A690AC}" type="slidenum">
              <a:rPr lang="en-US"/>
              <a:pPr>
                <a:defRPr/>
              </a:pPr>
              <a:t>49</a:t>
            </a:fld>
            <a:endParaRPr lang="en-US" dirty="0"/>
          </a:p>
        </p:txBody>
      </p:sp>
      <p:grpSp>
        <p:nvGrpSpPr>
          <p:cNvPr id="6" name="Group 5"/>
          <p:cNvGrpSpPr/>
          <p:nvPr/>
        </p:nvGrpSpPr>
        <p:grpSpPr>
          <a:xfrm>
            <a:off x="304800" y="2286000"/>
            <a:ext cx="8534400" cy="2058258"/>
            <a:chOff x="232302" y="668782"/>
            <a:chExt cx="6871314" cy="1657168"/>
          </a:xfrm>
          <a:solidFill>
            <a:schemeClr val="accent1">
              <a:lumMod val="40000"/>
              <a:lumOff val="60000"/>
            </a:schemeClr>
          </a:solidFill>
        </p:grpSpPr>
        <p:cxnSp>
          <p:nvCxnSpPr>
            <p:cNvPr id="7" name="Straight Connector 6"/>
            <p:cNvCxnSpPr>
              <a:stCxn id="13" idx="2"/>
            </p:cNvCxnSpPr>
            <p:nvPr/>
          </p:nvCxnSpPr>
          <p:spPr>
            <a:xfrm rot="5400000" flipH="1">
              <a:off x="4152037" y="1886258"/>
              <a:ext cx="859657" cy="19728"/>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6061969" y="1818441"/>
              <a:ext cx="748685" cy="11843"/>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443886" y="1819924"/>
              <a:ext cx="738329" cy="10358"/>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2286003" y="1833237"/>
              <a:ext cx="748685" cy="11843"/>
            </a:xfrm>
            <a:prstGeom prst="line">
              <a:avLst/>
            </a:prstGeom>
            <a:grpFill/>
            <a:ln w="19050"/>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79844" y="1741504"/>
              <a:ext cx="132868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Time Unit</a:t>
              </a:r>
            </a:p>
          </p:txBody>
        </p:sp>
        <p:sp>
          <p:nvSpPr>
            <p:cNvPr id="12" name="Rounded Rectangle 11"/>
            <p:cNvSpPr/>
            <p:nvPr/>
          </p:nvSpPr>
          <p:spPr>
            <a:xfrm>
              <a:off x="232302" y="1741504"/>
              <a:ext cx="132868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Procurement</a:t>
              </a:r>
            </a:p>
            <a:p>
              <a:pPr algn="ctr" fontAlgn="auto">
                <a:spcBef>
                  <a:spcPts val="0"/>
                </a:spcBef>
                <a:spcAft>
                  <a:spcPts val="0"/>
                </a:spcAft>
                <a:defRPr/>
              </a:pPr>
              <a:r>
                <a:rPr lang="en-US" sz="1200" b="1" dirty="0">
                  <a:solidFill>
                    <a:schemeClr val="tx2">
                      <a:lumMod val="75000"/>
                    </a:schemeClr>
                  </a:solidFill>
                </a:rPr>
                <a:t>Unit</a:t>
              </a:r>
            </a:p>
          </p:txBody>
        </p:sp>
        <p:sp>
          <p:nvSpPr>
            <p:cNvPr id="13" name="Rounded Rectangle 12"/>
            <p:cNvSpPr/>
            <p:nvPr/>
          </p:nvSpPr>
          <p:spPr>
            <a:xfrm>
              <a:off x="3927386" y="1741504"/>
              <a:ext cx="132868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Cost Unit</a:t>
              </a:r>
            </a:p>
          </p:txBody>
        </p:sp>
        <p:sp>
          <p:nvSpPr>
            <p:cNvPr id="14" name="Rounded Rectangle 13"/>
            <p:cNvSpPr/>
            <p:nvPr/>
          </p:nvSpPr>
          <p:spPr>
            <a:xfrm>
              <a:off x="5774928" y="1741504"/>
              <a:ext cx="132868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Compensation/ Claims Unit</a:t>
              </a:r>
            </a:p>
          </p:txBody>
        </p:sp>
        <p:sp>
          <p:nvSpPr>
            <p:cNvPr id="15" name="Rounded Rectangle 14"/>
            <p:cNvSpPr/>
            <p:nvPr/>
          </p:nvSpPr>
          <p:spPr>
            <a:xfrm>
              <a:off x="2574524" y="668782"/>
              <a:ext cx="1997476" cy="47939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Finance/Administration</a:t>
              </a:r>
            </a:p>
            <a:p>
              <a:pPr algn="ctr" fontAlgn="auto">
                <a:spcBef>
                  <a:spcPts val="0"/>
                </a:spcBef>
                <a:spcAft>
                  <a:spcPts val="0"/>
                </a:spcAft>
                <a:defRPr/>
              </a:pPr>
              <a:r>
                <a:rPr lang="en-US" sz="1400" b="1" dirty="0">
                  <a:solidFill>
                    <a:schemeClr val="tx2">
                      <a:lumMod val="75000"/>
                    </a:schemeClr>
                  </a:solidFill>
                </a:rPr>
                <a:t>Section</a:t>
              </a:r>
            </a:p>
          </p:txBody>
        </p:sp>
        <p:cxnSp>
          <p:nvCxnSpPr>
            <p:cNvPr id="16" name="Straight Connector 15"/>
            <p:cNvCxnSpPr/>
            <p:nvPr/>
          </p:nvCxnSpPr>
          <p:spPr>
            <a:xfrm flipV="1">
              <a:off x="819023" y="1455938"/>
              <a:ext cx="5608410" cy="2264"/>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2"/>
            </p:cNvCxnSpPr>
            <p:nvPr/>
          </p:nvCxnSpPr>
          <p:spPr>
            <a:xfrm rot="16200000" flipH="1">
              <a:off x="3426040" y="1295398"/>
              <a:ext cx="298883" cy="4439"/>
            </a:xfrm>
            <a:prstGeom prst="line">
              <a:avLst/>
            </a:prstGeom>
            <a:grpFill/>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0"/>
          <p:cNvGrpSpPr>
            <a:grpSpLocks/>
          </p:cNvGrpSpPr>
          <p:nvPr/>
        </p:nvGrpSpPr>
        <p:grpSpPr bwMode="auto">
          <a:xfrm>
            <a:off x="838200" y="762000"/>
            <a:ext cx="7589838" cy="4938713"/>
            <a:chOff x="838199" y="762000"/>
            <a:chExt cx="7589839" cy="4938713"/>
          </a:xfrm>
        </p:grpSpPr>
        <p:pic>
          <p:nvPicPr>
            <p:cNvPr id="12" name="Picture 7" descr="PC200022"/>
            <p:cNvPicPr>
              <a:picLocks noChangeAspect="1" noChangeArrowheads="1"/>
            </p:cNvPicPr>
            <p:nvPr/>
          </p:nvPicPr>
          <p:blipFill>
            <a:blip r:embed="rId3">
              <a:lum bright="36000" contrast="-58000"/>
            </a:blip>
            <a:srcRect/>
            <a:stretch>
              <a:fillRect/>
            </a:stretch>
          </p:blipFill>
          <p:spPr bwMode="auto">
            <a:xfrm>
              <a:off x="4633913" y="762000"/>
              <a:ext cx="3794125" cy="3559175"/>
            </a:xfrm>
            <a:prstGeom prst="rect">
              <a:avLst/>
            </a:prstGeom>
            <a:noFill/>
            <a:ln>
              <a:solidFill>
                <a:schemeClr val="tx1">
                  <a:lumMod val="50000"/>
                  <a:lumOff val="50000"/>
                </a:schemeClr>
              </a:solidFill>
            </a:ln>
          </p:spPr>
        </p:pic>
        <p:pic>
          <p:nvPicPr>
            <p:cNvPr id="13" name="Picture 12" descr="backhoe and truck2"/>
            <p:cNvPicPr>
              <a:picLocks noChangeAspect="1" noChangeArrowheads="1"/>
            </p:cNvPicPr>
            <p:nvPr/>
          </p:nvPicPr>
          <p:blipFill>
            <a:blip r:embed="rId4">
              <a:lum bright="36000" contrast="-58000"/>
            </a:blip>
            <a:srcRect/>
            <a:stretch>
              <a:fillRect/>
            </a:stretch>
          </p:blipFill>
          <p:spPr bwMode="auto">
            <a:xfrm>
              <a:off x="838199" y="2847975"/>
              <a:ext cx="3795714" cy="2838450"/>
            </a:xfrm>
            <a:prstGeom prst="rect">
              <a:avLst/>
            </a:prstGeom>
            <a:noFill/>
            <a:ln>
              <a:solidFill>
                <a:schemeClr val="tx1">
                  <a:lumMod val="50000"/>
                  <a:lumOff val="50000"/>
                </a:schemeClr>
              </a:solidFill>
            </a:ln>
          </p:spPr>
        </p:pic>
        <p:pic>
          <p:nvPicPr>
            <p:cNvPr id="14" name="Picture 8" descr="image0033"/>
            <p:cNvPicPr>
              <a:picLocks noChangeAspect="1" noChangeArrowheads="1"/>
            </p:cNvPicPr>
            <p:nvPr/>
          </p:nvPicPr>
          <p:blipFill>
            <a:blip r:embed="rId5">
              <a:lum bright="36000" contrast="-58000"/>
            </a:blip>
            <a:srcRect/>
            <a:stretch>
              <a:fillRect/>
            </a:stretch>
          </p:blipFill>
          <p:spPr bwMode="auto">
            <a:xfrm>
              <a:off x="4633913" y="2905125"/>
              <a:ext cx="3794125" cy="2795588"/>
            </a:xfrm>
            <a:prstGeom prst="rect">
              <a:avLst/>
            </a:prstGeom>
            <a:noFill/>
            <a:ln>
              <a:solidFill>
                <a:schemeClr val="tx1">
                  <a:lumMod val="50000"/>
                  <a:lumOff val="50000"/>
                </a:schemeClr>
              </a:solidFill>
            </a:ln>
          </p:spPr>
        </p:pic>
        <p:pic>
          <p:nvPicPr>
            <p:cNvPr id="15" name="Picture 9" descr="bridge  w water"/>
            <p:cNvPicPr>
              <a:picLocks noChangeAspect="1" noChangeArrowheads="1"/>
            </p:cNvPicPr>
            <p:nvPr/>
          </p:nvPicPr>
          <p:blipFill>
            <a:blip r:embed="rId6">
              <a:lum bright="36000" contrast="-58000"/>
            </a:blip>
            <a:srcRect/>
            <a:stretch>
              <a:fillRect/>
            </a:stretch>
          </p:blipFill>
          <p:spPr bwMode="auto">
            <a:xfrm>
              <a:off x="838199" y="762000"/>
              <a:ext cx="3836989" cy="2511425"/>
            </a:xfrm>
            <a:prstGeom prst="rect">
              <a:avLst/>
            </a:prstGeom>
            <a:noFill/>
            <a:ln>
              <a:solidFill>
                <a:schemeClr val="tx1">
                  <a:lumMod val="50000"/>
                  <a:lumOff val="50000"/>
                </a:schemeClr>
              </a:solidFill>
            </a:ln>
          </p:spPr>
        </p:pic>
        <p:pic>
          <p:nvPicPr>
            <p:cNvPr id="16" name="Picture 6" descr="Incident commander"/>
            <p:cNvPicPr>
              <a:picLocks noChangeAspect="1" noChangeArrowheads="1"/>
            </p:cNvPicPr>
            <p:nvPr/>
          </p:nvPicPr>
          <p:blipFill>
            <a:blip r:embed="rId7">
              <a:lum bright="36000" contrast="-58000"/>
            </a:blip>
            <a:srcRect/>
            <a:stretch>
              <a:fillRect/>
            </a:stretch>
          </p:blipFill>
          <p:spPr bwMode="auto">
            <a:xfrm>
              <a:off x="3297237" y="1731963"/>
              <a:ext cx="2673350" cy="2828925"/>
            </a:xfrm>
            <a:prstGeom prst="rect">
              <a:avLst/>
            </a:prstGeom>
            <a:noFill/>
            <a:ln>
              <a:solidFill>
                <a:schemeClr val="tx1">
                  <a:lumMod val="50000"/>
                  <a:lumOff val="50000"/>
                </a:schemeClr>
              </a:solidFill>
            </a:ln>
          </p:spPr>
        </p:pic>
      </p:grpSp>
      <p:sp>
        <p:nvSpPr>
          <p:cNvPr id="24578"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24579"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5" name="Rectangle 4"/>
          <p:cNvSpPr/>
          <p:nvPr/>
        </p:nvSpPr>
        <p:spPr>
          <a:xfrm>
            <a:off x="2057400" y="2133589"/>
            <a:ext cx="5029200" cy="173736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 You Should Know</a:t>
            </a:r>
            <a:endParaRPr lang="en-US" sz="4800" b="1" dirty="0"/>
          </a:p>
          <a:p>
            <a:pPr algn="ctr" fontAlgn="auto">
              <a:spcBef>
                <a:spcPts val="0"/>
              </a:spcBef>
              <a:spcAft>
                <a:spcPts val="0"/>
              </a:spcAft>
              <a:defRPr/>
            </a:pPr>
            <a:endParaRPr lang="en-US" sz="3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Typical EOC structure</a:t>
            </a:r>
            <a:endParaRPr lang="en-US" dirty="0"/>
          </a:p>
        </p:txBody>
      </p:sp>
      <p:sp>
        <p:nvSpPr>
          <p:cNvPr id="4" name="Slide Number Placeholder 3"/>
          <p:cNvSpPr>
            <a:spLocks noGrp="1"/>
          </p:cNvSpPr>
          <p:nvPr>
            <p:ph type="sldNum" sz="quarter" idx="10"/>
          </p:nvPr>
        </p:nvSpPr>
        <p:spPr/>
        <p:txBody>
          <a:bodyPr/>
          <a:lstStyle/>
          <a:p>
            <a:pPr>
              <a:defRPr/>
            </a:pPr>
            <a:fld id="{B23FC02A-D659-44F2-B651-3938F5E373EF}" type="slidenum">
              <a:rPr lang="en-US"/>
              <a:pPr>
                <a:defRPr/>
              </a:pPr>
              <a:t>50</a:t>
            </a:fld>
            <a:endParaRPr lang="en-US" dirty="0"/>
          </a:p>
        </p:txBody>
      </p:sp>
      <p:grpSp>
        <p:nvGrpSpPr>
          <p:cNvPr id="6" name="Group 5"/>
          <p:cNvGrpSpPr/>
          <p:nvPr/>
        </p:nvGrpSpPr>
        <p:grpSpPr>
          <a:xfrm>
            <a:off x="219322" y="1572768"/>
            <a:ext cx="8632070" cy="3665711"/>
            <a:chOff x="90222" y="639193"/>
            <a:chExt cx="8632070" cy="3665711"/>
          </a:xfrm>
          <a:solidFill>
            <a:schemeClr val="accent1">
              <a:lumMod val="40000"/>
              <a:lumOff val="60000"/>
            </a:schemeClr>
          </a:solidFill>
        </p:grpSpPr>
        <p:cxnSp>
          <p:nvCxnSpPr>
            <p:cNvPr id="7" name="Straight Connector 6"/>
            <p:cNvCxnSpPr/>
            <p:nvPr/>
          </p:nvCxnSpPr>
          <p:spPr>
            <a:xfrm rot="16200000" flipH="1">
              <a:off x="2720580" y="2597146"/>
              <a:ext cx="3231527" cy="8081"/>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296244" y="3793314"/>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a:off x="2144280" y="3812549"/>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a:off x="5858844" y="3808848"/>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937764"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Planning</a:t>
              </a:r>
            </a:p>
            <a:p>
              <a:pPr algn="ctr" fontAlgn="auto">
                <a:spcBef>
                  <a:spcPts val="0"/>
                </a:spcBef>
                <a:spcAft>
                  <a:spcPts val="0"/>
                </a:spcAft>
                <a:defRPr/>
              </a:pPr>
              <a:r>
                <a:rPr lang="en-US" sz="1200" dirty="0">
                  <a:solidFill>
                    <a:schemeClr val="tx2">
                      <a:lumMod val="75000"/>
                    </a:schemeClr>
                  </a:solidFill>
                </a:rPr>
                <a:t>Section</a:t>
              </a:r>
            </a:p>
          </p:txBody>
        </p:sp>
        <p:sp>
          <p:nvSpPr>
            <p:cNvPr id="13" name="Rounded Rectangle 12"/>
            <p:cNvSpPr/>
            <p:nvPr/>
          </p:nvSpPr>
          <p:spPr>
            <a:xfrm>
              <a:off x="90222"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Operations</a:t>
              </a:r>
            </a:p>
            <a:p>
              <a:pPr algn="ctr" fontAlgn="auto">
                <a:spcBef>
                  <a:spcPts val="0"/>
                </a:spcBef>
                <a:spcAft>
                  <a:spcPts val="0"/>
                </a:spcAft>
                <a:defRPr/>
              </a:pPr>
              <a:r>
                <a:rPr lang="en-US" sz="1200" dirty="0">
                  <a:solidFill>
                    <a:schemeClr val="tx2">
                      <a:lumMod val="75000"/>
                    </a:schemeClr>
                  </a:solidFill>
                </a:rPr>
                <a:t>Section</a:t>
              </a:r>
            </a:p>
          </p:txBody>
        </p:sp>
        <p:sp>
          <p:nvSpPr>
            <p:cNvPr id="14" name="Rounded Rectangle 13"/>
            <p:cNvSpPr/>
            <p:nvPr/>
          </p:nvSpPr>
          <p:spPr>
            <a:xfrm>
              <a:off x="3785306"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Logistics</a:t>
              </a:r>
            </a:p>
            <a:p>
              <a:pPr algn="ctr" fontAlgn="auto">
                <a:spcBef>
                  <a:spcPts val="0"/>
                </a:spcBef>
                <a:spcAft>
                  <a:spcPts val="0"/>
                </a:spcAft>
                <a:defRPr/>
              </a:pPr>
              <a:r>
                <a:rPr lang="en-US" sz="1200" dirty="0">
                  <a:solidFill>
                    <a:schemeClr val="tx2">
                      <a:lumMod val="75000"/>
                    </a:schemeClr>
                  </a:solidFill>
                </a:rPr>
                <a:t>Section</a:t>
              </a:r>
            </a:p>
          </p:txBody>
        </p:sp>
        <p:sp>
          <p:nvSpPr>
            <p:cNvPr id="15" name="Rounded Rectangle 14"/>
            <p:cNvSpPr/>
            <p:nvPr/>
          </p:nvSpPr>
          <p:spPr>
            <a:xfrm>
              <a:off x="5521893" y="3720458"/>
              <a:ext cx="143520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2">
                      <a:lumMod val="75000"/>
                    </a:schemeClr>
                  </a:solidFill>
                </a:rPr>
                <a:t>Finance/ Administration</a:t>
              </a:r>
            </a:p>
            <a:p>
              <a:pPr algn="ctr" fontAlgn="auto">
                <a:spcBef>
                  <a:spcPts val="0"/>
                </a:spcBef>
                <a:spcAft>
                  <a:spcPts val="0"/>
                </a:spcAft>
                <a:defRPr/>
              </a:pPr>
              <a:r>
                <a:rPr lang="en-US" sz="1200" dirty="0">
                  <a:solidFill>
                    <a:schemeClr val="tx2">
                      <a:lumMod val="75000"/>
                    </a:schemeClr>
                  </a:solidFill>
                </a:rPr>
                <a:t>Section</a:t>
              </a:r>
            </a:p>
          </p:txBody>
        </p:sp>
        <p:sp>
          <p:nvSpPr>
            <p:cNvPr id="16" name="Rounded Rectangle 15"/>
            <p:cNvSpPr/>
            <p:nvPr/>
          </p:nvSpPr>
          <p:spPr>
            <a:xfrm>
              <a:off x="1272469" y="1509204"/>
              <a:ext cx="1302055" cy="65694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2">
                      <a:lumMod val="75000"/>
                    </a:schemeClr>
                  </a:solidFill>
                </a:rPr>
                <a:t>EOC Leader</a:t>
              </a:r>
            </a:p>
          </p:txBody>
        </p:sp>
        <p:cxnSp>
          <p:nvCxnSpPr>
            <p:cNvPr id="17" name="Straight Connector 16"/>
            <p:cNvCxnSpPr/>
            <p:nvPr/>
          </p:nvCxnSpPr>
          <p:spPr>
            <a:xfrm flipV="1">
              <a:off x="676943" y="3434892"/>
              <a:ext cx="5546266" cy="2264"/>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4337528" y="1642369"/>
              <a:ext cx="1046085" cy="1480"/>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339008" y="997258"/>
              <a:ext cx="982461" cy="14796"/>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flipH="1">
              <a:off x="4571998" y="639193"/>
              <a:ext cx="1677881" cy="58046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Public Information Officer</a:t>
              </a:r>
            </a:p>
          </p:txBody>
        </p:sp>
        <p:sp>
          <p:nvSpPr>
            <p:cNvPr id="21" name="Rounded Rectangle 20"/>
            <p:cNvSpPr/>
            <p:nvPr/>
          </p:nvSpPr>
          <p:spPr>
            <a:xfrm flipH="1">
              <a:off x="4582127" y="1435148"/>
              <a:ext cx="1658874" cy="404749"/>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Safety Officer</a:t>
              </a:r>
            </a:p>
          </p:txBody>
        </p:sp>
        <p:cxnSp>
          <p:nvCxnSpPr>
            <p:cNvPr id="22" name="Straight Connector 21"/>
            <p:cNvCxnSpPr/>
            <p:nvPr/>
          </p:nvCxnSpPr>
          <p:spPr>
            <a:xfrm flipH="1" flipV="1">
              <a:off x="4344925" y="2290439"/>
              <a:ext cx="1722266" cy="5530"/>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flipH="1">
              <a:off x="4610234" y="2093594"/>
              <a:ext cx="1621889" cy="404749"/>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2">
                      <a:lumMod val="75000"/>
                    </a:schemeClr>
                  </a:solidFill>
                </a:rPr>
                <a:t>Liaison Officer(s)</a:t>
              </a:r>
            </a:p>
          </p:txBody>
        </p:sp>
        <p:cxnSp>
          <p:nvCxnSpPr>
            <p:cNvPr id="24" name="Straight Connector 23"/>
            <p:cNvCxnSpPr/>
            <p:nvPr/>
          </p:nvCxnSpPr>
          <p:spPr>
            <a:xfrm flipV="1">
              <a:off x="2583402" y="1828800"/>
              <a:ext cx="1740024" cy="8878"/>
            </a:xfrm>
            <a:prstGeom prst="line">
              <a:avLst/>
            </a:prstGeom>
            <a:grpFill/>
            <a:ln w="19050"/>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flipH="1">
              <a:off x="6899426" y="676183"/>
              <a:ext cx="1677881" cy="116149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b="1" dirty="0">
                  <a:solidFill>
                    <a:schemeClr val="tx2">
                      <a:lumMod val="75000"/>
                    </a:schemeClr>
                  </a:solidFill>
                </a:rPr>
                <a:t>Command Staff: </a:t>
              </a:r>
              <a:r>
                <a:rPr lang="en-US" sz="1100" dirty="0">
                  <a:solidFill>
                    <a:schemeClr val="tx2">
                      <a:lumMod val="75000"/>
                    </a:schemeClr>
                  </a:solidFill>
                </a:rPr>
                <a:t>        The Command Staff provides information, safety and liaison services for the entire organization.</a:t>
              </a:r>
            </a:p>
          </p:txBody>
        </p:sp>
        <p:sp>
          <p:nvSpPr>
            <p:cNvPr id="26" name="Rounded Rectangle 25"/>
            <p:cNvSpPr/>
            <p:nvPr/>
          </p:nvSpPr>
          <p:spPr>
            <a:xfrm flipH="1">
              <a:off x="6989679" y="2620393"/>
              <a:ext cx="1732613" cy="1371600"/>
            </a:xfrm>
            <a:prstGeom prst="round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b="1" dirty="0">
                  <a:solidFill>
                    <a:schemeClr val="tx2">
                      <a:lumMod val="75000"/>
                    </a:schemeClr>
                  </a:solidFill>
                </a:rPr>
                <a:t>General Staff:  </a:t>
              </a:r>
              <a:r>
                <a:rPr lang="en-US" sz="1100" dirty="0">
                  <a:solidFill>
                    <a:schemeClr val="tx2">
                      <a:lumMod val="75000"/>
                    </a:schemeClr>
                  </a:solidFill>
                </a:rPr>
                <a:t>The General Staff provides management functions for the EOC and coordinates with other EOCs and its own field organizations.</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rPr>
              <a:t>How is an incident managed?</a:t>
            </a:r>
            <a:endParaRPr lang="en-US" dirty="0">
              <a:solidFill>
                <a:schemeClr val="tx1"/>
              </a:solidFill>
            </a:endParaRPr>
          </a:p>
        </p:txBody>
      </p:sp>
      <p:sp>
        <p:nvSpPr>
          <p:cNvPr id="3" name="Content Placeholder 2"/>
          <p:cNvSpPr>
            <a:spLocks noGrp="1"/>
          </p:cNvSpPr>
          <p:nvPr>
            <p:ph idx="1"/>
          </p:nvPr>
        </p:nvSpPr>
        <p:spPr>
          <a:xfrm>
            <a:off x="457200" y="1298575"/>
            <a:ext cx="8686800" cy="4525963"/>
          </a:xfrm>
        </p:spPr>
        <p:txBody>
          <a:bodyPr>
            <a:normAutofit fontScale="92500" lnSpcReduction="10000"/>
          </a:bodyPr>
          <a:lstStyle/>
          <a:p>
            <a:pPr eaLnBrk="1" fontAlgn="auto" hangingPunct="1">
              <a:spcAft>
                <a:spcPts val="0"/>
              </a:spcAft>
              <a:buFont typeface="Wingdings 2"/>
              <a:buChar char=""/>
              <a:defRPr/>
            </a:pPr>
            <a:r>
              <a:rPr lang="en-US" dirty="0" smtClean="0"/>
              <a:t>Management Levels, Operations Centers, and Responsible Individual</a:t>
            </a:r>
          </a:p>
          <a:p>
            <a:pPr lvl="1" eaLnBrk="1" fontAlgn="auto" hangingPunct="1">
              <a:spcAft>
                <a:spcPts val="0"/>
              </a:spcAft>
              <a:buFont typeface="Wingdings 2"/>
              <a:buChar char=""/>
              <a:defRPr/>
            </a:pPr>
            <a:r>
              <a:rPr lang="en-US" dirty="0" smtClean="0"/>
              <a:t>Local </a:t>
            </a:r>
          </a:p>
          <a:p>
            <a:pPr lvl="2" eaLnBrk="1" fontAlgn="auto" hangingPunct="1">
              <a:spcAft>
                <a:spcPts val="0"/>
              </a:spcAft>
              <a:buFont typeface="Wingdings 2"/>
              <a:buChar char=""/>
              <a:defRPr/>
            </a:pPr>
            <a:r>
              <a:rPr lang="en-US" dirty="0" smtClean="0"/>
              <a:t>Incident Command Post – Incident Commander </a:t>
            </a:r>
            <a:endParaRPr lang="en-US" b="1" dirty="0" smtClean="0"/>
          </a:p>
          <a:p>
            <a:pPr lvl="2" eaLnBrk="1" fontAlgn="auto" hangingPunct="1">
              <a:spcAft>
                <a:spcPts val="0"/>
              </a:spcAft>
              <a:buFont typeface="Wingdings 2"/>
              <a:buChar char=""/>
              <a:defRPr/>
            </a:pPr>
            <a:r>
              <a:rPr lang="en-US" dirty="0" smtClean="0"/>
              <a:t>EOC – Local elected official</a:t>
            </a:r>
          </a:p>
          <a:p>
            <a:pPr lvl="1" eaLnBrk="1" fontAlgn="auto" hangingPunct="1">
              <a:spcAft>
                <a:spcPts val="0"/>
              </a:spcAft>
              <a:buFont typeface="Wingdings 2"/>
              <a:buChar char=""/>
              <a:defRPr/>
            </a:pPr>
            <a:r>
              <a:rPr lang="en-US" dirty="0" smtClean="0"/>
              <a:t>State</a:t>
            </a:r>
          </a:p>
          <a:p>
            <a:pPr lvl="2" eaLnBrk="1" fontAlgn="auto" hangingPunct="1">
              <a:spcAft>
                <a:spcPts val="0"/>
              </a:spcAft>
              <a:buFont typeface="Wingdings 2"/>
              <a:buChar char=""/>
              <a:defRPr/>
            </a:pPr>
            <a:r>
              <a:rPr lang="en-US" dirty="0" smtClean="0"/>
              <a:t>EOC  - Governor</a:t>
            </a:r>
          </a:p>
          <a:p>
            <a:pPr lvl="1" eaLnBrk="1" fontAlgn="auto" hangingPunct="1">
              <a:spcAft>
                <a:spcPts val="0"/>
              </a:spcAft>
              <a:buFont typeface="Wingdings 2"/>
              <a:buChar char=""/>
              <a:defRPr/>
            </a:pPr>
            <a:r>
              <a:rPr lang="en-US" dirty="0" smtClean="0">
                <a:solidFill>
                  <a:schemeClr val="bg1">
                    <a:lumMod val="75000"/>
                  </a:schemeClr>
                </a:solidFill>
              </a:rPr>
              <a:t>Federal</a:t>
            </a:r>
          </a:p>
          <a:p>
            <a:pPr lvl="2" eaLnBrk="1" fontAlgn="auto" hangingPunct="1">
              <a:spcAft>
                <a:spcPts val="0"/>
              </a:spcAft>
              <a:buFont typeface="Wingdings 2"/>
              <a:buChar char=""/>
              <a:defRPr/>
            </a:pPr>
            <a:r>
              <a:rPr lang="en-US" dirty="0" smtClean="0">
                <a:solidFill>
                  <a:schemeClr val="bg1">
                    <a:lumMod val="75000"/>
                  </a:schemeClr>
                </a:solidFill>
              </a:rPr>
              <a:t>NRCC – FEMA Administrator</a:t>
            </a:r>
          </a:p>
          <a:p>
            <a:pPr lvl="2" eaLnBrk="1" fontAlgn="auto" hangingPunct="1">
              <a:spcAft>
                <a:spcPts val="0"/>
              </a:spcAft>
              <a:buFont typeface="Wingdings 2"/>
              <a:buChar char=""/>
              <a:defRPr/>
            </a:pPr>
            <a:r>
              <a:rPr lang="en-US" dirty="0" smtClean="0">
                <a:solidFill>
                  <a:schemeClr val="bg1">
                    <a:lumMod val="75000"/>
                  </a:schemeClr>
                </a:solidFill>
              </a:rPr>
              <a:t>RRCC – FEMA Regional Administrator</a:t>
            </a:r>
          </a:p>
          <a:p>
            <a:pPr lvl="2" eaLnBrk="1" fontAlgn="auto" hangingPunct="1">
              <a:spcAft>
                <a:spcPts val="0"/>
              </a:spcAft>
              <a:buFont typeface="Wingdings 2"/>
              <a:buChar char=""/>
              <a:defRPr/>
            </a:pPr>
            <a:r>
              <a:rPr lang="en-US" dirty="0" smtClean="0">
                <a:solidFill>
                  <a:schemeClr val="bg1">
                    <a:lumMod val="75000"/>
                  </a:schemeClr>
                </a:solidFill>
              </a:rPr>
              <a:t>JFO – Unified Coordination Group</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None/>
              <a:defRPr/>
            </a:pPr>
            <a:endParaRPr lang="en-US" dirty="0" smtClean="0"/>
          </a:p>
        </p:txBody>
      </p:sp>
      <p:sp>
        <p:nvSpPr>
          <p:cNvPr id="4" name="Slide Number Placeholder 3"/>
          <p:cNvSpPr>
            <a:spLocks noGrp="1"/>
          </p:cNvSpPr>
          <p:nvPr>
            <p:ph type="sldNum" sz="quarter" idx="10"/>
          </p:nvPr>
        </p:nvSpPr>
        <p:spPr/>
        <p:txBody>
          <a:bodyPr/>
          <a:lstStyle/>
          <a:p>
            <a:pPr>
              <a:defRPr/>
            </a:pPr>
            <a:fld id="{B8518359-42A8-44B7-B72F-16B662E13352}" type="slidenum">
              <a:rPr lang="en-US"/>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rPr>
              <a:t>How is an incident managed?</a:t>
            </a:r>
            <a:endParaRPr lang="en-US" dirty="0">
              <a:solidFill>
                <a:schemeClr val="tx1"/>
              </a:solidFill>
            </a:endParaRPr>
          </a:p>
        </p:txBody>
      </p:sp>
      <p:sp>
        <p:nvSpPr>
          <p:cNvPr id="3" name="Content Placeholder 2"/>
          <p:cNvSpPr>
            <a:spLocks noGrp="1"/>
          </p:cNvSpPr>
          <p:nvPr>
            <p:ph idx="1"/>
          </p:nvPr>
        </p:nvSpPr>
        <p:spPr>
          <a:xfrm>
            <a:off x="457200" y="1225550"/>
            <a:ext cx="8686800" cy="4525963"/>
          </a:xfrm>
        </p:spPr>
        <p:txBody>
          <a:bodyPr>
            <a:normAutofit fontScale="92500" lnSpcReduction="10000"/>
          </a:bodyPr>
          <a:lstStyle/>
          <a:p>
            <a:pPr eaLnBrk="1" fontAlgn="auto" hangingPunct="1">
              <a:spcAft>
                <a:spcPts val="0"/>
              </a:spcAft>
              <a:buFont typeface="Wingdings 2"/>
              <a:buChar char=""/>
              <a:defRPr/>
            </a:pPr>
            <a:r>
              <a:rPr lang="en-US" dirty="0" smtClean="0">
                <a:solidFill>
                  <a:schemeClr val="tx1"/>
                </a:solidFill>
              </a:rPr>
              <a:t>Management Levels, Operation Centers, and Responsible Individual</a:t>
            </a:r>
          </a:p>
          <a:p>
            <a:pPr lvl="1" eaLnBrk="1" fontAlgn="auto" hangingPunct="1">
              <a:spcAft>
                <a:spcPts val="0"/>
              </a:spcAft>
              <a:buFont typeface="Wingdings 2"/>
              <a:buChar char=""/>
              <a:defRPr/>
            </a:pPr>
            <a:r>
              <a:rPr lang="en-US" dirty="0" smtClean="0">
                <a:solidFill>
                  <a:schemeClr val="bg1">
                    <a:lumMod val="65000"/>
                  </a:schemeClr>
                </a:solidFill>
              </a:rPr>
              <a:t>Local </a:t>
            </a:r>
          </a:p>
          <a:p>
            <a:pPr lvl="2" eaLnBrk="1" fontAlgn="auto" hangingPunct="1">
              <a:spcAft>
                <a:spcPts val="0"/>
              </a:spcAft>
              <a:buFont typeface="Wingdings 2"/>
              <a:buChar char=""/>
              <a:defRPr/>
            </a:pPr>
            <a:r>
              <a:rPr lang="en-US" dirty="0" smtClean="0">
                <a:solidFill>
                  <a:schemeClr val="bg1">
                    <a:lumMod val="65000"/>
                  </a:schemeClr>
                </a:solidFill>
              </a:rPr>
              <a:t>Incident Command Post – Incident Commander </a:t>
            </a:r>
            <a:endParaRPr lang="en-US" b="1" dirty="0" smtClean="0">
              <a:solidFill>
                <a:schemeClr val="bg1">
                  <a:lumMod val="65000"/>
                </a:schemeClr>
              </a:solidFill>
            </a:endParaRPr>
          </a:p>
          <a:p>
            <a:pPr lvl="2" eaLnBrk="1" fontAlgn="auto" hangingPunct="1">
              <a:spcAft>
                <a:spcPts val="0"/>
              </a:spcAft>
              <a:buFont typeface="Wingdings 2"/>
              <a:buChar char=""/>
              <a:defRPr/>
            </a:pPr>
            <a:r>
              <a:rPr lang="en-US" dirty="0" smtClean="0">
                <a:solidFill>
                  <a:schemeClr val="bg1">
                    <a:lumMod val="65000"/>
                  </a:schemeClr>
                </a:solidFill>
              </a:rPr>
              <a:t>EOC – Local elected official</a:t>
            </a:r>
          </a:p>
          <a:p>
            <a:pPr lvl="1" eaLnBrk="1" fontAlgn="auto" hangingPunct="1">
              <a:spcAft>
                <a:spcPts val="0"/>
              </a:spcAft>
              <a:buFont typeface="Wingdings 2"/>
              <a:buChar char=""/>
              <a:defRPr/>
            </a:pPr>
            <a:r>
              <a:rPr lang="en-US" dirty="0" smtClean="0">
                <a:solidFill>
                  <a:schemeClr val="bg1">
                    <a:lumMod val="65000"/>
                  </a:schemeClr>
                </a:solidFill>
              </a:rPr>
              <a:t>State</a:t>
            </a:r>
          </a:p>
          <a:p>
            <a:pPr lvl="2" eaLnBrk="1" fontAlgn="auto" hangingPunct="1">
              <a:spcAft>
                <a:spcPts val="0"/>
              </a:spcAft>
              <a:buFont typeface="Wingdings 2"/>
              <a:buChar char=""/>
              <a:defRPr/>
            </a:pPr>
            <a:r>
              <a:rPr lang="en-US" dirty="0" smtClean="0">
                <a:solidFill>
                  <a:schemeClr val="bg1">
                    <a:lumMod val="65000"/>
                  </a:schemeClr>
                </a:solidFill>
              </a:rPr>
              <a:t>EOC  - Governor</a:t>
            </a:r>
          </a:p>
          <a:p>
            <a:pPr lvl="1" eaLnBrk="1" fontAlgn="auto" hangingPunct="1">
              <a:spcAft>
                <a:spcPts val="0"/>
              </a:spcAft>
              <a:buFont typeface="Wingdings 2"/>
              <a:buChar char=""/>
              <a:defRPr/>
            </a:pPr>
            <a:r>
              <a:rPr lang="en-US" dirty="0" smtClean="0"/>
              <a:t>Federal</a:t>
            </a:r>
          </a:p>
          <a:p>
            <a:pPr lvl="2" eaLnBrk="1" fontAlgn="auto" hangingPunct="1">
              <a:spcAft>
                <a:spcPts val="0"/>
              </a:spcAft>
              <a:buFont typeface="Wingdings 2"/>
              <a:buChar char=""/>
              <a:defRPr/>
            </a:pPr>
            <a:r>
              <a:rPr lang="en-US" dirty="0" smtClean="0"/>
              <a:t>NRCC – FEMA Administrator</a:t>
            </a:r>
          </a:p>
          <a:p>
            <a:pPr lvl="2" eaLnBrk="1" fontAlgn="auto" hangingPunct="1">
              <a:spcAft>
                <a:spcPts val="0"/>
              </a:spcAft>
              <a:buFont typeface="Wingdings 2"/>
              <a:buChar char=""/>
              <a:defRPr/>
            </a:pPr>
            <a:r>
              <a:rPr lang="en-US" dirty="0" smtClean="0"/>
              <a:t>RRCC – FEMA Regional Administrator</a:t>
            </a:r>
          </a:p>
          <a:p>
            <a:pPr lvl="2" eaLnBrk="1" fontAlgn="auto" hangingPunct="1">
              <a:spcAft>
                <a:spcPts val="0"/>
              </a:spcAft>
              <a:buFont typeface="Wingdings 2"/>
              <a:buChar char=""/>
              <a:defRPr/>
            </a:pPr>
            <a:r>
              <a:rPr lang="en-US" dirty="0" smtClean="0"/>
              <a:t>JFO – Unified Coordination Group</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None/>
              <a:defRPr/>
            </a:pPr>
            <a:endParaRPr lang="en-US" dirty="0" smtClean="0"/>
          </a:p>
        </p:txBody>
      </p:sp>
      <p:sp>
        <p:nvSpPr>
          <p:cNvPr id="4" name="Slide Number Placeholder 3"/>
          <p:cNvSpPr>
            <a:spLocks noGrp="1"/>
          </p:cNvSpPr>
          <p:nvPr>
            <p:ph type="sldNum" sz="quarter" idx="10"/>
          </p:nvPr>
        </p:nvSpPr>
        <p:spPr/>
        <p:txBody>
          <a:bodyPr/>
          <a:lstStyle/>
          <a:p>
            <a:pPr>
              <a:defRPr/>
            </a:pPr>
            <a:fld id="{1C9A0244-CB5B-4052-9D5F-D8A7FD6DE235}"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rPr>
              <a:t>FEMA Regional offices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1CF9D46-F560-4263-9BFB-6E28D65A1D1B}" type="slidenum">
              <a:rPr lang="en-US"/>
              <a:pPr>
                <a:defRPr/>
              </a:pPr>
              <a:t>53</a:t>
            </a:fld>
            <a:endParaRPr lang="en-US" dirty="0"/>
          </a:p>
        </p:txBody>
      </p:sp>
      <p:pic>
        <p:nvPicPr>
          <p:cNvPr id="122883" name="Picture 2" descr="FEMA Regions Map."/>
          <p:cNvPicPr>
            <a:picLocks noChangeAspect="1" noChangeArrowheads="1"/>
          </p:cNvPicPr>
          <p:nvPr/>
        </p:nvPicPr>
        <p:blipFill>
          <a:blip r:embed="rId3"/>
          <a:srcRect/>
          <a:stretch>
            <a:fillRect/>
          </a:stretch>
        </p:blipFill>
        <p:spPr bwMode="auto">
          <a:xfrm>
            <a:off x="1185863" y="1195388"/>
            <a:ext cx="6553200" cy="4265612"/>
          </a:xfrm>
          <a:prstGeom prst="rect">
            <a:avLst/>
          </a:prstGeom>
          <a:noFill/>
          <a:ln w="9525">
            <a:noFill/>
            <a:miter lim="800000"/>
            <a:headEnd/>
            <a:tailEnd/>
          </a:ln>
        </p:spPr>
      </p:pic>
      <p:sp>
        <p:nvSpPr>
          <p:cNvPr id="7" name="TextBox 6"/>
          <p:cNvSpPr txBox="1"/>
          <p:nvPr/>
        </p:nvSpPr>
        <p:spPr>
          <a:xfrm>
            <a:off x="6324600" y="5867400"/>
            <a:ext cx="1595438" cy="254000"/>
          </a:xfrm>
          <a:prstGeom prst="rect">
            <a:avLst/>
          </a:prstGeom>
          <a:noFill/>
        </p:spPr>
        <p:txBody>
          <a:bodyPr wrap="none">
            <a:spAutoFit/>
          </a:bodyPr>
          <a:lstStyle/>
          <a:p>
            <a:pPr fontAlgn="auto">
              <a:spcBef>
                <a:spcPts val="0"/>
              </a:spcBef>
              <a:spcAft>
                <a:spcPts val="0"/>
              </a:spcAft>
              <a:defRPr/>
            </a:pPr>
            <a:r>
              <a:rPr lang="en-US" sz="1050" dirty="0">
                <a:latin typeface="+mn-lt"/>
              </a:rPr>
              <a:t>Source:  FEMA’s Website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Provision of resources</a:t>
            </a:r>
            <a:endParaRPr lang="en-US" dirty="0"/>
          </a:p>
        </p:txBody>
      </p:sp>
      <p:sp>
        <p:nvSpPr>
          <p:cNvPr id="124930" name="Content Placeholder 2"/>
          <p:cNvSpPr>
            <a:spLocks noGrp="1"/>
          </p:cNvSpPr>
          <p:nvPr>
            <p:ph idx="1"/>
          </p:nvPr>
        </p:nvSpPr>
        <p:spPr/>
        <p:txBody>
          <a:bodyPr/>
          <a:lstStyle/>
          <a:p>
            <a:pPr eaLnBrk="1" hangingPunct="1"/>
            <a:r>
              <a:rPr lang="en-US" smtClean="0"/>
              <a:t>Resources should be obtained at the lowest level possible.  </a:t>
            </a:r>
          </a:p>
          <a:p>
            <a:pPr eaLnBrk="1" hangingPunct="1"/>
            <a:r>
              <a:rPr lang="en-US" smtClean="0"/>
              <a:t>There are two more terms to consider:  </a:t>
            </a:r>
          </a:p>
          <a:p>
            <a:pPr lvl="1" eaLnBrk="1" hangingPunct="1"/>
            <a:r>
              <a:rPr lang="en-US" smtClean="0"/>
              <a:t>Mutual Aid </a:t>
            </a:r>
          </a:p>
          <a:p>
            <a:pPr lvl="1" eaLnBrk="1" hangingPunct="1"/>
            <a:r>
              <a:rPr lang="en-US" smtClean="0"/>
              <a:t>The Emergency Management               Assistance Compact (EMAC).</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ADB0F93B-FBFC-40F3-BBA3-C50426454C57}" type="slidenum">
              <a:rPr lang="en-US"/>
              <a:pPr>
                <a:defRPr/>
              </a:pPr>
              <a:t>54</a:t>
            </a:fld>
            <a:endParaRPr lang="en-US" dirty="0"/>
          </a:p>
        </p:txBody>
      </p:sp>
      <p:pic>
        <p:nvPicPr>
          <p:cNvPr id="14338" name="Picture 2" descr="http://www.nemaweb.org/documents/neworleans.png"/>
          <p:cNvPicPr>
            <a:picLocks noChangeAspect="1" noChangeArrowheads="1"/>
          </p:cNvPicPr>
          <p:nvPr/>
        </p:nvPicPr>
        <p:blipFill>
          <a:blip r:embed="rId3"/>
          <a:srcRect/>
          <a:stretch>
            <a:fillRect/>
          </a:stretch>
        </p:blipFill>
        <p:spPr bwMode="auto">
          <a:xfrm>
            <a:off x="6181725" y="3209925"/>
            <a:ext cx="2351088" cy="2389188"/>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declaration Process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4BCA82A-08D0-45CB-A9FB-E5367CB2D748}" type="slidenum">
              <a:rPr lang="en-US"/>
              <a:pPr>
                <a:defRPr/>
              </a:pPr>
              <a:t>55</a:t>
            </a:fld>
            <a:endParaRPr lang="en-US" dirty="0"/>
          </a:p>
        </p:txBody>
      </p:sp>
      <p:sp>
        <p:nvSpPr>
          <p:cNvPr id="6"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t>First Response</a:t>
            </a:r>
          </a:p>
          <a:p>
            <a:pPr eaLnBrk="1" fontAlgn="auto" hangingPunct="1">
              <a:spcAft>
                <a:spcPts val="0"/>
              </a:spcAft>
              <a:buFont typeface="Wingdings 2"/>
              <a:buChar char=""/>
              <a:defRPr/>
            </a:pPr>
            <a:r>
              <a:rPr lang="en-US" dirty="0" smtClean="0">
                <a:solidFill>
                  <a:schemeClr val="bg1">
                    <a:lumMod val="65000"/>
                  </a:schemeClr>
                </a:solidFill>
              </a:rPr>
              <a:t>Presidential Major Disaster Declaration</a:t>
            </a:r>
          </a:p>
          <a:p>
            <a:pPr eaLnBrk="1" fontAlgn="auto" hangingPunct="1">
              <a:spcAft>
                <a:spcPts val="0"/>
              </a:spcAft>
              <a:buFont typeface="Wingdings 2"/>
              <a:buChar char=""/>
              <a:defRPr/>
            </a:pPr>
            <a:r>
              <a:rPr lang="en-US" dirty="0" smtClean="0">
                <a:solidFill>
                  <a:schemeClr val="bg1">
                    <a:lumMod val="65000"/>
                  </a:schemeClr>
                </a:solidFill>
              </a:rPr>
              <a:t>Emergency Declaration</a:t>
            </a:r>
          </a:p>
        </p:txBody>
      </p:sp>
      <p:pic>
        <p:nvPicPr>
          <p:cNvPr id="126980" name="Picture 2" descr="See full size image">
            <a:hlinkClick r:id="rId3"/>
          </p:cNvPr>
          <p:cNvPicPr>
            <a:picLocks noChangeAspect="1" noChangeArrowheads="1"/>
          </p:cNvPicPr>
          <p:nvPr/>
        </p:nvPicPr>
        <p:blipFill>
          <a:blip r:embed="rId4"/>
          <a:srcRect/>
          <a:stretch>
            <a:fillRect/>
          </a:stretch>
        </p:blipFill>
        <p:spPr bwMode="auto">
          <a:xfrm>
            <a:off x="4887913" y="2717800"/>
            <a:ext cx="3659187"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declaration Process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23E5441D-9F23-4021-96BB-9A6FC23DD1A2}" type="slidenum">
              <a:rPr lang="en-US"/>
              <a:pPr>
                <a:defRPr/>
              </a:pPr>
              <a:t>56</a:t>
            </a:fld>
            <a:endParaRPr lang="en-US" dirty="0"/>
          </a:p>
        </p:txBody>
      </p:sp>
      <p:sp>
        <p:nvSpPr>
          <p:cNvPr id="6"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First Response</a:t>
            </a:r>
          </a:p>
          <a:p>
            <a:pPr eaLnBrk="1" fontAlgn="auto" hangingPunct="1">
              <a:spcAft>
                <a:spcPts val="0"/>
              </a:spcAft>
              <a:buFont typeface="Wingdings 2"/>
              <a:buChar char=""/>
              <a:defRPr/>
            </a:pPr>
            <a:r>
              <a:rPr lang="en-US" dirty="0" smtClean="0"/>
              <a:t>Presidential Major Disaster Declaration</a:t>
            </a:r>
          </a:p>
          <a:p>
            <a:pPr eaLnBrk="1" fontAlgn="auto" hangingPunct="1">
              <a:spcAft>
                <a:spcPts val="0"/>
              </a:spcAft>
              <a:buFont typeface="Wingdings 2"/>
              <a:buChar char=""/>
              <a:defRPr/>
            </a:pPr>
            <a:r>
              <a:rPr lang="en-US" dirty="0" smtClean="0"/>
              <a:t>Emergency Declaration</a:t>
            </a:r>
          </a:p>
        </p:txBody>
      </p:sp>
      <p:pic>
        <p:nvPicPr>
          <p:cNvPr id="129028" name="Picture 2" descr="See full size image">
            <a:hlinkClick r:id="rId3"/>
          </p:cNvPr>
          <p:cNvPicPr>
            <a:picLocks noChangeAspect="1" noChangeArrowheads="1"/>
          </p:cNvPicPr>
          <p:nvPr/>
        </p:nvPicPr>
        <p:blipFill>
          <a:blip r:embed="rId4"/>
          <a:srcRect/>
          <a:stretch>
            <a:fillRect/>
          </a:stretch>
        </p:blipFill>
        <p:spPr bwMode="auto">
          <a:xfrm>
            <a:off x="4887913" y="2717800"/>
            <a:ext cx="3659187"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FEMA Disaster aid programs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63075046-C41C-42FE-A3B6-7E2A8C5AAD1D}" type="slidenum">
              <a:rPr lang="en-US"/>
              <a:pPr>
                <a:defRPr/>
              </a:pPr>
              <a:t>57</a:t>
            </a:fld>
            <a:endParaRPr lang="en-US" dirty="0"/>
          </a:p>
        </p:txBody>
      </p:sp>
      <p:sp>
        <p:nvSpPr>
          <p:cNvPr id="131075" name="Content Placeholder 2"/>
          <p:cNvSpPr>
            <a:spLocks noGrp="1"/>
          </p:cNvSpPr>
          <p:nvPr>
            <p:ph idx="1"/>
          </p:nvPr>
        </p:nvSpPr>
        <p:spPr>
          <a:xfrm>
            <a:off x="457200" y="1673225"/>
            <a:ext cx="8686800" cy="4525963"/>
          </a:xfrm>
        </p:spPr>
        <p:txBody>
          <a:bodyPr/>
          <a:lstStyle/>
          <a:p>
            <a:pPr eaLnBrk="1" hangingPunct="1"/>
            <a:r>
              <a:rPr lang="en-US" smtClean="0"/>
              <a:t>Public Assistance</a:t>
            </a:r>
          </a:p>
          <a:p>
            <a:pPr eaLnBrk="1" hangingPunct="1"/>
            <a:r>
              <a:rPr lang="en-US" smtClean="0"/>
              <a:t>Individual Assistance</a:t>
            </a:r>
          </a:p>
          <a:p>
            <a:pPr eaLnBrk="1" hangingPunct="1"/>
            <a:r>
              <a:rPr lang="en-US" smtClean="0"/>
              <a:t>Hazard Mitigation</a:t>
            </a:r>
          </a:p>
        </p:txBody>
      </p:sp>
      <p:pic>
        <p:nvPicPr>
          <p:cNvPr id="131076" name="Picture 2" descr="See full size image">
            <a:hlinkClick r:id="rId3"/>
          </p:cNvPr>
          <p:cNvPicPr>
            <a:picLocks noChangeAspect="1" noChangeArrowheads="1"/>
          </p:cNvPicPr>
          <p:nvPr/>
        </p:nvPicPr>
        <p:blipFill>
          <a:blip r:embed="rId4"/>
          <a:srcRect/>
          <a:stretch>
            <a:fillRect/>
          </a:stretch>
        </p:blipFill>
        <p:spPr bwMode="auto">
          <a:xfrm>
            <a:off x="5475288" y="1279525"/>
            <a:ext cx="2616200" cy="402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1" name="Group 18"/>
          <p:cNvGrpSpPr>
            <a:grpSpLocks/>
          </p:cNvGrpSpPr>
          <p:nvPr/>
        </p:nvGrpSpPr>
        <p:grpSpPr bwMode="auto">
          <a:xfrm>
            <a:off x="777875" y="1539875"/>
            <a:ext cx="1768475" cy="2922588"/>
            <a:chOff x="2923815" y="1789041"/>
            <a:chExt cx="1767462" cy="2922104"/>
          </a:xfrm>
        </p:grpSpPr>
        <p:sp>
          <p:nvSpPr>
            <p:cNvPr id="57" name="Bent Arrow 56"/>
            <p:cNvSpPr/>
            <p:nvPr/>
          </p:nvSpPr>
          <p:spPr>
            <a:xfrm>
              <a:off x="2961893" y="1789041"/>
              <a:ext cx="1729384" cy="2922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3138" name="TextBox 42"/>
            <p:cNvSpPr txBox="1">
              <a:spLocks noChangeArrowheads="1"/>
            </p:cNvSpPr>
            <p:nvPr/>
          </p:nvSpPr>
          <p:spPr bwMode="auto">
            <a:xfrm rot="-5400000">
              <a:off x="2385636" y="3370035"/>
              <a:ext cx="1595174" cy="518815"/>
            </a:xfrm>
            <a:prstGeom prst="rect">
              <a:avLst/>
            </a:prstGeom>
            <a:noFill/>
            <a:ln w="9525">
              <a:noFill/>
              <a:miter lim="800000"/>
              <a:headEnd/>
              <a:tailEnd/>
            </a:ln>
          </p:spPr>
          <p:txBody>
            <a:bodyPr wrap="none">
              <a:spAutoFit/>
            </a:bodyPr>
            <a:lstStyle/>
            <a:p>
              <a:r>
                <a:rPr lang="en-US" sz="2800" b="1">
                  <a:latin typeface="Franklin Gothic Book" pitchFamily="34" charset="0"/>
                </a:rPr>
                <a:t>Requests</a:t>
              </a:r>
            </a:p>
          </p:txBody>
        </p:sp>
      </p:grpSp>
      <p:sp>
        <p:nvSpPr>
          <p:cNvPr id="2" name="Title 1"/>
          <p:cNvSpPr>
            <a:spLocks noGrp="1"/>
          </p:cNvSpPr>
          <p:nvPr>
            <p:ph type="title"/>
          </p:nvPr>
        </p:nvSpPr>
        <p:spPr/>
        <p:txBody>
          <a:bodyPr/>
          <a:lstStyle/>
          <a:p>
            <a:pPr eaLnBrk="1" fontAlgn="auto" hangingPunct="1">
              <a:spcAft>
                <a:spcPts val="0"/>
              </a:spcAft>
              <a:defRPr/>
            </a:pPr>
            <a:r>
              <a:rPr lang="en-US" dirty="0" smtClean="0"/>
              <a:t>Federal Resource flow</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535CD49E-38BB-47D4-B706-CF95ED3A1EB5}" type="slidenum">
              <a:rPr lang="en-US"/>
              <a:pPr>
                <a:defRPr/>
              </a:pPr>
              <a:t>58</a:t>
            </a:fld>
            <a:endParaRPr lang="en-US" dirty="0"/>
          </a:p>
        </p:txBody>
      </p:sp>
      <p:sp>
        <p:nvSpPr>
          <p:cNvPr id="5" name="TextBox 4"/>
          <p:cNvSpPr txBox="1"/>
          <p:nvPr/>
        </p:nvSpPr>
        <p:spPr>
          <a:xfrm>
            <a:off x="1343025" y="2435225"/>
            <a:ext cx="989013" cy="955675"/>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State</a:t>
            </a:r>
          </a:p>
          <a:p>
            <a:pPr algn="ctr" fontAlgn="auto">
              <a:spcBef>
                <a:spcPts val="0"/>
              </a:spcBef>
              <a:spcAft>
                <a:spcPts val="0"/>
              </a:spcAft>
              <a:defRPr/>
            </a:pPr>
            <a:r>
              <a:rPr lang="en-US" sz="2800" dirty="0">
                <a:latin typeface="+mn-lt"/>
              </a:rPr>
              <a:t>EOC</a:t>
            </a:r>
          </a:p>
        </p:txBody>
      </p:sp>
      <p:sp>
        <p:nvSpPr>
          <p:cNvPr id="11" name="TextBox 10"/>
          <p:cNvSpPr txBox="1"/>
          <p:nvPr/>
        </p:nvSpPr>
        <p:spPr>
          <a:xfrm>
            <a:off x="1330325" y="3463925"/>
            <a:ext cx="987425" cy="954088"/>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Local</a:t>
            </a:r>
          </a:p>
          <a:p>
            <a:pPr algn="ctr" fontAlgn="auto">
              <a:spcBef>
                <a:spcPts val="0"/>
              </a:spcBef>
              <a:spcAft>
                <a:spcPts val="0"/>
              </a:spcAft>
              <a:defRPr/>
            </a:pPr>
            <a:r>
              <a:rPr lang="en-US" sz="2800" dirty="0">
                <a:latin typeface="+mn-lt"/>
              </a:rPr>
              <a:t>EOC</a:t>
            </a:r>
          </a:p>
        </p:txBody>
      </p:sp>
      <p:sp>
        <p:nvSpPr>
          <p:cNvPr id="12" name="TextBox 11"/>
          <p:cNvSpPr txBox="1"/>
          <p:nvPr/>
        </p:nvSpPr>
        <p:spPr>
          <a:xfrm>
            <a:off x="765175" y="4560888"/>
            <a:ext cx="1739900" cy="954087"/>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Command</a:t>
            </a:r>
          </a:p>
          <a:p>
            <a:pPr algn="ctr" fontAlgn="auto">
              <a:spcBef>
                <a:spcPts val="0"/>
              </a:spcBef>
              <a:spcAft>
                <a:spcPts val="0"/>
              </a:spcAft>
              <a:defRPr/>
            </a:pPr>
            <a:r>
              <a:rPr lang="en-US" sz="2800" dirty="0">
                <a:latin typeface="+mn-lt"/>
              </a:rPr>
              <a:t>Post</a:t>
            </a:r>
          </a:p>
        </p:txBody>
      </p:sp>
      <p:sp>
        <p:nvSpPr>
          <p:cNvPr id="14" name="TextBox 13"/>
          <p:cNvSpPr txBox="1"/>
          <p:nvPr/>
        </p:nvSpPr>
        <p:spPr>
          <a:xfrm>
            <a:off x="6940550" y="4560888"/>
            <a:ext cx="1185863" cy="954087"/>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Mob</a:t>
            </a:r>
          </a:p>
          <a:p>
            <a:pPr algn="ctr" fontAlgn="auto">
              <a:spcBef>
                <a:spcPts val="0"/>
              </a:spcBef>
              <a:spcAft>
                <a:spcPts val="0"/>
              </a:spcAft>
              <a:defRPr/>
            </a:pPr>
            <a:r>
              <a:rPr lang="en-US" sz="2800" dirty="0">
                <a:latin typeface="+mn-lt"/>
              </a:rPr>
              <a:t>Center</a:t>
            </a:r>
          </a:p>
        </p:txBody>
      </p:sp>
      <p:sp>
        <p:nvSpPr>
          <p:cNvPr id="15" name="TextBox 14"/>
          <p:cNvSpPr txBox="1"/>
          <p:nvPr/>
        </p:nvSpPr>
        <p:spPr>
          <a:xfrm>
            <a:off x="4191000" y="4560888"/>
            <a:ext cx="1317625" cy="954087"/>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Staging</a:t>
            </a:r>
          </a:p>
          <a:p>
            <a:pPr algn="ctr" fontAlgn="auto">
              <a:spcBef>
                <a:spcPts val="0"/>
              </a:spcBef>
              <a:spcAft>
                <a:spcPts val="0"/>
              </a:spcAft>
              <a:defRPr/>
            </a:pPr>
            <a:r>
              <a:rPr lang="en-US" sz="2800" dirty="0">
                <a:latin typeface="+mn-lt"/>
              </a:rPr>
              <a:t>Area</a:t>
            </a:r>
          </a:p>
        </p:txBody>
      </p:sp>
      <p:sp>
        <p:nvSpPr>
          <p:cNvPr id="41" name="TextBox 40"/>
          <p:cNvSpPr txBox="1"/>
          <p:nvPr/>
        </p:nvSpPr>
        <p:spPr>
          <a:xfrm>
            <a:off x="5395913" y="2932113"/>
            <a:ext cx="1541462" cy="954087"/>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Fed</a:t>
            </a:r>
          </a:p>
          <a:p>
            <a:pPr algn="ctr" fontAlgn="auto">
              <a:spcBef>
                <a:spcPts val="0"/>
              </a:spcBef>
              <a:spcAft>
                <a:spcPts val="0"/>
              </a:spcAft>
              <a:defRPr/>
            </a:pPr>
            <a:r>
              <a:rPr lang="en-US" sz="2800" dirty="0">
                <a:latin typeface="+mn-lt"/>
              </a:rPr>
              <a:t>Agencies</a:t>
            </a:r>
          </a:p>
        </p:txBody>
      </p:sp>
      <p:sp>
        <p:nvSpPr>
          <p:cNvPr id="36" name="TextBox 35"/>
          <p:cNvSpPr txBox="1"/>
          <p:nvPr/>
        </p:nvSpPr>
        <p:spPr>
          <a:xfrm>
            <a:off x="5616575" y="1819275"/>
            <a:ext cx="1047750" cy="522288"/>
          </a:xfrm>
          <a:prstGeom prst="rect">
            <a:avLst/>
          </a:prstGeom>
          <a:noFill/>
          <a:ln>
            <a:solidFill>
              <a:schemeClr val="tx1">
                <a:lumMod val="95000"/>
                <a:lumOff val="5000"/>
              </a:schemeClr>
            </a:solidFill>
          </a:ln>
        </p:spPr>
        <p:txBody>
          <a:bodyPr wrap="none">
            <a:spAutoFit/>
          </a:bodyPr>
          <a:lstStyle/>
          <a:p>
            <a:pPr algn="ctr" fontAlgn="auto">
              <a:spcBef>
                <a:spcPts val="0"/>
              </a:spcBef>
              <a:spcAft>
                <a:spcPts val="0"/>
              </a:spcAft>
              <a:defRPr/>
            </a:pPr>
            <a:r>
              <a:rPr lang="en-US" sz="2800" dirty="0">
                <a:latin typeface="+mn-lt"/>
              </a:rPr>
              <a:t>FEMA</a:t>
            </a:r>
          </a:p>
        </p:txBody>
      </p:sp>
      <p:sp>
        <p:nvSpPr>
          <p:cNvPr id="46" name="Notched Right Arrow 45"/>
          <p:cNvSpPr>
            <a:spLocks noChangeArrowheads="1"/>
          </p:cNvSpPr>
          <p:nvPr/>
        </p:nvSpPr>
        <p:spPr bwMode="auto">
          <a:xfrm rot="5400000">
            <a:off x="6323806" y="2358232"/>
            <a:ext cx="2525713" cy="774700"/>
          </a:xfrm>
          <a:prstGeom prst="notchedRightArrow">
            <a:avLst>
              <a:gd name="adj1" fmla="val 50000"/>
              <a:gd name="adj2" fmla="val 47183"/>
            </a:avLst>
          </a:prstGeom>
          <a:solidFill>
            <a:srgbClr val="C7BFAC"/>
          </a:solidFill>
          <a:ln w="25400" algn="ctr">
            <a:solidFill>
              <a:srgbClr val="B0761F"/>
            </a:solidFill>
            <a:miter lim="800000"/>
            <a:headEnd/>
            <a:tailEnd/>
          </a:ln>
        </p:spPr>
        <p:txBody>
          <a:bodyPr rot="10800000" vert="eaVert" anchor="ctr"/>
          <a:lstStyle/>
          <a:p>
            <a:pPr algn="ctr" fontAlgn="auto">
              <a:spcBef>
                <a:spcPts val="0"/>
              </a:spcBef>
              <a:spcAft>
                <a:spcPts val="0"/>
              </a:spcAft>
              <a:defRPr/>
            </a:pPr>
            <a:endParaRPr lang="en-US" dirty="0">
              <a:solidFill>
                <a:schemeClr val="lt1"/>
              </a:solidFill>
              <a:latin typeface="+mn-lt"/>
            </a:endParaRPr>
          </a:p>
        </p:txBody>
      </p:sp>
      <p:sp>
        <p:nvSpPr>
          <p:cNvPr id="133132" name="TextBox 46"/>
          <p:cNvSpPr txBox="1">
            <a:spLocks noChangeArrowheads="1"/>
          </p:cNvSpPr>
          <p:nvPr/>
        </p:nvSpPr>
        <p:spPr bwMode="auto">
          <a:xfrm rot="5400000">
            <a:off x="6728619" y="2474119"/>
            <a:ext cx="1766887" cy="523875"/>
          </a:xfrm>
          <a:prstGeom prst="rect">
            <a:avLst/>
          </a:prstGeom>
          <a:noFill/>
          <a:ln w="9525">
            <a:noFill/>
            <a:miter lim="800000"/>
            <a:headEnd/>
            <a:tailEnd/>
          </a:ln>
        </p:spPr>
        <p:txBody>
          <a:bodyPr wrap="none">
            <a:spAutoFit/>
          </a:bodyPr>
          <a:lstStyle/>
          <a:p>
            <a:r>
              <a:rPr lang="en-US" sz="2800" b="1">
                <a:latin typeface="Franklin Gothic Book" pitchFamily="34" charset="0"/>
              </a:rPr>
              <a:t>Resources</a:t>
            </a:r>
          </a:p>
        </p:txBody>
      </p:sp>
      <p:cxnSp>
        <p:nvCxnSpPr>
          <p:cNvPr id="49" name="Straight Arrow Connector 48"/>
          <p:cNvCxnSpPr/>
          <p:nvPr/>
        </p:nvCxnSpPr>
        <p:spPr>
          <a:xfrm>
            <a:off x="6818313" y="4035425"/>
            <a:ext cx="357187" cy="33813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4929188" y="3975100"/>
            <a:ext cx="496887" cy="377825"/>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2722563" y="5108575"/>
            <a:ext cx="1233487"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5618163" y="5121275"/>
            <a:ext cx="1233487"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rPr>
              <a:t>Duties of ESF 1 representatives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26EFED6-F98F-4D0A-8818-C98AB73FD2BA}" type="slidenum">
              <a:rPr lang="en-US"/>
              <a:pPr>
                <a:defRPr/>
              </a:pPr>
              <a:t>59</a:t>
            </a:fld>
            <a:endParaRPr lang="en-US" dirty="0"/>
          </a:p>
        </p:txBody>
      </p:sp>
      <p:sp>
        <p:nvSpPr>
          <p:cNvPr id="135171" name="Content Placeholder 5"/>
          <p:cNvSpPr>
            <a:spLocks noGrp="1"/>
          </p:cNvSpPr>
          <p:nvPr>
            <p:ph idx="1"/>
          </p:nvPr>
        </p:nvSpPr>
        <p:spPr/>
        <p:txBody>
          <a:bodyPr/>
          <a:lstStyle/>
          <a:p>
            <a:pPr eaLnBrk="1" hangingPunct="1"/>
            <a:r>
              <a:rPr lang="en-US" smtClean="0"/>
              <a:t>Federal, State, local </a:t>
            </a:r>
          </a:p>
          <a:p>
            <a:pPr eaLnBrk="1" hangingPunct="1"/>
            <a:r>
              <a:rPr lang="en-US" smtClean="0"/>
              <a:t>Coordination activities</a:t>
            </a:r>
          </a:p>
        </p:txBody>
      </p:sp>
      <p:pic>
        <p:nvPicPr>
          <p:cNvPr id="135172" name="Picture 4" descr="EOC Iowa.jpg"/>
          <p:cNvPicPr>
            <a:picLocks noChangeAspect="1"/>
          </p:cNvPicPr>
          <p:nvPr/>
        </p:nvPicPr>
        <p:blipFill>
          <a:blip r:embed="rId3"/>
          <a:srcRect/>
          <a:stretch>
            <a:fillRect/>
          </a:stretch>
        </p:blipFill>
        <p:spPr bwMode="auto">
          <a:xfrm>
            <a:off x="2222500" y="2746375"/>
            <a:ext cx="4572000" cy="276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emergency management?</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b="1" dirty="0" smtClean="0"/>
              <a:t>The Emergency Management Process</a:t>
            </a:r>
            <a:endParaRPr lang="en-US" dirty="0" smtClean="0"/>
          </a:p>
          <a:p>
            <a:pPr lvl="1" eaLnBrk="1" fontAlgn="auto" hangingPunct="1">
              <a:spcAft>
                <a:spcPts val="0"/>
              </a:spcAft>
              <a:buFont typeface="Wingdings 2"/>
              <a:buChar char=""/>
              <a:defRPr/>
            </a:pPr>
            <a:r>
              <a:rPr lang="en-US" dirty="0" smtClean="0"/>
              <a:t>Mitigation</a:t>
            </a:r>
          </a:p>
          <a:p>
            <a:pPr lvl="1" eaLnBrk="1" fontAlgn="auto" hangingPunct="1">
              <a:spcAft>
                <a:spcPts val="0"/>
              </a:spcAft>
              <a:buFont typeface="Wingdings 2"/>
              <a:buChar char=""/>
              <a:defRPr/>
            </a:pPr>
            <a:r>
              <a:rPr lang="en-US" dirty="0" smtClean="0"/>
              <a:t>Preparedness</a:t>
            </a:r>
          </a:p>
          <a:p>
            <a:pPr lvl="1" eaLnBrk="1" fontAlgn="auto" hangingPunct="1">
              <a:spcAft>
                <a:spcPts val="0"/>
              </a:spcAft>
              <a:buFont typeface="Wingdings 2"/>
              <a:buChar char=""/>
              <a:defRPr/>
            </a:pPr>
            <a:r>
              <a:rPr lang="en-US" dirty="0" smtClean="0">
                <a:solidFill>
                  <a:schemeClr val="bg1">
                    <a:lumMod val="65000"/>
                  </a:schemeClr>
                </a:solidFill>
              </a:rPr>
              <a:t>Response</a:t>
            </a:r>
          </a:p>
          <a:p>
            <a:pPr lvl="1" eaLnBrk="1" fontAlgn="auto" hangingPunct="1">
              <a:spcAft>
                <a:spcPts val="0"/>
              </a:spcAft>
              <a:buFont typeface="Wingdings 2"/>
              <a:buChar char=""/>
              <a:defRPr/>
            </a:pPr>
            <a:r>
              <a:rPr lang="en-US" dirty="0" smtClean="0">
                <a:solidFill>
                  <a:schemeClr val="bg1">
                    <a:lumMod val="65000"/>
                  </a:schemeClr>
                </a:solidFill>
              </a:rPr>
              <a:t>Recovery</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EB268E28-DB25-401E-8D1A-67B35F2886F5}" type="slidenum">
              <a:rPr lang="en-US"/>
              <a:pPr>
                <a:defRPr/>
              </a:pPr>
              <a:t>6</a:t>
            </a:fld>
            <a:endParaRPr lang="en-US" dirty="0"/>
          </a:p>
        </p:txBody>
      </p:sp>
      <p:pic>
        <p:nvPicPr>
          <p:cNvPr id="26628" name="Picture 2"/>
          <p:cNvPicPr>
            <a:picLocks noChangeAspect="1" noChangeArrowheads="1"/>
          </p:cNvPicPr>
          <p:nvPr/>
        </p:nvPicPr>
        <p:blipFill>
          <a:blip r:embed="rId3"/>
          <a:srcRect/>
          <a:stretch>
            <a:fillRect/>
          </a:stretch>
        </p:blipFill>
        <p:spPr bwMode="auto">
          <a:xfrm>
            <a:off x="4572000" y="2260600"/>
            <a:ext cx="3079750"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recovery</a:t>
            </a:r>
            <a:endParaRPr lang="en-US" dirty="0"/>
          </a:p>
        </p:txBody>
      </p:sp>
      <p:sp>
        <p:nvSpPr>
          <p:cNvPr id="137218" name="Content Placeholder 2"/>
          <p:cNvSpPr>
            <a:spLocks noGrp="1"/>
          </p:cNvSpPr>
          <p:nvPr>
            <p:ph idx="1"/>
          </p:nvPr>
        </p:nvSpPr>
        <p:spPr>
          <a:xfrm>
            <a:off x="255588" y="1882775"/>
            <a:ext cx="8686800" cy="4525963"/>
          </a:xfrm>
        </p:spPr>
        <p:txBody>
          <a:bodyPr/>
          <a:lstStyle/>
          <a:p>
            <a:pPr eaLnBrk="1" hangingPunct="1"/>
            <a:r>
              <a:rPr lang="en-US" smtClean="0"/>
              <a:t>What is it?</a:t>
            </a:r>
          </a:p>
          <a:p>
            <a:pPr eaLnBrk="1" hangingPunct="1"/>
            <a:r>
              <a:rPr lang="en-US" smtClean="0"/>
              <a:t>When does it occur?</a:t>
            </a:r>
          </a:p>
        </p:txBody>
      </p:sp>
      <p:sp>
        <p:nvSpPr>
          <p:cNvPr id="4" name="Slide Number Placeholder 3"/>
          <p:cNvSpPr>
            <a:spLocks noGrp="1"/>
          </p:cNvSpPr>
          <p:nvPr>
            <p:ph type="sldNum" sz="quarter" idx="10"/>
          </p:nvPr>
        </p:nvSpPr>
        <p:spPr/>
        <p:txBody>
          <a:bodyPr/>
          <a:lstStyle/>
          <a:p>
            <a:pPr>
              <a:defRPr/>
            </a:pPr>
            <a:fld id="{9277681E-AECA-4028-820F-A566AC250BFA}" type="slidenum">
              <a:rPr lang="en-US"/>
              <a:pPr>
                <a:defRPr/>
              </a:pPr>
              <a:t>60</a:t>
            </a:fld>
            <a:endParaRPr lang="en-US" dirty="0"/>
          </a:p>
        </p:txBody>
      </p:sp>
      <p:pic>
        <p:nvPicPr>
          <p:cNvPr id="137220" name="Picture 4" descr="Two bridges into mtnside.jpg"/>
          <p:cNvPicPr>
            <a:picLocks noChangeAspect="1"/>
          </p:cNvPicPr>
          <p:nvPr/>
        </p:nvPicPr>
        <p:blipFill>
          <a:blip r:embed="rId3"/>
          <a:srcRect/>
          <a:stretch>
            <a:fillRect/>
          </a:stretch>
        </p:blipFill>
        <p:spPr bwMode="auto">
          <a:xfrm>
            <a:off x="4402138" y="1600200"/>
            <a:ext cx="4156075" cy="308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10"/>
          <p:cNvGrpSpPr>
            <a:grpSpLocks/>
          </p:cNvGrpSpPr>
          <p:nvPr/>
        </p:nvGrpSpPr>
        <p:grpSpPr bwMode="auto">
          <a:xfrm>
            <a:off x="838200" y="762000"/>
            <a:ext cx="7589838" cy="4938713"/>
            <a:chOff x="838199" y="762000"/>
            <a:chExt cx="7589839" cy="4938713"/>
          </a:xfrm>
        </p:grpSpPr>
        <p:pic>
          <p:nvPicPr>
            <p:cNvPr id="12" name="Picture 7" descr="PC200022"/>
            <p:cNvPicPr>
              <a:picLocks noChangeAspect="1" noChangeArrowheads="1"/>
            </p:cNvPicPr>
            <p:nvPr/>
          </p:nvPicPr>
          <p:blipFill>
            <a:blip r:embed="rId3">
              <a:lum bright="36000" contrast="-58000"/>
            </a:blip>
            <a:srcRect/>
            <a:stretch>
              <a:fillRect/>
            </a:stretch>
          </p:blipFill>
          <p:spPr bwMode="auto">
            <a:xfrm>
              <a:off x="4633913" y="762000"/>
              <a:ext cx="3794125" cy="3559175"/>
            </a:xfrm>
            <a:prstGeom prst="rect">
              <a:avLst/>
            </a:prstGeom>
            <a:noFill/>
            <a:ln>
              <a:solidFill>
                <a:schemeClr val="tx1">
                  <a:lumMod val="50000"/>
                  <a:lumOff val="50000"/>
                </a:schemeClr>
              </a:solidFill>
            </a:ln>
          </p:spPr>
        </p:pic>
        <p:pic>
          <p:nvPicPr>
            <p:cNvPr id="13" name="Picture 12" descr="backhoe and truck2"/>
            <p:cNvPicPr>
              <a:picLocks noChangeAspect="1" noChangeArrowheads="1"/>
            </p:cNvPicPr>
            <p:nvPr/>
          </p:nvPicPr>
          <p:blipFill>
            <a:blip r:embed="rId4">
              <a:lum bright="36000" contrast="-58000"/>
            </a:blip>
            <a:srcRect/>
            <a:stretch>
              <a:fillRect/>
            </a:stretch>
          </p:blipFill>
          <p:spPr bwMode="auto">
            <a:xfrm>
              <a:off x="838199" y="2847975"/>
              <a:ext cx="3795714" cy="2838450"/>
            </a:xfrm>
            <a:prstGeom prst="rect">
              <a:avLst/>
            </a:prstGeom>
            <a:noFill/>
            <a:ln>
              <a:solidFill>
                <a:schemeClr val="tx1">
                  <a:lumMod val="50000"/>
                  <a:lumOff val="50000"/>
                </a:schemeClr>
              </a:solidFill>
            </a:ln>
          </p:spPr>
        </p:pic>
        <p:pic>
          <p:nvPicPr>
            <p:cNvPr id="14" name="Picture 8" descr="image0033"/>
            <p:cNvPicPr>
              <a:picLocks noChangeAspect="1" noChangeArrowheads="1"/>
            </p:cNvPicPr>
            <p:nvPr/>
          </p:nvPicPr>
          <p:blipFill>
            <a:blip r:embed="rId5">
              <a:lum bright="36000" contrast="-58000"/>
            </a:blip>
            <a:srcRect/>
            <a:stretch>
              <a:fillRect/>
            </a:stretch>
          </p:blipFill>
          <p:spPr bwMode="auto">
            <a:xfrm>
              <a:off x="4633913" y="2905125"/>
              <a:ext cx="3794125" cy="2795588"/>
            </a:xfrm>
            <a:prstGeom prst="rect">
              <a:avLst/>
            </a:prstGeom>
            <a:noFill/>
            <a:ln>
              <a:solidFill>
                <a:schemeClr val="tx1">
                  <a:lumMod val="50000"/>
                  <a:lumOff val="50000"/>
                </a:schemeClr>
              </a:solidFill>
            </a:ln>
          </p:spPr>
        </p:pic>
        <p:pic>
          <p:nvPicPr>
            <p:cNvPr id="15" name="Picture 9" descr="bridge  w water"/>
            <p:cNvPicPr>
              <a:picLocks noChangeAspect="1" noChangeArrowheads="1"/>
            </p:cNvPicPr>
            <p:nvPr/>
          </p:nvPicPr>
          <p:blipFill>
            <a:blip r:embed="rId6">
              <a:lum bright="36000" contrast="-58000"/>
            </a:blip>
            <a:srcRect/>
            <a:stretch>
              <a:fillRect/>
            </a:stretch>
          </p:blipFill>
          <p:spPr bwMode="auto">
            <a:xfrm>
              <a:off x="838199" y="762000"/>
              <a:ext cx="3836989" cy="2511425"/>
            </a:xfrm>
            <a:prstGeom prst="rect">
              <a:avLst/>
            </a:prstGeom>
            <a:noFill/>
            <a:ln>
              <a:solidFill>
                <a:schemeClr val="tx1">
                  <a:lumMod val="50000"/>
                  <a:lumOff val="50000"/>
                </a:schemeClr>
              </a:solidFill>
            </a:ln>
          </p:spPr>
        </p:pic>
        <p:pic>
          <p:nvPicPr>
            <p:cNvPr id="16" name="Picture 6" descr="Incident commander"/>
            <p:cNvPicPr>
              <a:picLocks noChangeAspect="1" noChangeArrowheads="1"/>
            </p:cNvPicPr>
            <p:nvPr/>
          </p:nvPicPr>
          <p:blipFill>
            <a:blip r:embed="rId7">
              <a:lum bright="36000" contrast="-58000"/>
            </a:blip>
            <a:srcRect/>
            <a:stretch>
              <a:fillRect/>
            </a:stretch>
          </p:blipFill>
          <p:spPr bwMode="auto">
            <a:xfrm>
              <a:off x="3297237" y="1731963"/>
              <a:ext cx="2673350" cy="2828925"/>
            </a:xfrm>
            <a:prstGeom prst="rect">
              <a:avLst/>
            </a:prstGeom>
            <a:noFill/>
            <a:ln>
              <a:solidFill>
                <a:schemeClr val="tx1">
                  <a:lumMod val="50000"/>
                  <a:lumOff val="50000"/>
                </a:schemeClr>
              </a:solidFill>
            </a:ln>
          </p:spPr>
        </p:pic>
      </p:grpSp>
      <p:sp>
        <p:nvSpPr>
          <p:cNvPr id="139266"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39267"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1" name="Rectangle 10"/>
          <p:cNvSpPr/>
          <p:nvPr/>
        </p:nvSpPr>
        <p:spPr>
          <a:xfrm>
            <a:off x="2047460" y="2173345"/>
            <a:ext cx="5029200" cy="173736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Does All This Mean to You?</a:t>
            </a:r>
            <a:endParaRPr lang="en-US" sz="36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How does what you learned Impact you?</a:t>
            </a:r>
            <a:endParaRPr lang="en-US" dirty="0"/>
          </a:p>
        </p:txBody>
      </p:sp>
      <p:sp>
        <p:nvSpPr>
          <p:cNvPr id="3" name="Content Placeholder 2"/>
          <p:cNvSpPr>
            <a:spLocks noGrp="1"/>
          </p:cNvSpPr>
          <p:nvPr>
            <p:ph idx="1"/>
          </p:nvPr>
        </p:nvSpPr>
        <p:spPr>
          <a:xfrm>
            <a:off x="457200" y="1285875"/>
            <a:ext cx="8686800" cy="4525963"/>
          </a:xfrm>
        </p:spPr>
        <p:txBody>
          <a:bodyPr>
            <a:normAutofit/>
          </a:bodyPr>
          <a:lstStyle/>
          <a:p>
            <a:pPr eaLnBrk="1" fontAlgn="auto" hangingPunct="1">
              <a:spcAft>
                <a:spcPts val="0"/>
              </a:spcAft>
              <a:buFont typeface="Wingdings 2"/>
              <a:buChar char=""/>
              <a:defRPr/>
            </a:pPr>
            <a:r>
              <a:rPr lang="en-US" dirty="0" smtClean="0"/>
              <a:t>Do you have a role in your DOT’s emergency response?</a:t>
            </a:r>
          </a:p>
          <a:p>
            <a:pPr eaLnBrk="1" fontAlgn="auto" hangingPunct="1">
              <a:spcAft>
                <a:spcPts val="0"/>
              </a:spcAft>
              <a:buFont typeface="Wingdings 2"/>
              <a:buChar char=""/>
              <a:defRPr/>
            </a:pPr>
            <a:r>
              <a:rPr lang="en-US" dirty="0" smtClean="0"/>
              <a:t>Basis for emergency assignment</a:t>
            </a:r>
          </a:p>
          <a:p>
            <a:pPr eaLnBrk="1" fontAlgn="auto" hangingPunct="1">
              <a:spcAft>
                <a:spcPts val="0"/>
              </a:spcAft>
              <a:buFont typeface="Wingdings 2"/>
              <a:buChar char=""/>
              <a:defRPr/>
            </a:pPr>
            <a:r>
              <a:rPr lang="en-US" dirty="0" smtClean="0">
                <a:solidFill>
                  <a:schemeClr val="bg1">
                    <a:lumMod val="65000"/>
                  </a:schemeClr>
                </a:solidFill>
              </a:rPr>
              <a:t>Preparing for an assignment</a:t>
            </a:r>
          </a:p>
        </p:txBody>
      </p:sp>
      <p:sp>
        <p:nvSpPr>
          <p:cNvPr id="4" name="Slide Number Placeholder 3"/>
          <p:cNvSpPr>
            <a:spLocks noGrp="1"/>
          </p:cNvSpPr>
          <p:nvPr>
            <p:ph type="sldNum" sz="quarter" idx="10"/>
          </p:nvPr>
        </p:nvSpPr>
        <p:spPr/>
        <p:txBody>
          <a:bodyPr/>
          <a:lstStyle/>
          <a:p>
            <a:pPr>
              <a:defRPr/>
            </a:pPr>
            <a:fld id="{D4A70FAF-F764-464A-9296-B54C2C00D747}" type="slidenum">
              <a:rPr lang="en-US"/>
              <a:pPr>
                <a:defRPr/>
              </a:pPr>
              <a:t>62</a:t>
            </a:fld>
            <a:endParaRPr lang="en-US" dirty="0"/>
          </a:p>
        </p:txBody>
      </p:sp>
      <p:pic>
        <p:nvPicPr>
          <p:cNvPr id="12290" name="Picture 2" descr="http://www.sfgov.org/site/uploadedimages/DEM/PlansReports/EOC4-cropped.JPG"/>
          <p:cNvPicPr>
            <a:picLocks noChangeAspect="1" noChangeArrowheads="1"/>
          </p:cNvPicPr>
          <p:nvPr/>
        </p:nvPicPr>
        <p:blipFill>
          <a:blip r:embed="rId3"/>
          <a:srcRect/>
          <a:stretch>
            <a:fillRect/>
          </a:stretch>
        </p:blipFill>
        <p:spPr bwMode="auto">
          <a:xfrm>
            <a:off x="1855788" y="3563938"/>
            <a:ext cx="6096000" cy="184943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How does what you learned Impact you?</a:t>
            </a:r>
            <a:endParaRPr lang="en-US" dirty="0"/>
          </a:p>
        </p:txBody>
      </p:sp>
      <p:sp>
        <p:nvSpPr>
          <p:cNvPr id="3" name="Content Placeholder 2"/>
          <p:cNvSpPr>
            <a:spLocks noGrp="1"/>
          </p:cNvSpPr>
          <p:nvPr>
            <p:ph idx="1"/>
          </p:nvPr>
        </p:nvSpPr>
        <p:spPr>
          <a:xfrm>
            <a:off x="457200" y="1285875"/>
            <a:ext cx="8686800" cy="4525963"/>
          </a:xfrm>
        </p:spPr>
        <p:txBody>
          <a:bodyPr>
            <a:normAutofit/>
          </a:bodyPr>
          <a:lstStyle/>
          <a:p>
            <a:pPr eaLnBrk="1" fontAlgn="auto" hangingPunct="1">
              <a:spcAft>
                <a:spcPts val="0"/>
              </a:spcAft>
              <a:buFont typeface="Wingdings 2"/>
              <a:buChar char=""/>
              <a:defRPr/>
            </a:pPr>
            <a:r>
              <a:rPr lang="en-US" dirty="0" smtClean="0">
                <a:solidFill>
                  <a:schemeClr val="bg1">
                    <a:lumMod val="65000"/>
                  </a:schemeClr>
                </a:solidFill>
              </a:rPr>
              <a:t>Do you have a role in your DOT’s emergency response?</a:t>
            </a:r>
          </a:p>
          <a:p>
            <a:pPr eaLnBrk="1" fontAlgn="auto" hangingPunct="1">
              <a:spcAft>
                <a:spcPts val="0"/>
              </a:spcAft>
              <a:buFont typeface="Wingdings 2"/>
              <a:buChar char=""/>
              <a:defRPr/>
            </a:pPr>
            <a:r>
              <a:rPr lang="en-US" dirty="0" smtClean="0">
                <a:solidFill>
                  <a:schemeClr val="bg1">
                    <a:lumMod val="65000"/>
                  </a:schemeClr>
                </a:solidFill>
              </a:rPr>
              <a:t>Basis for emergency assignment</a:t>
            </a:r>
          </a:p>
          <a:p>
            <a:pPr eaLnBrk="1" fontAlgn="auto" hangingPunct="1">
              <a:spcAft>
                <a:spcPts val="0"/>
              </a:spcAft>
              <a:buFont typeface="Wingdings 2"/>
              <a:buChar char=""/>
              <a:defRPr/>
            </a:pPr>
            <a:r>
              <a:rPr lang="en-US" dirty="0" smtClean="0"/>
              <a:t>Preparing for an assignment</a:t>
            </a:r>
          </a:p>
        </p:txBody>
      </p:sp>
      <p:sp>
        <p:nvSpPr>
          <p:cNvPr id="4" name="Slide Number Placeholder 3"/>
          <p:cNvSpPr>
            <a:spLocks noGrp="1"/>
          </p:cNvSpPr>
          <p:nvPr>
            <p:ph type="sldNum" sz="quarter" idx="10"/>
          </p:nvPr>
        </p:nvSpPr>
        <p:spPr/>
        <p:txBody>
          <a:bodyPr/>
          <a:lstStyle/>
          <a:p>
            <a:pPr>
              <a:defRPr/>
            </a:pPr>
            <a:fld id="{5FE3F048-46F8-40A3-8112-0298BC76D602}" type="slidenum">
              <a:rPr lang="en-US"/>
              <a:pPr>
                <a:defRPr/>
              </a:pPr>
              <a:t>63</a:t>
            </a:fld>
            <a:endParaRPr lang="en-US" dirty="0"/>
          </a:p>
        </p:txBody>
      </p:sp>
      <p:pic>
        <p:nvPicPr>
          <p:cNvPr id="6" name="Picture 2" descr="http://www.sfgov.org/site/uploadedimages/DEM/PlansReports/EOC4-cropped.JPG"/>
          <p:cNvPicPr>
            <a:picLocks noChangeAspect="1" noChangeArrowheads="1"/>
          </p:cNvPicPr>
          <p:nvPr/>
        </p:nvPicPr>
        <p:blipFill>
          <a:blip r:embed="rId3"/>
          <a:srcRect/>
          <a:stretch>
            <a:fillRect/>
          </a:stretch>
        </p:blipFill>
        <p:spPr bwMode="auto">
          <a:xfrm>
            <a:off x="1855788" y="3563938"/>
            <a:ext cx="6096000" cy="184943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686800" cy="838200"/>
          </a:xfrm>
        </p:spPr>
        <p:txBody>
          <a:bodyPr>
            <a:normAutofit fontScale="90000"/>
          </a:bodyPr>
          <a:lstStyle/>
          <a:p>
            <a:pPr eaLnBrk="1" fontAlgn="auto" hangingPunct="1">
              <a:spcAft>
                <a:spcPts val="0"/>
              </a:spcAft>
              <a:defRPr/>
            </a:pPr>
            <a:r>
              <a:rPr lang="en-US" dirty="0" smtClean="0"/>
              <a:t>How does what you learned </a:t>
            </a:r>
            <a:br>
              <a:rPr lang="en-US" dirty="0" smtClean="0"/>
            </a:br>
            <a:r>
              <a:rPr lang="en-US" dirty="0" smtClean="0"/>
              <a:t>Impact Your office?</a:t>
            </a:r>
            <a:endParaRPr lang="en-US" dirty="0"/>
          </a:p>
        </p:txBody>
      </p:sp>
      <p:sp>
        <p:nvSpPr>
          <p:cNvPr id="145410" name="Content Placeholder 2"/>
          <p:cNvSpPr>
            <a:spLocks noGrp="1"/>
          </p:cNvSpPr>
          <p:nvPr>
            <p:ph idx="1"/>
          </p:nvPr>
        </p:nvSpPr>
        <p:spPr>
          <a:xfrm>
            <a:off x="566738" y="1516063"/>
            <a:ext cx="3676650" cy="4525962"/>
          </a:xfrm>
        </p:spPr>
        <p:txBody>
          <a:bodyPr/>
          <a:lstStyle/>
          <a:p>
            <a:pPr eaLnBrk="1" hangingPunct="1"/>
            <a:r>
              <a:rPr lang="en-US" smtClean="0"/>
              <a:t>Emergency assignments</a:t>
            </a:r>
          </a:p>
          <a:p>
            <a:pPr eaLnBrk="1" hangingPunct="1"/>
            <a:r>
              <a:rPr lang="en-US" smtClean="0"/>
              <a:t>Out of office time </a:t>
            </a:r>
          </a:p>
          <a:p>
            <a:pPr eaLnBrk="1" hangingPunct="1"/>
            <a:r>
              <a:rPr lang="en-US" smtClean="0"/>
              <a:t>Continuing normal functions</a:t>
            </a:r>
          </a:p>
        </p:txBody>
      </p:sp>
      <p:sp>
        <p:nvSpPr>
          <p:cNvPr id="4" name="Slide Number Placeholder 3"/>
          <p:cNvSpPr>
            <a:spLocks noGrp="1"/>
          </p:cNvSpPr>
          <p:nvPr>
            <p:ph type="sldNum" sz="quarter" idx="10"/>
          </p:nvPr>
        </p:nvSpPr>
        <p:spPr/>
        <p:txBody>
          <a:bodyPr/>
          <a:lstStyle/>
          <a:p>
            <a:pPr>
              <a:defRPr/>
            </a:pPr>
            <a:fld id="{16ABE61A-3102-4FEC-B919-CAAE5ECD91D2}" type="slidenum">
              <a:rPr lang="en-US"/>
              <a:pPr>
                <a:defRPr/>
              </a:pPr>
              <a:t>64</a:t>
            </a:fld>
            <a:endParaRPr lang="en-US" dirty="0"/>
          </a:p>
        </p:txBody>
      </p:sp>
      <p:pic>
        <p:nvPicPr>
          <p:cNvPr id="6145" name="Picture 1"/>
          <p:cNvPicPr>
            <a:picLocks noChangeAspect="1" noChangeArrowheads="1"/>
          </p:cNvPicPr>
          <p:nvPr/>
        </p:nvPicPr>
        <p:blipFill>
          <a:blip r:embed="rId3"/>
          <a:srcRect/>
          <a:stretch>
            <a:fillRect/>
          </a:stretch>
        </p:blipFill>
        <p:spPr bwMode="auto">
          <a:xfrm>
            <a:off x="4425950" y="1792288"/>
            <a:ext cx="4075113" cy="2706687"/>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summary</a:t>
            </a:r>
            <a:endParaRPr lang="en-US" dirty="0"/>
          </a:p>
        </p:txBody>
      </p:sp>
      <p:sp>
        <p:nvSpPr>
          <p:cNvPr id="4" name="Slide Number Placeholder 3"/>
          <p:cNvSpPr>
            <a:spLocks noGrp="1"/>
          </p:cNvSpPr>
          <p:nvPr>
            <p:ph type="sldNum" sz="quarter" idx="10"/>
          </p:nvPr>
        </p:nvSpPr>
        <p:spPr/>
        <p:txBody>
          <a:bodyPr/>
          <a:lstStyle/>
          <a:p>
            <a:pPr>
              <a:defRPr/>
            </a:pPr>
            <a:fld id="{3EC6C18C-05A6-4FDA-B190-67AA6C531190}" type="slidenum">
              <a:rPr lang="en-US"/>
              <a:pPr>
                <a:defRPr/>
              </a:pPr>
              <a:t>65</a:t>
            </a:fld>
            <a:endParaRPr lang="en-US" dirty="0"/>
          </a:p>
        </p:txBody>
      </p:sp>
      <p:sp>
        <p:nvSpPr>
          <p:cNvPr id="147459" name="Content Placeholder 2"/>
          <p:cNvSpPr>
            <a:spLocks noGrp="1"/>
          </p:cNvSpPr>
          <p:nvPr>
            <p:ph idx="1"/>
          </p:nvPr>
        </p:nvSpPr>
        <p:spPr>
          <a:xfrm>
            <a:off x="457200" y="1443038"/>
            <a:ext cx="8686800" cy="4525962"/>
          </a:xfrm>
        </p:spPr>
        <p:txBody>
          <a:bodyPr/>
          <a:lstStyle/>
          <a:p>
            <a:pPr eaLnBrk="1" hangingPunct="1"/>
            <a:r>
              <a:rPr lang="en-US" smtClean="0"/>
              <a:t>Supervisors and Managers</a:t>
            </a:r>
          </a:p>
          <a:p>
            <a:pPr lvl="1" eaLnBrk="1" hangingPunct="1"/>
            <a:r>
              <a:rPr lang="en-US" smtClean="0"/>
              <a:t>May or may not be personally involved in emergency management</a:t>
            </a:r>
          </a:p>
          <a:p>
            <a:pPr lvl="1" eaLnBrk="1" hangingPunct="1"/>
            <a:r>
              <a:rPr lang="en-US" smtClean="0"/>
              <a:t>May or may not be required to support emergency response and recovery operations</a:t>
            </a:r>
          </a:p>
          <a:p>
            <a:pPr lvl="1" eaLnBrk="1" hangingPunct="1"/>
            <a:r>
              <a:rPr lang="en-US" smtClean="0"/>
              <a:t>Need to understand emergency management roles, missions, organizational structures, plans, concepts, and terminology</a:t>
            </a:r>
          </a:p>
          <a:p>
            <a:pPr lvl="1" eaLnBrk="1" hangingPunct="1"/>
            <a:endParaRPr lang="en-US" smtClean="0"/>
          </a:p>
          <a:p>
            <a:pPr eaLnBrk="1" hangingPunct="1"/>
            <a:endParaRPr lang="en-US" smtClean="0"/>
          </a:p>
        </p:txBody>
      </p:sp>
      <p:pic>
        <p:nvPicPr>
          <p:cNvPr id="147460" name="Picture 4" descr="http://t3.gstatic.com/images?q=tbn:OPhLhj5ul-nb6M:http://farm4.static.flickr.com/3293/2947344154_10c3d690fd.jpg%3Fv%3D0">
            <a:hlinkClick r:id="rId3"/>
          </p:cNvPr>
          <p:cNvPicPr>
            <a:picLocks noChangeAspect="1" noChangeArrowheads="1"/>
          </p:cNvPicPr>
          <p:nvPr/>
        </p:nvPicPr>
        <p:blipFill>
          <a:blip r:embed="rId4"/>
          <a:srcRect/>
          <a:stretch>
            <a:fillRect/>
          </a:stretch>
        </p:blipFill>
        <p:spPr bwMode="auto">
          <a:xfrm>
            <a:off x="6765925" y="549275"/>
            <a:ext cx="201295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149506" name="Content Placeholder 2"/>
          <p:cNvSpPr>
            <a:spLocks noGrp="1"/>
          </p:cNvSpPr>
          <p:nvPr>
            <p:ph idx="1"/>
          </p:nvPr>
        </p:nvSpPr>
        <p:spPr>
          <a:xfrm>
            <a:off x="304800" y="1335088"/>
            <a:ext cx="8686800" cy="4525962"/>
          </a:xfrm>
        </p:spPr>
        <p:txBody>
          <a:bodyPr/>
          <a:lstStyle/>
          <a:p>
            <a:pPr eaLnBrk="1" hangingPunct="1"/>
            <a:r>
              <a:rPr lang="en-US" smtClean="0"/>
              <a:t>NRF  </a:t>
            </a:r>
            <a:r>
              <a:rPr lang="en-US" u="sng" smtClean="0">
                <a:hlinkClick r:id="rId3"/>
              </a:rPr>
              <a:t>http://www.fema.gov/emergency/nrf/</a:t>
            </a:r>
            <a:r>
              <a:rPr lang="en-US" smtClean="0"/>
              <a:t>.   </a:t>
            </a:r>
          </a:p>
          <a:p>
            <a:pPr eaLnBrk="1" hangingPunct="1"/>
            <a:r>
              <a:rPr lang="en-US" smtClean="0"/>
              <a:t>NIMS  </a:t>
            </a:r>
            <a:r>
              <a:rPr lang="en-US" u="sng" smtClean="0">
                <a:hlinkClick r:id="rId4"/>
              </a:rPr>
              <a:t>http://www.fema.gov/emergency/nims/</a:t>
            </a:r>
            <a:r>
              <a:rPr lang="en-US" smtClean="0"/>
              <a:t>   </a:t>
            </a:r>
          </a:p>
          <a:p>
            <a:pPr eaLnBrk="1" hangingPunct="1"/>
            <a:r>
              <a:rPr lang="en-US" smtClean="0"/>
              <a:t>On-Line Courses:  </a:t>
            </a:r>
            <a:r>
              <a:rPr lang="en-US" smtClean="0">
                <a:hlinkClick r:id="rId5"/>
              </a:rPr>
              <a:t>http://training.fema.gov/IS/</a:t>
            </a:r>
            <a:endParaRPr lang="en-US" smtClean="0"/>
          </a:p>
          <a:p>
            <a:pPr eaLnBrk="1" hangingPunct="1"/>
            <a:r>
              <a:rPr lang="en-US" smtClean="0"/>
              <a:t>Highway Infrastructure Security and Emergency Management (HIS/EM) Professional Capacity Building (PCB):  </a:t>
            </a:r>
            <a:r>
              <a:rPr lang="en-US" smtClean="0">
                <a:hlinkClick r:id="rId6"/>
              </a:rPr>
              <a:t>http://www.fhwa.dot.gov/security/emergencymgmt/profcapacitybldg/</a:t>
            </a:r>
            <a:r>
              <a:rPr lang="en-US" smtClean="0"/>
              <a:t> </a:t>
            </a:r>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4DB8D75B-AA03-41D7-A504-408338B8B478}" type="slidenum">
              <a:rPr lang="en-US"/>
              <a:pPr>
                <a:defRPr/>
              </a:pPr>
              <a:t>66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emergency management?</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b="1" dirty="0" smtClean="0"/>
              <a:t>The Emergency Management Process</a:t>
            </a:r>
            <a:endParaRPr lang="en-US" dirty="0" smtClean="0"/>
          </a:p>
          <a:p>
            <a:pPr lvl="1" eaLnBrk="1" fontAlgn="auto" hangingPunct="1">
              <a:spcAft>
                <a:spcPts val="0"/>
              </a:spcAft>
              <a:buFont typeface="Wingdings" pitchFamily="2" charset="2"/>
              <a:buChar char="ü"/>
              <a:defRPr/>
            </a:pPr>
            <a:r>
              <a:rPr lang="en-US" dirty="0" smtClean="0">
                <a:solidFill>
                  <a:schemeClr val="bg1">
                    <a:lumMod val="65000"/>
                  </a:schemeClr>
                </a:solidFill>
              </a:rPr>
              <a:t>Mitigation</a:t>
            </a:r>
          </a:p>
          <a:p>
            <a:pPr lvl="1" eaLnBrk="1" fontAlgn="auto" hangingPunct="1">
              <a:spcAft>
                <a:spcPts val="0"/>
              </a:spcAft>
              <a:buFont typeface="Wingdings" pitchFamily="2" charset="2"/>
              <a:buChar char="ü"/>
              <a:defRPr/>
            </a:pPr>
            <a:r>
              <a:rPr lang="en-US" dirty="0" smtClean="0">
                <a:solidFill>
                  <a:schemeClr val="bg1">
                    <a:lumMod val="65000"/>
                  </a:schemeClr>
                </a:solidFill>
              </a:rPr>
              <a:t>Preparedness</a:t>
            </a:r>
          </a:p>
          <a:p>
            <a:pPr lvl="1" eaLnBrk="1" fontAlgn="auto" hangingPunct="1">
              <a:spcAft>
                <a:spcPts val="0"/>
              </a:spcAft>
              <a:buFont typeface="Wingdings 2"/>
              <a:buChar char=""/>
              <a:defRPr/>
            </a:pPr>
            <a:r>
              <a:rPr lang="en-US" dirty="0" smtClean="0"/>
              <a:t>Response</a:t>
            </a:r>
          </a:p>
          <a:p>
            <a:pPr lvl="1" eaLnBrk="1" fontAlgn="auto" hangingPunct="1">
              <a:spcAft>
                <a:spcPts val="0"/>
              </a:spcAft>
              <a:buFont typeface="Wingdings 2"/>
              <a:buChar char=""/>
              <a:defRPr/>
            </a:pPr>
            <a:r>
              <a:rPr lang="en-US" dirty="0" smtClean="0"/>
              <a:t>Recovery</a:t>
            </a:r>
            <a:endParaRPr lang="en-US" dirty="0"/>
          </a:p>
        </p:txBody>
      </p:sp>
      <p:sp>
        <p:nvSpPr>
          <p:cNvPr id="4" name="Slide Number Placeholder 3"/>
          <p:cNvSpPr>
            <a:spLocks noGrp="1"/>
          </p:cNvSpPr>
          <p:nvPr>
            <p:ph type="sldNum" sz="quarter" idx="10"/>
          </p:nvPr>
        </p:nvSpPr>
        <p:spPr/>
        <p:txBody>
          <a:bodyPr/>
          <a:lstStyle/>
          <a:p>
            <a:pPr>
              <a:defRPr/>
            </a:pPr>
            <a:fld id="{04180ABE-8B5D-4F26-9975-A3CD48FC7BEB}" type="slidenum">
              <a:rPr lang="en-US"/>
              <a:pPr>
                <a:defRPr/>
              </a:pPr>
              <a:t>7</a:t>
            </a:fld>
            <a:endParaRPr lang="en-US" dirty="0"/>
          </a:p>
        </p:txBody>
      </p:sp>
      <p:pic>
        <p:nvPicPr>
          <p:cNvPr id="28676" name="Picture 2"/>
          <p:cNvPicPr>
            <a:picLocks noChangeAspect="1" noChangeArrowheads="1"/>
          </p:cNvPicPr>
          <p:nvPr/>
        </p:nvPicPr>
        <p:blipFill>
          <a:blip r:embed="rId3"/>
          <a:srcRect/>
          <a:stretch>
            <a:fillRect/>
          </a:stretch>
        </p:blipFill>
        <p:spPr bwMode="auto">
          <a:xfrm>
            <a:off x="4572000" y="2260600"/>
            <a:ext cx="3079750"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mitigation</a:t>
            </a:r>
            <a:endParaRPr lang="en-US" dirty="0"/>
          </a:p>
        </p:txBody>
      </p:sp>
      <p:sp>
        <p:nvSpPr>
          <p:cNvPr id="30722" name="Content Placeholder 2"/>
          <p:cNvSpPr>
            <a:spLocks noGrp="1"/>
          </p:cNvSpPr>
          <p:nvPr>
            <p:ph idx="1"/>
          </p:nvPr>
        </p:nvSpPr>
        <p:spPr/>
        <p:txBody>
          <a:bodyPr/>
          <a:lstStyle/>
          <a:p>
            <a:pPr eaLnBrk="1" hangingPunct="1"/>
            <a:r>
              <a:rPr lang="en-US" smtClean="0"/>
              <a:t>What is it?</a:t>
            </a:r>
          </a:p>
          <a:p>
            <a:pPr eaLnBrk="1" hangingPunct="1"/>
            <a:r>
              <a:rPr lang="en-US" smtClean="0"/>
              <a:t>Who does it?</a:t>
            </a:r>
          </a:p>
        </p:txBody>
      </p:sp>
      <p:sp>
        <p:nvSpPr>
          <p:cNvPr id="4" name="Slide Number Placeholder 3"/>
          <p:cNvSpPr>
            <a:spLocks noGrp="1"/>
          </p:cNvSpPr>
          <p:nvPr>
            <p:ph type="sldNum" sz="quarter" idx="10"/>
          </p:nvPr>
        </p:nvSpPr>
        <p:spPr/>
        <p:txBody>
          <a:bodyPr/>
          <a:lstStyle/>
          <a:p>
            <a:pPr>
              <a:defRPr/>
            </a:pPr>
            <a:fld id="{00634410-E310-4B19-9E4F-72BE8342688D}" type="slidenum">
              <a:rPr lang="en-US"/>
              <a:pPr>
                <a:defRPr/>
              </a:pPr>
              <a:t>8</a:t>
            </a:fld>
            <a:endParaRPr lang="en-US" dirty="0"/>
          </a:p>
        </p:txBody>
      </p:sp>
      <p:pic>
        <p:nvPicPr>
          <p:cNvPr id="30724" name="Picture 2" descr="http://upload.wikimedia.org/wikipedia/commons/1/18/Cypress_structure.jpeg"/>
          <p:cNvPicPr>
            <a:picLocks noChangeAspect="1" noChangeArrowheads="1"/>
          </p:cNvPicPr>
          <p:nvPr/>
        </p:nvPicPr>
        <p:blipFill>
          <a:blip r:embed="rId3"/>
          <a:srcRect/>
          <a:stretch>
            <a:fillRect/>
          </a:stretch>
        </p:blipFill>
        <p:spPr bwMode="auto">
          <a:xfrm>
            <a:off x="3752850" y="1704975"/>
            <a:ext cx="4511675" cy="302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preparedness</a:t>
            </a:r>
            <a:endParaRPr lang="en-US" dirty="0"/>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t>Identify hazards/threats</a:t>
            </a:r>
          </a:p>
          <a:p>
            <a:pPr eaLnBrk="1" fontAlgn="auto" hangingPunct="1">
              <a:spcAft>
                <a:spcPts val="0"/>
              </a:spcAft>
              <a:buFont typeface="Wingdings 2"/>
              <a:buChar char=""/>
              <a:defRPr/>
            </a:pPr>
            <a:r>
              <a:rPr lang="en-US" dirty="0" smtClean="0">
                <a:solidFill>
                  <a:schemeClr val="bg1">
                    <a:lumMod val="65000"/>
                  </a:schemeClr>
                </a:solidFill>
              </a:rPr>
              <a:t>Planning</a:t>
            </a:r>
          </a:p>
          <a:p>
            <a:pPr eaLnBrk="1" fontAlgn="auto" hangingPunct="1">
              <a:spcAft>
                <a:spcPts val="0"/>
              </a:spcAft>
              <a:buFont typeface="Wingdings 2"/>
              <a:buChar char=""/>
              <a:defRPr/>
            </a:pPr>
            <a:r>
              <a:rPr lang="en-US" dirty="0" smtClean="0">
                <a:solidFill>
                  <a:schemeClr val="bg1">
                    <a:lumMod val="65000"/>
                  </a:schemeClr>
                </a:solidFill>
              </a:rPr>
              <a:t>Training</a:t>
            </a:r>
          </a:p>
          <a:p>
            <a:pPr eaLnBrk="1" fontAlgn="auto" hangingPunct="1">
              <a:spcAft>
                <a:spcPts val="0"/>
              </a:spcAft>
              <a:buFont typeface="Wingdings 2"/>
              <a:buChar char=""/>
              <a:defRPr/>
            </a:pPr>
            <a:r>
              <a:rPr lang="en-US" dirty="0" smtClean="0">
                <a:solidFill>
                  <a:schemeClr val="bg1">
                    <a:lumMod val="65000"/>
                  </a:schemeClr>
                </a:solidFill>
              </a:rPr>
              <a:t>Exercising</a:t>
            </a:r>
          </a:p>
          <a:p>
            <a:pPr eaLnBrk="1" fontAlgn="auto" hangingPunct="1">
              <a:spcAft>
                <a:spcPts val="0"/>
              </a:spcAft>
              <a:buFont typeface="Wingdings 2"/>
              <a:buChar char=""/>
              <a:defRPr/>
            </a:pPr>
            <a:r>
              <a:rPr lang="en-US" dirty="0" smtClean="0">
                <a:solidFill>
                  <a:schemeClr val="bg1">
                    <a:lumMod val="65000"/>
                  </a:schemeClr>
                </a:solidFill>
              </a:rPr>
              <a:t>After Action Improvement</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AACBBB29-8442-4CA4-B3ED-02F6C37F1123}" type="slidenum">
              <a:rPr lang="en-US"/>
              <a:pPr>
                <a:defRPr/>
              </a:pPr>
              <a:t>9</a:t>
            </a:fld>
            <a:endParaRPr lang="en-US" dirty="0"/>
          </a:p>
        </p:txBody>
      </p:sp>
      <p:pic>
        <p:nvPicPr>
          <p:cNvPr id="32772" name="Picture 4" descr="Unified command in garage.jpg"/>
          <p:cNvPicPr>
            <a:picLocks noChangeAspect="1"/>
          </p:cNvPicPr>
          <p:nvPr/>
        </p:nvPicPr>
        <p:blipFill>
          <a:blip r:embed="rId3"/>
          <a:srcRect/>
          <a:stretch>
            <a:fillRect/>
          </a:stretch>
        </p:blipFill>
        <p:spPr bwMode="auto">
          <a:xfrm>
            <a:off x="5353050" y="1916113"/>
            <a:ext cx="32067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2785</TotalTime>
  <Words>12349</Words>
  <Application>Microsoft Office PowerPoint</Application>
  <PresentationFormat>On-screen Show (4:3)</PresentationFormat>
  <Paragraphs>1113</Paragraphs>
  <Slides>66</Slides>
  <Notes>66</Notes>
  <HiddenSlides>0</HiddenSlides>
  <MMClips>0</MMClips>
  <ScaleCrop>false</ScaleCrop>
  <HeadingPairs>
    <vt:vector size="6" baseType="variant">
      <vt:variant>
        <vt:lpstr>Fonts Used</vt:lpstr>
      </vt:variant>
      <vt:variant>
        <vt:i4>8</vt:i4>
      </vt:variant>
      <vt:variant>
        <vt:lpstr>Design Template</vt:lpstr>
      </vt:variant>
      <vt:variant>
        <vt:i4>10</vt:i4>
      </vt:variant>
      <vt:variant>
        <vt:lpstr>Slide Titles</vt:lpstr>
      </vt:variant>
      <vt:variant>
        <vt:i4>66</vt:i4>
      </vt:variant>
    </vt:vector>
  </HeadingPairs>
  <TitlesOfParts>
    <vt:vector size="84" baseType="lpstr">
      <vt:lpstr>Arial</vt:lpstr>
      <vt:lpstr>Franklin Gothic Medium</vt:lpstr>
      <vt:lpstr>Franklin Gothic Book</vt:lpstr>
      <vt:lpstr>Wingdings 2</vt:lpstr>
      <vt:lpstr>Calibri</vt:lpstr>
      <vt:lpstr>Wingdings</vt:lpstr>
      <vt:lpstr>Times New Roman</vt:lpstr>
      <vt:lpstr>Courier New</vt:lpstr>
      <vt:lpstr>Trek</vt:lpstr>
      <vt:lpstr>Trek</vt:lpstr>
      <vt:lpstr>Trek</vt:lpstr>
      <vt:lpstr>Trek</vt:lpstr>
      <vt:lpstr>Trek</vt:lpstr>
      <vt:lpstr>Trek</vt:lpstr>
      <vt:lpstr>Trek</vt:lpstr>
      <vt:lpstr>Trek</vt:lpstr>
      <vt:lpstr>Trek</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 Pitt</dc:creator>
  <cp:lastModifiedBy>L. Bedsole</cp:lastModifiedBy>
  <cp:revision>404</cp:revision>
  <dcterms:created xsi:type="dcterms:W3CDTF">2009-08-25T17:50:24Z</dcterms:created>
  <dcterms:modified xsi:type="dcterms:W3CDTF">2009-12-01T14:10:32Z</dcterms:modified>
</cp:coreProperties>
</file>